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89" r:id="rId5"/>
    <p:sldId id="292" r:id="rId6"/>
    <p:sldId id="373" r:id="rId7"/>
    <p:sldId id="374" r:id="rId8"/>
    <p:sldId id="300" r:id="rId9"/>
    <p:sldId id="299" r:id="rId10"/>
    <p:sldId id="297" r:id="rId11"/>
    <p:sldId id="376" r:id="rId12"/>
    <p:sldId id="379" r:id="rId13"/>
    <p:sldId id="380" r:id="rId14"/>
    <p:sldId id="403" r:id="rId15"/>
    <p:sldId id="404" r:id="rId16"/>
    <p:sldId id="381" r:id="rId17"/>
    <p:sldId id="383" r:id="rId18"/>
    <p:sldId id="384" r:id="rId19"/>
    <p:sldId id="399" r:id="rId20"/>
    <p:sldId id="385" r:id="rId21"/>
    <p:sldId id="298" r:id="rId22"/>
    <p:sldId id="401" r:id="rId23"/>
    <p:sldId id="402" r:id="rId24"/>
    <p:sldId id="291" r:id="rId25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ice Teuwen" initials="MT" lastIdx="1" clrIdx="0">
    <p:extLst>
      <p:ext uri="{19B8F6BF-5375-455C-9EA6-DF929625EA0E}">
        <p15:presenceInfo xmlns:p15="http://schemas.microsoft.com/office/powerpoint/2012/main" userId="S-1-5-21-628184054-3323199056-3670347776-11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6E6E6E"/>
    <a:srgbClr val="4B4040"/>
    <a:srgbClr val="404040"/>
    <a:srgbClr val="646464"/>
    <a:srgbClr val="009FE3"/>
    <a:srgbClr val="C8D28C"/>
    <a:srgbClr val="E66E0A"/>
    <a:srgbClr val="009ED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678" autoAdjust="0"/>
  </p:normalViewPr>
  <p:slideViewPr>
    <p:cSldViewPr>
      <p:cViewPr varScale="1">
        <p:scale>
          <a:sx n="149" d="100"/>
          <a:sy n="149" d="100"/>
        </p:scale>
        <p:origin x="252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282BD1-BCBB-4185-B2D6-F50E9A6C4D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3F562-443E-4CE7-BD4B-BDDF50E07B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FB9AA-C874-48FF-BA73-6C1FD8578D18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A3DBC-AA31-43F6-B446-95A7B51DDC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1B918-0056-4A91-9982-29B78856D7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230E6-9372-437F-A290-DA05AEC2F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5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4T08:15:57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C9D9-1BF3-4B83-95C8-82EDD78BDF50}" type="datetimeFigureOut">
              <a:rPr lang="nl-NL" smtClean="0"/>
              <a:t>13-4-2023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5D154-F473-4714-B9F5-9B579430BA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76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mmerci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33829-6B1B-4395-B8C9-906F4F4C5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390" t="24680" r="8338" b="22359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91192" y="2290850"/>
            <a:ext cx="6552728" cy="3615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tabLst>
                <a:tab pos="266700" algn="l"/>
              </a:tabLst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1691192" y="1682114"/>
            <a:ext cx="6552728" cy="608736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b="1" cap="all" baseline="0">
                <a:solidFill>
                  <a:schemeClr val="tx1"/>
                </a:solidFill>
                <a:latin typeface="Corbel" pitchFamily="34" charset="0"/>
              </a:defRPr>
            </a:lvl1pPr>
          </a:lstStyle>
          <a:p>
            <a:r>
              <a:rPr lang="en-US" dirty="0"/>
              <a:t>Title of presentation</a:t>
            </a:r>
            <a:endParaRPr lang="nl-NL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2914265"/>
            <a:ext cx="6552728" cy="207569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 algn="l">
              <a:spcBef>
                <a:spcPts val="0"/>
              </a:spcBef>
              <a:buClr>
                <a:srgbClr val="00B0F0"/>
              </a:buClr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EE571C2B-1FE6-4462-82D8-D551B01283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1680" y="3156269"/>
            <a:ext cx="6552728" cy="207569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 algn="l">
              <a:spcBef>
                <a:spcPts val="0"/>
              </a:spcBef>
              <a:buClr>
                <a:srgbClr val="00B0F0"/>
              </a:buClr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901E07B-E2AD-4596-AA5F-1571296B9B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0272" y="252623"/>
            <a:ext cx="1879944" cy="1167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39004-7FDC-4DCB-A7DF-5F0DCEED5B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238" y="4970782"/>
            <a:ext cx="169157" cy="14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16E4C2-D201-4258-8318-72FA3561CB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99654" y="4979960"/>
            <a:ext cx="168290" cy="14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DDE411-7EBF-4286-8408-A33225DF4720}"/>
              </a:ext>
            </a:extLst>
          </p:cNvPr>
          <p:cNvSpPr txBox="1"/>
          <p:nvPr userDrawn="1"/>
        </p:nvSpPr>
        <p:spPr>
          <a:xfrm>
            <a:off x="299254" y="4948064"/>
            <a:ext cx="7736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646464"/>
                </a:solidFill>
              </a:rPr>
              <a:t>www.JPE.nl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56AE2-4861-40DE-A3CF-81EE222E6ECE}"/>
              </a:ext>
            </a:extLst>
          </p:cNvPr>
          <p:cNvSpPr txBox="1"/>
          <p:nvPr userDrawn="1"/>
        </p:nvSpPr>
        <p:spPr>
          <a:xfrm>
            <a:off x="4067944" y="4948064"/>
            <a:ext cx="2376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646464"/>
                </a:solidFill>
              </a:rPr>
              <a:t>Maastricht-Airport,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269121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mmerci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46545D9-DF19-43D1-ADE2-41B2DBB0B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" y="716550"/>
            <a:ext cx="8784234" cy="41858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800"/>
              </a:spcBef>
              <a:buFontTx/>
              <a:buBlip>
                <a:blip r:embed="rId2"/>
              </a:buBlip>
              <a:defRPr sz="2200" b="1"/>
            </a:lvl1pPr>
            <a:lvl2pPr marL="742950" indent="-285750">
              <a:spcBef>
                <a:spcPts val="400"/>
              </a:spcBef>
              <a:buFontTx/>
              <a:buBlip>
                <a:blip r:embed="rId2"/>
              </a:buBlip>
              <a:defRPr sz="2000"/>
            </a:lvl2pPr>
            <a:lvl3pPr marL="1143000" indent="-228600">
              <a:spcBef>
                <a:spcPts val="200"/>
              </a:spcBef>
              <a:buFontTx/>
              <a:buBlip>
                <a:blip r:embed="rId2"/>
              </a:buBlip>
              <a:defRPr sz="1800"/>
            </a:lvl3pPr>
            <a:lvl4pPr marL="1600200" indent="-228600">
              <a:spcBef>
                <a:spcPts val="100"/>
              </a:spcBef>
              <a:buFontTx/>
              <a:buBlip>
                <a:blip r:embed="rId2"/>
              </a:buBlip>
              <a:defRPr sz="1600"/>
            </a:lvl4pPr>
            <a:lvl5pPr marL="2057400" indent="-228600">
              <a:spcBef>
                <a:spcPts val="0"/>
              </a:spcBef>
              <a:buFontTx/>
              <a:buBlip>
                <a:blip r:embed="rId2"/>
              </a:buBlip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BA711-EF88-4FB2-9C4E-557314D4A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07" r="27616" b="93149"/>
          <a:stretch/>
        </p:blipFill>
        <p:spPr>
          <a:xfrm>
            <a:off x="0" y="-10800"/>
            <a:ext cx="9144000" cy="71913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677E5C6-F7FD-44C5-A355-55BA36DCCC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90065" y="135910"/>
            <a:ext cx="939758" cy="4473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820667-7FEB-4B21-A75B-1FE7080370F8}"/>
              </a:ext>
            </a:extLst>
          </p:cNvPr>
          <p:cNvSpPr txBox="1"/>
          <p:nvPr userDrawn="1"/>
        </p:nvSpPr>
        <p:spPr>
          <a:xfrm>
            <a:off x="8027916" y="4950000"/>
            <a:ext cx="9360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A6D84B2-AACF-4FF3-8FED-0EE8C8BFC4E3}" type="slidenum">
              <a:rPr lang="en-US" sz="900" smtClean="0">
                <a:solidFill>
                  <a:srgbClr val="646464"/>
                </a:solidFill>
              </a:rPr>
              <a:pPr algn="r"/>
              <a:t>‹#›</a:t>
            </a:fld>
            <a:endParaRPr lang="en-US" sz="900" dirty="0">
              <a:solidFill>
                <a:srgbClr val="646464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5428A32-E381-4367-AC14-14FBCEF34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0"/>
            <a:ext cx="7200000" cy="708337"/>
          </a:xfrm>
          <a:prstGeom prst="rect">
            <a:avLst/>
          </a:prstGeom>
        </p:spPr>
        <p:txBody>
          <a:bodyPr wrap="square" lIns="144000" tIns="36000" rIns="144000" bIns="18000" anchor="b" anchorCtr="0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Title</a:t>
            </a:r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FAC87C-B571-4336-BDC7-EABD08F721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5238" y="4970782"/>
            <a:ext cx="169157" cy="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33CB98-98E6-4315-9BB4-123A2A8FDC6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99654" y="4979960"/>
            <a:ext cx="168290" cy="14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F5BA58-71C3-4CB5-AA76-8EAFC8CA4566}"/>
              </a:ext>
            </a:extLst>
          </p:cNvPr>
          <p:cNvSpPr txBox="1"/>
          <p:nvPr userDrawn="1"/>
        </p:nvSpPr>
        <p:spPr>
          <a:xfrm>
            <a:off x="299254" y="4948064"/>
            <a:ext cx="7736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646464"/>
                </a:solidFill>
              </a:rPr>
              <a:t>www.JPE.nl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97C94-133A-4C98-A722-0C409EDB6124}"/>
              </a:ext>
            </a:extLst>
          </p:cNvPr>
          <p:cNvSpPr txBox="1"/>
          <p:nvPr userDrawn="1"/>
        </p:nvSpPr>
        <p:spPr>
          <a:xfrm>
            <a:off x="4067944" y="4948064"/>
            <a:ext cx="2376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646464"/>
                </a:solidFill>
              </a:rPr>
              <a:t>Maastricht-Airport,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206137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Commerci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0D855-FD05-4075-8D5B-43019B6FF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97615DA-E554-4FFB-B5DA-7AACFCB83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35941" y="1307183"/>
            <a:ext cx="4072118" cy="2529134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05E2CC-1199-4E93-9796-E8DA799AF137}"/>
              </a:ext>
            </a:extLst>
          </p:cNvPr>
          <p:cNvSpPr txBox="1"/>
          <p:nvPr userDrawn="1"/>
        </p:nvSpPr>
        <p:spPr>
          <a:xfrm>
            <a:off x="5292080" y="376883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rgbClr val="009FE3"/>
                </a:solidFill>
              </a:rPr>
              <a:t>Since 1991</a:t>
            </a:r>
          </a:p>
        </p:txBody>
      </p:sp>
    </p:spTree>
    <p:extLst>
      <p:ext uri="{BB962C8B-B14F-4D97-AF65-F5344CB8AC3E}">
        <p14:creationId xmlns:p14="http://schemas.microsoft.com/office/powerpoint/2010/main" val="283085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Techn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718015-875B-433C-AF88-A78618DB9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" y="716550"/>
            <a:ext cx="8784234" cy="41858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800"/>
              </a:spcBef>
              <a:buFontTx/>
              <a:buBlip>
                <a:blip r:embed="rId2"/>
              </a:buBlip>
              <a:defRPr sz="2200" b="1"/>
            </a:lvl1pPr>
            <a:lvl2pPr marL="742950" indent="-285750">
              <a:spcBef>
                <a:spcPts val="400"/>
              </a:spcBef>
              <a:buFontTx/>
              <a:buBlip>
                <a:blip r:embed="rId2"/>
              </a:buBlip>
              <a:defRPr sz="2000"/>
            </a:lvl2pPr>
            <a:lvl3pPr marL="1143000" indent="-228600">
              <a:spcBef>
                <a:spcPts val="200"/>
              </a:spcBef>
              <a:buFontTx/>
              <a:buBlip>
                <a:blip r:embed="rId2"/>
              </a:buBlip>
              <a:defRPr sz="1800"/>
            </a:lvl3pPr>
            <a:lvl4pPr marL="1600200" indent="-228600">
              <a:spcBef>
                <a:spcPts val="100"/>
              </a:spcBef>
              <a:buFontTx/>
              <a:buBlip>
                <a:blip r:embed="rId2"/>
              </a:buBlip>
              <a:defRPr sz="1600"/>
            </a:lvl4pPr>
            <a:lvl5pPr marL="2057400" indent="-228600">
              <a:spcBef>
                <a:spcPts val="0"/>
              </a:spcBef>
              <a:buFontTx/>
              <a:buBlip>
                <a:blip r:embed="rId2"/>
              </a:buBlip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BA711-EF88-4FB2-9C4E-557314D4A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07" r="27616" b="93149"/>
          <a:stretch/>
        </p:blipFill>
        <p:spPr>
          <a:xfrm>
            <a:off x="0" y="-10800"/>
            <a:ext cx="9144000" cy="71913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677E5C6-F7FD-44C5-A355-55BA36DCCC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90065" y="135910"/>
            <a:ext cx="939758" cy="447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0DB502-B27C-4512-9308-F7E47488F2FD}"/>
              </a:ext>
            </a:extLst>
          </p:cNvPr>
          <p:cNvSpPr txBox="1"/>
          <p:nvPr userDrawn="1"/>
        </p:nvSpPr>
        <p:spPr>
          <a:xfrm>
            <a:off x="179532" y="4902428"/>
            <a:ext cx="9360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646464"/>
                </a:solidFill>
              </a:rPr>
              <a:t>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820667-7FEB-4B21-A75B-1FE7080370F8}"/>
              </a:ext>
            </a:extLst>
          </p:cNvPr>
          <p:cNvSpPr txBox="1"/>
          <p:nvPr userDrawn="1"/>
        </p:nvSpPr>
        <p:spPr>
          <a:xfrm>
            <a:off x="8027916" y="4950000"/>
            <a:ext cx="9360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A6D84B2-AACF-4FF3-8FED-0EE8C8BFC4E3}" type="slidenum">
              <a:rPr lang="en-US" sz="900" smtClean="0">
                <a:solidFill>
                  <a:srgbClr val="646464"/>
                </a:solidFill>
              </a:rPr>
              <a:pPr algn="r"/>
              <a:t>‹#›</a:t>
            </a:fld>
            <a:endParaRPr lang="en-US" sz="900" dirty="0">
              <a:solidFill>
                <a:srgbClr val="646464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5428A32-E381-4367-AC14-14FBCEF34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0"/>
            <a:ext cx="7200000" cy="708337"/>
          </a:xfrm>
          <a:prstGeom prst="rect">
            <a:avLst/>
          </a:prstGeom>
        </p:spPr>
        <p:txBody>
          <a:bodyPr wrap="square" lIns="144000" tIns="36000" rIns="144000" bIns="18000" anchor="b" anchorCtr="0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6852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88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3564563-C004-48F6-97B1-C616AC3762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Active vibration isolation for Cold Finger Einstein Telescope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DDA3CA-354F-4404-B767-5822A3D0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JPE presentation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8356F1-D29E-4B49-8828-5CDDB24079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Huub Janssen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0AA1F-F38C-4678-8093-A34525D6BA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20-04-2023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701B5-F6AE-87B3-1D83-EBDDCEB84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922202"/>
            <a:ext cx="3995936" cy="15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F88CB-DAD5-2E6B-0171-CDEF6D11E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Mechatronic concept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2E41A-F22B-76F6-3B3C-DD5408D98EEE}"/>
              </a:ext>
            </a:extLst>
          </p:cNvPr>
          <p:cNvSpPr txBox="1"/>
          <p:nvPr/>
        </p:nvSpPr>
        <p:spPr>
          <a:xfrm>
            <a:off x="251520" y="3587414"/>
            <a:ext cx="74168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mechanical design is based on the following key items: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Completely frictionless guides of payload mass and sensor mass by introduction of flexure elements.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Magnetic gravity compensation of sensor mass.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Force actuation by means of cryogenic compatible voice coil actuator.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Displacement measurement by means of optical interferometer.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Gravity compensation of payload mass by mechanical spring.</a:t>
            </a:r>
            <a:endParaRPr lang="nl-N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0020A-CF75-A81D-8FC8-BD20042D7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29544"/>
            <a:ext cx="1935475" cy="226847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BCFC7A9-2572-992F-32EB-BF4258E7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3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26F2A-F650-941B-73E8-1ED62D24F7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Mechanical layout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263564-CA5E-F098-C9DC-A9317BF52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8"/>
          <a:stretch/>
        </p:blipFill>
        <p:spPr bwMode="auto">
          <a:xfrm>
            <a:off x="2423091" y="1117295"/>
            <a:ext cx="4297819" cy="3383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02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26F2A-F650-941B-73E8-1ED62D24F7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Mechanical layout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E62757-CD75-D03A-924A-3F0E3124A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58626"/>
            <a:ext cx="4602879" cy="1713124"/>
          </a:xfrm>
          <a:prstGeom prst="rect">
            <a:avLst/>
          </a:prstGeom>
          <a:noFill/>
        </p:spPr>
      </p:pic>
      <p:pic>
        <p:nvPicPr>
          <p:cNvPr id="7" name="Picture 6" descr="A picture containing miller&#10;&#10;Description automatically generated">
            <a:extLst>
              <a:ext uri="{FF2B5EF4-FFF2-40B4-BE49-F238E27FC236}">
                <a16:creationId xmlns:a16="http://schemas.microsoft.com/office/drawing/2014/main" id="{BF921D6C-CC27-524C-039F-94EB2BA37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1" r="11264"/>
          <a:stretch/>
        </p:blipFill>
        <p:spPr>
          <a:xfrm>
            <a:off x="2070903" y="2729916"/>
            <a:ext cx="2102485" cy="193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87FB2-EF1C-1015-E627-C22CA3768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" t="9402" r="22538" b="21031"/>
          <a:stretch/>
        </p:blipFill>
        <p:spPr bwMode="auto">
          <a:xfrm>
            <a:off x="4499992" y="2787774"/>
            <a:ext cx="3058795" cy="194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682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8DDCE5-350B-16AA-AF4E-B259204E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83" y="719762"/>
            <a:ext cx="8784234" cy="4185878"/>
          </a:xfrm>
        </p:spPr>
        <p:txBody>
          <a:bodyPr/>
          <a:lstStyle/>
          <a:p>
            <a:r>
              <a:rPr lang="en-US" dirty="0"/>
              <a:t>Transmissibility = </a:t>
            </a:r>
            <a:r>
              <a:rPr lang="en-US" dirty="0" err="1"/>
              <a:t>xp</a:t>
            </a:r>
            <a:r>
              <a:rPr lang="en-US" dirty="0"/>
              <a:t>/</a:t>
            </a:r>
            <a:r>
              <a:rPr lang="en-US" dirty="0" err="1"/>
              <a:t>xf</a:t>
            </a:r>
            <a:r>
              <a:rPr lang="en-US" dirty="0"/>
              <a:t> [-] (goal: &lt;&lt; 1)</a:t>
            </a:r>
          </a:p>
          <a:p>
            <a:r>
              <a:rPr lang="en-US" dirty="0"/>
              <a:t> Compliance = </a:t>
            </a:r>
            <a:r>
              <a:rPr lang="en-US" dirty="0" err="1"/>
              <a:t>xp</a:t>
            </a:r>
            <a:r>
              <a:rPr lang="en-US" dirty="0"/>
              <a:t>/</a:t>
            </a:r>
            <a:r>
              <a:rPr lang="en-US" dirty="0" err="1"/>
              <a:t>Fd</a:t>
            </a:r>
            <a:r>
              <a:rPr lang="en-US" dirty="0"/>
              <a:t> [m/N] (goal: &lt;&lt; 1);  </a:t>
            </a:r>
            <a:r>
              <a:rPr lang="en-US" dirty="0" err="1"/>
              <a:t>Fd</a:t>
            </a:r>
            <a:r>
              <a:rPr lang="en-US" dirty="0"/>
              <a:t>=</a:t>
            </a:r>
            <a:r>
              <a:rPr lang="en-US" dirty="0" err="1"/>
              <a:t>xd</a:t>
            </a:r>
            <a:r>
              <a:rPr lang="en-US" dirty="0"/>
              <a:t> * </a:t>
            </a:r>
            <a:r>
              <a:rPr lang="en-US" dirty="0" err="1"/>
              <a:t>Cbraid</a:t>
            </a:r>
            <a:r>
              <a:rPr lang="en-US" dirty="0"/>
              <a:t> [N]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10233-D73E-6034-B9E0-16A833546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Test evaluation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BB95E7-D5D3-C29E-6819-54B952275561}"/>
              </a:ext>
            </a:extLst>
          </p:cNvPr>
          <p:cNvGrpSpPr/>
          <p:nvPr/>
        </p:nvGrpSpPr>
        <p:grpSpPr>
          <a:xfrm>
            <a:off x="899592" y="2136597"/>
            <a:ext cx="7236049" cy="2658701"/>
            <a:chOff x="899592" y="2136597"/>
            <a:chExt cx="7236049" cy="265870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C40F4F9-3851-A39C-B689-D11710A9E965}"/>
                </a:ext>
              </a:extLst>
            </p:cNvPr>
            <p:cNvGrpSpPr/>
            <p:nvPr/>
          </p:nvGrpSpPr>
          <p:grpSpPr>
            <a:xfrm>
              <a:off x="899592" y="2139702"/>
              <a:ext cx="7236049" cy="2655596"/>
              <a:chOff x="1008359" y="1555835"/>
              <a:chExt cx="7236049" cy="265559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72AA7A-D031-3DCA-A421-8E70F8D9874E}"/>
                  </a:ext>
                </a:extLst>
              </p:cNvPr>
              <p:cNvSpPr/>
              <p:nvPr/>
            </p:nvSpPr>
            <p:spPr>
              <a:xfrm>
                <a:off x="2666969" y="1911618"/>
                <a:ext cx="2592288" cy="648072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Cold Finger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21BAA3A-6E5A-4A19-E384-2FE3BD6CD654}"/>
                  </a:ext>
                </a:extLst>
              </p:cNvPr>
              <p:cNvSpPr/>
              <p:nvPr/>
            </p:nvSpPr>
            <p:spPr>
              <a:xfrm>
                <a:off x="3005040" y="2583703"/>
                <a:ext cx="1944216" cy="71655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Vibration Isolator</a:t>
                </a:r>
              </a:p>
              <a:p>
                <a:pPr algn="ctr"/>
                <a:r>
                  <a:rPr lang="en-US" dirty="0"/>
                  <a:t>payload table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1152E8F-DBA3-2099-8B53-4C548B4D88BA}"/>
                  </a:ext>
                </a:extLst>
              </p:cNvPr>
              <p:cNvSpPr/>
              <p:nvPr/>
            </p:nvSpPr>
            <p:spPr>
              <a:xfrm>
                <a:off x="1088999" y="3897081"/>
                <a:ext cx="5832648" cy="31435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Floor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7FF6354-9F9D-8F69-B975-4E8EF9D3EB82}"/>
                  </a:ext>
                </a:extLst>
              </p:cNvPr>
              <p:cNvSpPr/>
              <p:nvPr/>
            </p:nvSpPr>
            <p:spPr>
              <a:xfrm>
                <a:off x="5796136" y="2059965"/>
                <a:ext cx="2448272" cy="246850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Cooler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91F4C6A-7284-0D4A-59CC-B73525226D24}"/>
                  </a:ext>
                </a:extLst>
              </p:cNvPr>
              <p:cNvSpPr/>
              <p:nvPr/>
            </p:nvSpPr>
            <p:spPr>
              <a:xfrm>
                <a:off x="1008359" y="1555835"/>
                <a:ext cx="792088" cy="1501961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Mirror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53917EA-0727-948A-3423-8D347D8B09E2}"/>
                  </a:ext>
                </a:extLst>
              </p:cNvPr>
              <p:cNvSpPr/>
              <p:nvPr/>
            </p:nvSpPr>
            <p:spPr>
              <a:xfrm>
                <a:off x="1796828" y="2070600"/>
                <a:ext cx="876034" cy="180231"/>
              </a:xfrm>
              <a:custGeom>
                <a:avLst/>
                <a:gdLst>
                  <a:gd name="connsiteX0" fmla="*/ 0 w 876034"/>
                  <a:gd name="connsiteY0" fmla="*/ 116287 h 180231"/>
                  <a:gd name="connsiteX1" fmla="*/ 358087 w 876034"/>
                  <a:gd name="connsiteY1" fmla="*/ 1187 h 180231"/>
                  <a:gd name="connsiteX2" fmla="*/ 876034 w 876034"/>
                  <a:gd name="connsiteY2" fmla="*/ 180231 h 18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034" h="180231">
                    <a:moveTo>
                      <a:pt x="0" y="116287"/>
                    </a:moveTo>
                    <a:cubicBezTo>
                      <a:pt x="106040" y="53408"/>
                      <a:pt x="212081" y="-9470"/>
                      <a:pt x="358087" y="1187"/>
                    </a:cubicBezTo>
                    <a:cubicBezTo>
                      <a:pt x="504093" y="11844"/>
                      <a:pt x="797170" y="155719"/>
                      <a:pt x="876034" y="18023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3E278F5-E049-B912-604B-9CC373C67D40}"/>
                  </a:ext>
                </a:extLst>
              </p:cNvPr>
              <p:cNvSpPr/>
              <p:nvPr/>
            </p:nvSpPr>
            <p:spPr>
              <a:xfrm>
                <a:off x="5262596" y="2097323"/>
                <a:ext cx="530735" cy="108747"/>
              </a:xfrm>
              <a:custGeom>
                <a:avLst/>
                <a:gdLst>
                  <a:gd name="connsiteX0" fmla="*/ 0 w 530735"/>
                  <a:gd name="connsiteY0" fmla="*/ 108747 h 108747"/>
                  <a:gd name="connsiteX1" fmla="*/ 249382 w 530735"/>
                  <a:gd name="connsiteY1" fmla="*/ 42 h 108747"/>
                  <a:gd name="connsiteX2" fmla="*/ 530735 w 530735"/>
                  <a:gd name="connsiteY2" fmla="*/ 95958 h 10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0735" h="108747">
                    <a:moveTo>
                      <a:pt x="0" y="108747"/>
                    </a:moveTo>
                    <a:cubicBezTo>
                      <a:pt x="80463" y="55460"/>
                      <a:pt x="160926" y="2173"/>
                      <a:pt x="249382" y="42"/>
                    </a:cubicBezTo>
                    <a:cubicBezTo>
                      <a:pt x="337838" y="-2089"/>
                      <a:pt x="485974" y="75709"/>
                      <a:pt x="530735" y="9595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D393032-B219-88BE-5D4E-6C5711388A22}"/>
                  </a:ext>
                </a:extLst>
              </p:cNvPr>
              <p:cNvGrpSpPr/>
              <p:nvPr/>
            </p:nvGrpSpPr>
            <p:grpSpPr>
              <a:xfrm>
                <a:off x="5220072" y="3594336"/>
                <a:ext cx="828219" cy="294744"/>
                <a:chOff x="5741720" y="3239090"/>
                <a:chExt cx="828219" cy="294744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06FCD1C5-682D-1261-07BC-341B6FCFB8F1}"/>
                    </a:ext>
                  </a:extLst>
                </p:cNvPr>
                <p:cNvGrpSpPr/>
                <p:nvPr/>
              </p:nvGrpSpPr>
              <p:grpSpPr>
                <a:xfrm rot="5400000">
                  <a:off x="6219829" y="3177011"/>
                  <a:ext cx="288032" cy="412189"/>
                  <a:chOff x="6092552" y="2791891"/>
                  <a:chExt cx="288032" cy="1084387"/>
                </a:xfrm>
              </p:grpSpPr>
              <p:cxnSp>
                <p:nvCxnSpPr>
                  <p:cNvPr id="15" name="Connector: Curved 14">
                    <a:extLst>
                      <a:ext uri="{FF2B5EF4-FFF2-40B4-BE49-F238E27FC236}">
                        <a16:creationId xmlns:a16="http://schemas.microsoft.com/office/drawing/2014/main" id="{B76AA53B-53C1-9484-9936-915DC2C251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6056548" y="3196292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nector: Curved 18">
                    <a:extLst>
                      <a:ext uri="{FF2B5EF4-FFF2-40B4-BE49-F238E27FC236}">
                        <a16:creationId xmlns:a16="http://schemas.microsoft.com/office/drawing/2014/main" id="{1887B751-95AC-2371-ACAC-9F8122C83227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56548" y="3552242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Connector: Curved 19">
                    <a:extLst>
                      <a:ext uri="{FF2B5EF4-FFF2-40B4-BE49-F238E27FC236}">
                        <a16:creationId xmlns:a16="http://schemas.microsoft.com/office/drawing/2014/main" id="{E37D75BA-13F0-0F58-BD5D-AC437AFFA4A4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56548" y="2827895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7F850EB2-0BAE-CEF5-5418-EBEF1F9B0879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803799" y="3183723"/>
                  <a:ext cx="288032" cy="412189"/>
                  <a:chOff x="6092552" y="2791891"/>
                  <a:chExt cx="288032" cy="1084387"/>
                </a:xfrm>
              </p:grpSpPr>
              <p:cxnSp>
                <p:nvCxnSpPr>
                  <p:cNvPr id="23" name="Connector: Curved 22">
                    <a:extLst>
                      <a:ext uri="{FF2B5EF4-FFF2-40B4-BE49-F238E27FC236}">
                        <a16:creationId xmlns:a16="http://schemas.microsoft.com/office/drawing/2014/main" id="{E11CF753-9DE3-6B15-B379-6B39A093FC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6056548" y="3196292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ctor: Curved 23">
                    <a:extLst>
                      <a:ext uri="{FF2B5EF4-FFF2-40B4-BE49-F238E27FC236}">
                        <a16:creationId xmlns:a16="http://schemas.microsoft.com/office/drawing/2014/main" id="{AA882DB4-25D8-14B4-0BDE-C786CBFDFF82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56548" y="3552242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nector: Curved 24">
                    <a:extLst>
                      <a:ext uri="{FF2B5EF4-FFF2-40B4-BE49-F238E27FC236}">
                        <a16:creationId xmlns:a16="http://schemas.microsoft.com/office/drawing/2014/main" id="{5F93CD6E-14A6-9296-2673-8DE3E3215AA4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56548" y="2827895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B42C704-B196-B0F5-0665-08F41BB3998D}"/>
                  </a:ext>
                </a:extLst>
              </p:cNvPr>
              <p:cNvGrpSpPr/>
              <p:nvPr/>
            </p:nvGrpSpPr>
            <p:grpSpPr>
              <a:xfrm>
                <a:off x="5908261" y="1911618"/>
                <a:ext cx="463940" cy="94525"/>
                <a:chOff x="5741720" y="3239090"/>
                <a:chExt cx="828219" cy="294744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0AFAF029-5F2F-0959-0BE6-6593F9A17915}"/>
                    </a:ext>
                  </a:extLst>
                </p:cNvPr>
                <p:cNvGrpSpPr/>
                <p:nvPr/>
              </p:nvGrpSpPr>
              <p:grpSpPr>
                <a:xfrm rot="5400000">
                  <a:off x="6219829" y="3177011"/>
                  <a:ext cx="288032" cy="412189"/>
                  <a:chOff x="6092552" y="2791891"/>
                  <a:chExt cx="288032" cy="1084387"/>
                </a:xfrm>
              </p:grpSpPr>
              <p:cxnSp>
                <p:nvCxnSpPr>
                  <p:cNvPr id="33" name="Connector: Curved 32">
                    <a:extLst>
                      <a:ext uri="{FF2B5EF4-FFF2-40B4-BE49-F238E27FC236}">
                        <a16:creationId xmlns:a16="http://schemas.microsoft.com/office/drawing/2014/main" id="{DD461ECE-15C3-FBE4-FD64-3AA8F09E1A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6056548" y="3196292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ctor: Curved 33">
                    <a:extLst>
                      <a:ext uri="{FF2B5EF4-FFF2-40B4-BE49-F238E27FC236}">
                        <a16:creationId xmlns:a16="http://schemas.microsoft.com/office/drawing/2014/main" id="{B57EAE0E-D99E-A510-2220-013C0F7DA6B2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56548" y="3552242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nector: Curved 34">
                    <a:extLst>
                      <a:ext uri="{FF2B5EF4-FFF2-40B4-BE49-F238E27FC236}">
                        <a16:creationId xmlns:a16="http://schemas.microsoft.com/office/drawing/2014/main" id="{CF8FC6E0-B265-FA37-8F17-A992D89CEEFA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56548" y="2827895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E5457341-3642-1D99-DE16-6C2CBDCDEF9B}"/>
                    </a:ext>
                  </a:extLst>
                </p:cNvPr>
                <p:cNvGrpSpPr/>
                <p:nvPr/>
              </p:nvGrpSpPr>
              <p:grpSpPr>
                <a:xfrm rot="16200000" flipV="1">
                  <a:off x="5803799" y="3183723"/>
                  <a:ext cx="288032" cy="412189"/>
                  <a:chOff x="6092552" y="2791891"/>
                  <a:chExt cx="288032" cy="1084387"/>
                </a:xfrm>
              </p:grpSpPr>
              <p:cxnSp>
                <p:nvCxnSpPr>
                  <p:cNvPr id="30" name="Connector: Curved 29">
                    <a:extLst>
                      <a:ext uri="{FF2B5EF4-FFF2-40B4-BE49-F238E27FC236}">
                        <a16:creationId xmlns:a16="http://schemas.microsoft.com/office/drawing/2014/main" id="{EDE53AEB-B83C-7328-771D-E3DBFE88E3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6056548" y="3196292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ctor: Curved 30">
                    <a:extLst>
                      <a:ext uri="{FF2B5EF4-FFF2-40B4-BE49-F238E27FC236}">
                        <a16:creationId xmlns:a16="http://schemas.microsoft.com/office/drawing/2014/main" id="{55E65E0B-4A39-4CD6-3663-AFE267C586F7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56548" y="3552242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ctor: Curved 31">
                    <a:extLst>
                      <a:ext uri="{FF2B5EF4-FFF2-40B4-BE49-F238E27FC236}">
                        <a16:creationId xmlns:a16="http://schemas.microsoft.com/office/drawing/2014/main" id="{6D4CCE61-9099-D495-76E3-2503946B72AC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6056548" y="2827895"/>
                    <a:ext cx="360040" cy="288032"/>
                  </a:xfrm>
                  <a:prstGeom prst="curvedConnector3">
                    <a:avLst/>
                  </a:prstGeom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DF93687-73D9-BDD2-DC13-97D76EFC4E8F}"/>
                  </a:ext>
                </a:extLst>
              </p:cNvPr>
              <p:cNvGrpSpPr/>
              <p:nvPr/>
            </p:nvGrpSpPr>
            <p:grpSpPr>
              <a:xfrm>
                <a:off x="3844585" y="3305779"/>
                <a:ext cx="288032" cy="590537"/>
                <a:chOff x="7740352" y="3147814"/>
                <a:chExt cx="288032" cy="59053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40DC546B-C1E8-7206-AFF8-93D6D435960B}"/>
                    </a:ext>
                  </a:extLst>
                </p:cNvPr>
                <p:cNvCxnSpPr/>
                <p:nvPr/>
              </p:nvCxnSpPr>
              <p:spPr>
                <a:xfrm>
                  <a:off x="7740352" y="3147814"/>
                  <a:ext cx="288032" cy="720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55608B9-F7E2-7A9D-BF12-D8EC9913F7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0352" y="3219822"/>
                  <a:ext cx="288032" cy="720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744DCD8-89BF-6366-137A-0593122EC01B}"/>
                    </a:ext>
                  </a:extLst>
                </p:cNvPr>
                <p:cNvCxnSpPr/>
                <p:nvPr/>
              </p:nvCxnSpPr>
              <p:spPr>
                <a:xfrm>
                  <a:off x="7740352" y="3297356"/>
                  <a:ext cx="288032" cy="720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D9810651-F4A7-9231-C2FE-2D9C0CE777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0352" y="3369364"/>
                  <a:ext cx="288032" cy="720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0989B422-6EAC-C07A-50C6-F0CCBB989E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740352" y="3444793"/>
                  <a:ext cx="288032" cy="720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79571F8-59F8-7EC0-826D-B7393799B6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40352" y="3516801"/>
                  <a:ext cx="288032" cy="720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A0D4F4E-8DDF-48F9-EB62-4165E0103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740352" y="3594335"/>
                  <a:ext cx="288032" cy="720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62929CF-7E7E-CDE6-65E0-38C0DA78C6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40352" y="3666343"/>
                  <a:ext cx="288032" cy="720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7AE47485-C868-7799-8418-1CF68EBA9AE9}"/>
                    </a:ext>
                  </a:extLst>
                </p:cNvPr>
                <p:cNvCxnSpPr/>
                <p:nvPr/>
              </p:nvCxnSpPr>
              <p:spPr>
                <a:xfrm>
                  <a:off x="7740352" y="3147814"/>
                  <a:ext cx="2880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B3179E7E-4955-9F64-03E8-194DF6EFFD1A}"/>
                    </a:ext>
                  </a:extLst>
                </p:cNvPr>
                <p:cNvCxnSpPr/>
                <p:nvPr/>
              </p:nvCxnSpPr>
              <p:spPr>
                <a:xfrm>
                  <a:off x="7740352" y="3738351"/>
                  <a:ext cx="28803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790AA81-54EF-3003-E943-9BFA81F24E93}"/>
                </a:ext>
              </a:extLst>
            </p:cNvPr>
            <p:cNvSpPr txBox="1"/>
            <p:nvPr/>
          </p:nvSpPr>
          <p:spPr>
            <a:xfrm>
              <a:off x="5992954" y="408373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xf</a:t>
              </a:r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E19D7BB-A2CD-1C13-13CF-8436725BD3EA}"/>
                </a:ext>
              </a:extLst>
            </p:cNvPr>
            <p:cNvSpPr txBox="1"/>
            <p:nvPr/>
          </p:nvSpPr>
          <p:spPr>
            <a:xfrm>
              <a:off x="6231001" y="2159511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xd</a:t>
              </a:r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5CDF88-5643-D1F5-A6ED-C08F55FDAA35}"/>
                </a:ext>
              </a:extLst>
            </p:cNvPr>
            <p:cNvSpPr txBox="1"/>
            <p:nvPr/>
          </p:nvSpPr>
          <p:spPr>
            <a:xfrm>
              <a:off x="4725739" y="2136597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Xp</a:t>
              </a:r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13FE223-8B96-5FDC-3E97-B59D1994CE6D}"/>
                </a:ext>
              </a:extLst>
            </p:cNvPr>
            <p:cNvSpPr txBox="1"/>
            <p:nvPr/>
          </p:nvSpPr>
          <p:spPr>
            <a:xfrm>
              <a:off x="5222206" y="2160075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 braid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5261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C5197A-C67E-C224-2772-9EF84E27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83" y="680923"/>
            <a:ext cx="8784234" cy="4185878"/>
          </a:xfrm>
        </p:spPr>
        <p:txBody>
          <a:bodyPr/>
          <a:lstStyle/>
          <a:p>
            <a:r>
              <a:rPr lang="en-US" dirty="0"/>
              <a:t>Transmissibility and Compliance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19FE-D725-4A83-3A2C-4B2A110356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Theoretical expectations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54DDB-A754-B086-9738-5CD5C9061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7" y="1491630"/>
            <a:ext cx="3850551" cy="237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6C42E-FED6-7367-DE37-5BA6DC16B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02"/>
          <a:stretch/>
        </p:blipFill>
        <p:spPr bwMode="auto">
          <a:xfrm>
            <a:off x="4644008" y="1476772"/>
            <a:ext cx="3781425" cy="2388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751A99-8A20-60AF-194A-D7BCF145428A}"/>
              </a:ext>
            </a:extLst>
          </p:cNvPr>
          <p:cNvSpPr txBox="1"/>
          <p:nvPr/>
        </p:nvSpPr>
        <p:spPr>
          <a:xfrm>
            <a:off x="720000" y="3995275"/>
            <a:ext cx="7199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Active isolation starts at 0.33 Hz while passive isolation starts at 10 Hz</a:t>
            </a:r>
          </a:p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Active compliance starts at 0.33 Hz while passive compliance starts at 10 Hz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5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0587D9-735B-257F-2F9D-F5FA2EDE1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Transmissibility </a:t>
            </a:r>
          </a:p>
          <a:p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passive mode: resonances of both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suspended inertial- and payload mass are present at 4 Hz and 8 Hz respectively.</a:t>
            </a:r>
          </a:p>
          <a:p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In active mode:  damped resonance at 0.3 Hz remaining.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6B17C-B6FB-DADA-9118-2EB6DDDD0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Measured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B777D-07F3-47F4-AEF9-C76C32CB4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r="7586"/>
          <a:stretch/>
        </p:blipFill>
        <p:spPr bwMode="auto">
          <a:xfrm>
            <a:off x="3643275" y="1347614"/>
            <a:ext cx="4276725" cy="3494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8366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FFA7CB-1B21-734E-397D-D9EC169F3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870" y="1093298"/>
            <a:ext cx="4680520" cy="343238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D1288-B0CB-4248-F990-B742288BE6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Vibration rejection ratio – active isolation</a:t>
            </a:r>
            <a:endParaRPr lang="en-NL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C6DF385-32B2-16B3-7FCB-AAC3E594555D}"/>
              </a:ext>
            </a:extLst>
          </p:cNvPr>
          <p:cNvSpPr txBox="1">
            <a:spLocks/>
          </p:cNvSpPr>
          <p:nvPr/>
        </p:nvSpPr>
        <p:spPr>
          <a:xfrm>
            <a:off x="179766" y="716550"/>
            <a:ext cx="3384122" cy="41858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Tx/>
              <a:buBlip>
                <a:blip r:embed="rId3"/>
              </a:buBlip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4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0" dirty="0"/>
              <a:t>Inverse of transmission ratio</a:t>
            </a:r>
          </a:p>
          <a:p>
            <a:endParaRPr lang="en-GB" sz="1400" b="0" dirty="0"/>
          </a:p>
          <a:p>
            <a:endParaRPr lang="en-NL" sz="1400" b="0" dirty="0"/>
          </a:p>
        </p:txBody>
      </p:sp>
    </p:spTree>
    <p:extLst>
      <p:ext uri="{BB962C8B-B14F-4D97-AF65-F5344CB8AC3E}">
        <p14:creationId xmlns:p14="http://schemas.microsoft.com/office/powerpoint/2010/main" val="1217653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0D19B9-08CD-4F3C-D880-19D13A724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Compliance. (predicted)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7C808-9701-3979-0CC8-1375529A96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Measured results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40C6114-4174-F764-899C-EB84EF1E3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8" r="6936"/>
          <a:stretch/>
        </p:blipFill>
        <p:spPr bwMode="auto">
          <a:xfrm>
            <a:off x="4301365" y="1576552"/>
            <a:ext cx="4005238" cy="3325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2204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116A3-4F5E-387C-6B7B-008130E98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roller2_zoom">
            <a:hlinkClick r:id="" action="ppaction://media"/>
            <a:extLst>
              <a:ext uri="{FF2B5EF4-FFF2-40B4-BE49-F238E27FC236}">
                <a16:creationId xmlns:a16="http://schemas.microsoft.com/office/drawing/2014/main" id="{376C9B0E-C0FB-A7BC-F5BD-9CBDE95A4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00" y="771550"/>
            <a:ext cx="7442200" cy="41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DE18AF-B7DF-C0D0-3C1B-FA36DE14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" y="716550"/>
            <a:ext cx="8784234" cy="4303472"/>
          </a:xfrm>
        </p:spPr>
        <p:txBody>
          <a:bodyPr>
            <a:normAutofit/>
          </a:bodyPr>
          <a:lstStyle/>
          <a:p>
            <a:r>
              <a:rPr lang="en-GB" sz="1600" b="0" dirty="0"/>
              <a:t>Realized a cryogenic compatible compact active isolator with a relatively small mass that is able to significantly </a:t>
            </a:r>
            <a:r>
              <a:rPr lang="en-GB" sz="1600" b="0" u="sng" dirty="0"/>
              <a:t>attenuate floor vibrations </a:t>
            </a:r>
            <a:r>
              <a:rPr lang="en-GB" sz="1600" b="0" dirty="0"/>
              <a:t>and </a:t>
            </a:r>
            <a:r>
              <a:rPr lang="en-GB" sz="1600" b="0" u="sng" dirty="0"/>
              <a:t>reduce disturbance forces on the payload </a:t>
            </a:r>
            <a:r>
              <a:rPr lang="en-GB" sz="1600" b="0" dirty="0"/>
              <a:t>above 0.3 [Hz] </a:t>
            </a:r>
            <a:br>
              <a:rPr lang="en-GB" sz="1600" b="0" dirty="0"/>
            </a:br>
            <a:endParaRPr lang="en-GB" sz="1600" b="0" dirty="0"/>
          </a:p>
          <a:p>
            <a:r>
              <a:rPr lang="en-GB" sz="1600" b="0" dirty="0"/>
              <a:t>Great improvement found of the passive to active isolation frequency:</a:t>
            </a:r>
          </a:p>
          <a:p>
            <a:pPr lvl="1"/>
            <a:r>
              <a:rPr lang="en-GB" sz="1400" b="0" dirty="0"/>
              <a:t>Passive resonance frequencies are 4 and 8 Hz with very little amount of damping</a:t>
            </a:r>
          </a:p>
          <a:p>
            <a:pPr lvl="1"/>
            <a:r>
              <a:rPr lang="en-GB" sz="1400" dirty="0"/>
              <a:t>Active effective resonance frequency around 0.3 Hz with a large amount of damping.</a:t>
            </a:r>
          </a:p>
          <a:p>
            <a:pPr lvl="1"/>
            <a:endParaRPr lang="en-GB" sz="1400" dirty="0"/>
          </a:p>
          <a:p>
            <a:pPr marL="457200" lvl="1" indent="0">
              <a:buNone/>
            </a:pPr>
            <a:endParaRPr lang="en-GB" sz="14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A58A-B3D6-7D26-2D09-E6ABDC1FD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6979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89609-0F8E-4A61-884E-F3E7D2369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JPE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435BB-DB65-2E6D-79FC-4BCAEF5FA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786110"/>
            <a:ext cx="5904656" cy="40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09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BEC45A-347A-6AAE-7C81-1249A1D86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Realization of XYZ vibration isolator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D3A2E-2D1D-AEBA-1DDA-58D4A004C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4" name="Picture 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DC91A90-CB6B-B315-427D-D48BDA280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03598"/>
            <a:ext cx="3830237" cy="38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99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5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224CC5-9C87-EC77-07FE-25F50047C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Einstein Telescope – ET Pathfinder</a:t>
            </a:r>
          </a:p>
          <a:p>
            <a:r>
              <a:rPr lang="en-US" dirty="0"/>
              <a:t>How is JPE involved?</a:t>
            </a:r>
          </a:p>
          <a:p>
            <a:r>
              <a:rPr lang="en-US" dirty="0"/>
              <a:t>Design of cryogenic vibration isolator.</a:t>
            </a:r>
          </a:p>
          <a:p>
            <a:r>
              <a:rPr lang="en-US" dirty="0"/>
              <a:t>Test evaluation.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B5825-3681-DBB4-970E-0CF699CA9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Einstein Telescope</a:t>
            </a:r>
          </a:p>
        </p:txBody>
      </p:sp>
    </p:spTree>
    <p:extLst>
      <p:ext uri="{BB962C8B-B14F-4D97-AF65-F5344CB8AC3E}">
        <p14:creationId xmlns:p14="http://schemas.microsoft.com/office/powerpoint/2010/main" val="208745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97365-C176-DD0D-A3F5-903EC0C3E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650" y="715963"/>
            <a:ext cx="6478700" cy="418623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B5ED-3297-47F3-DD98-FA584D486D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Einstein Telescope</a:t>
            </a:r>
          </a:p>
        </p:txBody>
      </p:sp>
    </p:spTree>
    <p:extLst>
      <p:ext uri="{BB962C8B-B14F-4D97-AF65-F5344CB8AC3E}">
        <p14:creationId xmlns:p14="http://schemas.microsoft.com/office/powerpoint/2010/main" val="28195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82AD3A-C532-5EA2-0E3C-079CDF8A1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50" y="1061244"/>
            <a:ext cx="6972300" cy="349567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C67EE-B432-2F0A-E0F7-F6CCCDB45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ET Pathfinder Universiteit Maastricht</a:t>
            </a:r>
          </a:p>
        </p:txBody>
      </p:sp>
    </p:spTree>
    <p:extLst>
      <p:ext uri="{BB962C8B-B14F-4D97-AF65-F5344CB8AC3E}">
        <p14:creationId xmlns:p14="http://schemas.microsoft.com/office/powerpoint/2010/main" val="114747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26ADA-75ED-86E5-31BC-ED33FBF43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Mirror suspension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8C9DF-03B4-5C14-C217-28C6EDB7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752475"/>
            <a:ext cx="46386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0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57CDDB-8F12-C8F2-465E-68E3BCFA5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Finger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4B0BC-6D4A-0DCD-6D28-CEC49D7E8B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Cold finger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EB03825-0FFE-ADFE-E5C9-2017D9BAE9EF}"/>
                  </a:ext>
                </a:extLst>
              </p14:cNvPr>
              <p14:cNvContentPartPr/>
              <p14:nvPr/>
            </p14:nvContentPartPr>
            <p14:xfrm>
              <a:off x="4341235" y="237198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EB03825-0FFE-ADFE-E5C9-2017D9BAE9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2595" y="236298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DC8F5CD6-E15F-A903-FC40-E815BD3CC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708337"/>
            <a:ext cx="3888432" cy="44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63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F5B3C8-85A1-E75F-3F8C-F645A21A5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Proven track record on accurate positioning in vacuum and cryogenic environment.</a:t>
            </a:r>
          </a:p>
          <a:p>
            <a:r>
              <a:rPr lang="en-US" dirty="0"/>
              <a:t>In house development of cryogenic positioners with nanometric resolution.</a:t>
            </a:r>
          </a:p>
          <a:p>
            <a:r>
              <a:rPr lang="en-US" dirty="0"/>
              <a:t>Vibration challenges from customers in scientific research.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7719A-4303-BF2D-59DB-E17C34CF6C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is JPE involved?</a:t>
            </a:r>
          </a:p>
        </p:txBody>
      </p:sp>
    </p:spTree>
    <p:extLst>
      <p:ext uri="{BB962C8B-B14F-4D97-AF65-F5344CB8AC3E}">
        <p14:creationId xmlns:p14="http://schemas.microsoft.com/office/powerpoint/2010/main" val="129766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E162B0-C8AA-0E84-C89A-33F1650AC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XYZ isolation of Cold Finger</a:t>
            </a:r>
          </a:p>
          <a:p>
            <a:pPr lvl="1"/>
            <a:r>
              <a:rPr lang="en-US" dirty="0"/>
              <a:t>Compact volume (250 mm diameter and 200 in height)</a:t>
            </a:r>
          </a:p>
          <a:p>
            <a:pPr lvl="1"/>
            <a:r>
              <a:rPr lang="en-US" dirty="0"/>
              <a:t>Low payload mass</a:t>
            </a:r>
          </a:p>
          <a:p>
            <a:pPr lvl="1"/>
            <a:r>
              <a:rPr lang="en-US" dirty="0"/>
              <a:t>Resonance frequency about 1 Hz (low pass filter)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F24EB-2F91-6F19-F568-569DF9B0B0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Design of cryogenic vibration isolator</a:t>
            </a:r>
          </a:p>
        </p:txBody>
      </p:sp>
    </p:spTree>
    <p:extLst>
      <p:ext uri="{BB962C8B-B14F-4D97-AF65-F5344CB8AC3E}">
        <p14:creationId xmlns:p14="http://schemas.microsoft.com/office/powerpoint/2010/main" val="4180665186"/>
      </p:ext>
    </p:extLst>
  </p:cSld>
  <p:clrMapOvr>
    <a:masterClrMapping/>
  </p:clrMapOvr>
</p:sld>
</file>

<file path=ppt/theme/theme1.xml><?xml version="1.0" encoding="utf-8"?>
<a:theme xmlns:a="http://schemas.openxmlformats.org/drawingml/2006/main" name="PS 16-9">
  <a:themeElements>
    <a:clrScheme name="Custom 1">
      <a:dk1>
        <a:srgbClr val="404040"/>
      </a:dk1>
      <a:lt1>
        <a:srgbClr val="FFFFFF"/>
      </a:lt1>
      <a:dk2>
        <a:srgbClr val="6E6E6E"/>
      </a:dk2>
      <a:lt2>
        <a:srgbClr val="DCDCDC"/>
      </a:lt2>
      <a:accent1>
        <a:srgbClr val="00A0E1"/>
      </a:accent1>
      <a:accent2>
        <a:srgbClr val="7DBEBE"/>
      </a:accent2>
      <a:accent3>
        <a:srgbClr val="648296"/>
      </a:accent3>
      <a:accent4>
        <a:srgbClr val="FABE32"/>
      </a:accent4>
      <a:accent5>
        <a:srgbClr val="DC5A46"/>
      </a:accent5>
      <a:accent6>
        <a:srgbClr val="00416E"/>
      </a:accent6>
      <a:hlink>
        <a:srgbClr val="05638B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commercial" id="{469877EE-8F1C-4C1B-8F03-21776380DCA3}" vid="{D8F4152E-F59E-4075-8592-895B58484C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7DE42BD4B6CF448FF531785DBDD23E" ma:contentTypeVersion="2" ma:contentTypeDescription="Create a new document." ma:contentTypeScope="" ma:versionID="d883e84ddc5f2c7dd6895f8c4b2385d7">
  <xsd:schema xmlns:xsd="http://www.w3.org/2001/XMLSchema" xmlns:xs="http://www.w3.org/2001/XMLSchema" xmlns:p="http://schemas.microsoft.com/office/2006/metadata/properties" xmlns:ns2="8cf10a26-d694-4556-a6f4-abc05419c4c7" targetNamespace="http://schemas.microsoft.com/office/2006/metadata/properties" ma:root="true" ma:fieldsID="82e92064a9c5cef740d7cf8c2eb0bad2" ns2:_="">
    <xsd:import namespace="8cf10a26-d694-4556-a6f4-abc05419c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10a26-d694-4556-a6f4-abc05419c4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AE4E58-D56B-4FB8-A15B-2D1BC81B71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f10a26-d694-4556-a6f4-abc05419c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526AA1-0F3C-4AE6-BA8E-C4E1BF5873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2295AC-139C-491C-A0A5-CC948B0FDF4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Commercial</Template>
  <TotalTime>459</TotalTime>
  <Words>402</Words>
  <Application>Microsoft Office PowerPoint</Application>
  <PresentationFormat>On-screen Show (16:9)</PresentationFormat>
  <Paragraphs>66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Symbol</vt:lpstr>
      <vt:lpstr>Times New Roman</vt:lpstr>
      <vt:lpstr>PS 16-9</vt:lpstr>
      <vt:lpstr>JPE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Huub Janssen | JPE - Driven by innovation</dc:creator>
  <cp:lastModifiedBy>Huub Janssen | JPE - Driven by innovation</cp:lastModifiedBy>
  <cp:revision>25</cp:revision>
  <dcterms:created xsi:type="dcterms:W3CDTF">2022-09-05T08:54:08Z</dcterms:created>
  <dcterms:modified xsi:type="dcterms:W3CDTF">2023-04-13T14:44:56Z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0x0101003E7DE42BD4B6CF448FF531785DBDD23E</vt:lpwstr>
  </property>
</Properties>
</file>