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8" r:id="rId3"/>
    <p:sldId id="257" r:id="rId4"/>
    <p:sldId id="300" r:id="rId5"/>
    <p:sldId id="286" r:id="rId6"/>
    <p:sldId id="282" r:id="rId7"/>
    <p:sldId id="303" r:id="rId8"/>
    <p:sldId id="279" r:id="rId9"/>
    <p:sldId id="280" r:id="rId10"/>
    <p:sldId id="281" r:id="rId11"/>
    <p:sldId id="269" r:id="rId12"/>
    <p:sldId id="271" r:id="rId13"/>
    <p:sldId id="270" r:id="rId14"/>
    <p:sldId id="259" r:id="rId15"/>
    <p:sldId id="258" r:id="rId16"/>
    <p:sldId id="304" r:id="rId17"/>
    <p:sldId id="265" r:id="rId18"/>
    <p:sldId id="268" r:id="rId19"/>
    <p:sldId id="306" r:id="rId20"/>
  </p:sldIdLst>
  <p:sldSz cx="9144000" cy="6858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3322" autoAdjust="0"/>
  </p:normalViewPr>
  <p:slideViewPr>
    <p:cSldViewPr>
      <p:cViewPr>
        <p:scale>
          <a:sx n="40" d="100"/>
          <a:sy n="40" d="100"/>
        </p:scale>
        <p:origin x="-821" y="-58"/>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notesViewPr>
    <p:cSldViewPr>
      <p:cViewPr varScale="1">
        <p:scale>
          <a:sx n="74" d="100"/>
          <a:sy n="74" d="100"/>
        </p:scale>
        <p:origin x="-1986" y="-90"/>
      </p:cViewPr>
      <p:guideLst>
        <p:guide orient="horz" pos="3132"/>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E58356F7-77B4-47D8-9529-DE6E1B154E8C}" type="datetimeFigureOut">
              <a:rPr lang="en-US" smtClean="0"/>
              <a:t>10/18/2014</a:t>
            </a:fld>
            <a:endParaRPr lang="en-US"/>
          </a:p>
        </p:txBody>
      </p:sp>
      <p:sp>
        <p:nvSpPr>
          <p:cNvPr id="4" name="Slide Image Placeholder 3"/>
          <p:cNvSpPr>
            <a:spLocks noGrp="1" noRot="1" noChangeAspect="1"/>
          </p:cNvSpPr>
          <p:nvPr>
            <p:ph type="sldImg" idx="2"/>
          </p:nvPr>
        </p:nvSpPr>
        <p:spPr>
          <a:xfrm>
            <a:off x="2387600" y="742950"/>
            <a:ext cx="1979613" cy="1485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01573" y="2622789"/>
            <a:ext cx="6002467" cy="665624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5170"/>
            <a:ext cx="2949099" cy="49720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4939" y="9445170"/>
            <a:ext cx="2949099" cy="497205"/>
          </a:xfrm>
          <a:prstGeom prst="rect">
            <a:avLst/>
          </a:prstGeom>
        </p:spPr>
        <p:txBody>
          <a:bodyPr vert="horz" lIns="91440" tIns="45720" rIns="91440" bIns="45720" rtlCol="0" anchor="b"/>
          <a:lstStyle>
            <a:lvl1pPr algn="r">
              <a:defRPr sz="1200"/>
            </a:lvl1pPr>
          </a:lstStyle>
          <a:p>
            <a:fld id="{359B1E11-4476-4B65-A551-0E79EF0C2DAA}" type="slidenum">
              <a:rPr lang="en-US" smtClean="0"/>
              <a:t>‹#›</a:t>
            </a:fld>
            <a:endParaRPr lang="en-US"/>
          </a:p>
        </p:txBody>
      </p:sp>
    </p:spTree>
    <p:extLst>
      <p:ext uri="{BB962C8B-B14F-4D97-AF65-F5344CB8AC3E}">
        <p14:creationId xmlns:p14="http://schemas.microsoft.com/office/powerpoint/2010/main" val="812495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De financiering van het ILO-Net loopt eind van dit jaar af. Vooruitlopend daarop hebben we begin dit jaar een </a:t>
            </a:r>
            <a:r>
              <a:rPr lang="nl-NL" dirty="0" err="1" smtClean="0"/>
              <a:t>Position</a:t>
            </a:r>
            <a:r>
              <a:rPr lang="nl-NL" baseline="0" dirty="0" smtClean="0"/>
              <a:t> Paper gemaakt voor NWO om de toekomst van het ILO-Net te kunnen meenemen in de nieuwe strategie. In dat PP was onder meer ingespeeld op het Topsectorenbeleid. NWO heeft beloofd om het ILO-Net als valorisatie instrument in die strategie op te nemen en ons gevraagd om een praktisch uit te werken. Deze presentatie is het resultaat daarvan. Geen gedetailleerd plan maar een vergezicht.</a:t>
            </a:r>
          </a:p>
          <a:p>
            <a:endParaRPr lang="nl-NL" baseline="0" dirty="0" smtClean="0"/>
          </a:p>
          <a:p>
            <a:r>
              <a:rPr lang="nl-NL" dirty="0" smtClean="0"/>
              <a:t>NWO wil het ILO-Net voortzetten en in 2015 beslissen. Wij willen dat voortzetten niet op de huidige</a:t>
            </a:r>
            <a:r>
              <a:rPr lang="nl-NL" baseline="0" dirty="0" smtClean="0"/>
              <a:t> </a:t>
            </a:r>
            <a:r>
              <a:rPr lang="nl-NL" dirty="0" smtClean="0"/>
              <a:t>voet.</a:t>
            </a:r>
          </a:p>
          <a:p>
            <a:endParaRPr lang="en-US" dirty="0"/>
          </a:p>
        </p:txBody>
      </p:sp>
      <p:sp>
        <p:nvSpPr>
          <p:cNvPr id="4" name="Slide Number Placeholder 3"/>
          <p:cNvSpPr>
            <a:spLocks noGrp="1"/>
          </p:cNvSpPr>
          <p:nvPr>
            <p:ph type="sldNum" sz="quarter" idx="10"/>
          </p:nvPr>
        </p:nvSpPr>
        <p:spPr/>
        <p:txBody>
          <a:bodyPr/>
          <a:lstStyle/>
          <a:p>
            <a:fld id="{359B1E11-4476-4B65-A551-0E79EF0C2DAA}" type="slidenum">
              <a:rPr lang="en-US" smtClean="0"/>
              <a:t>1</a:t>
            </a:fld>
            <a:endParaRPr lang="en-US"/>
          </a:p>
        </p:txBody>
      </p:sp>
    </p:spTree>
    <p:extLst>
      <p:ext uri="{BB962C8B-B14F-4D97-AF65-F5344CB8AC3E}">
        <p14:creationId xmlns:p14="http://schemas.microsoft.com/office/powerpoint/2010/main" val="2044232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HFML:</a:t>
            </a:r>
          </a:p>
          <a:p>
            <a:r>
              <a:rPr lang="en-US" sz="1200" kern="1200" dirty="0" err="1" smtClean="0">
                <a:solidFill>
                  <a:schemeClr val="tx1"/>
                </a:solidFill>
                <a:effectLst/>
                <a:latin typeface="+mn-lt"/>
                <a:ea typeface="+mn-ea"/>
                <a:cs typeface="+mn-cs"/>
              </a:rPr>
              <a:t>dankzij</a:t>
            </a:r>
            <a:r>
              <a:rPr lang="en-US" sz="1200" kern="1200" dirty="0" smtClean="0">
                <a:solidFill>
                  <a:schemeClr val="tx1"/>
                </a:solidFill>
                <a:effectLst/>
                <a:latin typeface="+mn-lt"/>
                <a:ea typeface="+mn-ea"/>
                <a:cs typeface="+mn-cs"/>
              </a:rPr>
              <a:t> het ILO-net </a:t>
            </a:r>
            <a:r>
              <a:rPr lang="en-US" sz="1200" kern="1200" dirty="0" err="1" smtClean="0">
                <a:solidFill>
                  <a:schemeClr val="tx1"/>
                </a:solidFill>
                <a:effectLst/>
                <a:latin typeface="+mn-lt"/>
                <a:ea typeface="+mn-ea"/>
                <a:cs typeface="+mn-cs"/>
              </a:rPr>
              <a:t>zijn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aantoonbare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successen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geweest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voor</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Nederlandse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industrie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Netherlands@giant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heeft</a:t>
            </a:r>
            <a:r>
              <a:rPr lang="en-US" sz="1200" kern="1200" dirty="0" smtClean="0">
                <a:solidFill>
                  <a:schemeClr val="tx1"/>
                </a:solidFill>
                <a:effectLst/>
                <a:latin typeface="+mn-lt"/>
                <a:ea typeface="+mn-ea"/>
                <a:cs typeface="+mn-cs"/>
              </a:rPr>
              <a:t> IMTECH industrial 2 tenders </a:t>
            </a:r>
            <a:r>
              <a:rPr lang="en-US" sz="1200" kern="1200" dirty="0" err="1" smtClean="0">
                <a:solidFill>
                  <a:schemeClr val="tx1"/>
                </a:solidFill>
                <a:effectLst/>
                <a:latin typeface="+mn-lt"/>
                <a:ea typeface="+mn-ea"/>
                <a:cs typeface="+mn-cs"/>
              </a:rPr>
              <a:t>opgeleverd</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waarvan</a:t>
            </a:r>
            <a:r>
              <a:rPr lang="en-US" sz="1200" kern="1200" dirty="0" smtClean="0">
                <a:solidFill>
                  <a:schemeClr val="tx1"/>
                </a:solidFill>
                <a:effectLst/>
                <a:latin typeface="+mn-lt"/>
                <a:ea typeface="+mn-ea"/>
                <a:cs typeface="+mn-cs"/>
              </a:rPr>
              <a:t> 1 </a:t>
            </a:r>
            <a:r>
              <a:rPr lang="en-US" sz="1200" kern="1200" dirty="0" err="1" smtClean="0">
                <a:solidFill>
                  <a:schemeClr val="tx1"/>
                </a:solidFill>
                <a:effectLst/>
                <a:latin typeface="+mn-lt"/>
                <a:ea typeface="+mn-ea"/>
                <a:cs typeface="+mn-cs"/>
              </a:rPr>
              <a:t>volgens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mij</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verzilverd</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als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ik</a:t>
            </a:r>
            <a:r>
              <a:rPr lang="en-US" sz="1200" kern="1200" dirty="0" smtClean="0">
                <a:solidFill>
                  <a:schemeClr val="tx1"/>
                </a:solidFill>
                <a:effectLst/>
                <a:latin typeface="+mn-lt"/>
                <a:ea typeface="+mn-ea"/>
                <a:cs typeface="+mn-cs"/>
              </a:rPr>
              <a:t> het </a:t>
            </a:r>
            <a:r>
              <a:rPr lang="en-US" sz="1200" kern="1200" dirty="0" err="1" smtClean="0">
                <a:solidFill>
                  <a:schemeClr val="tx1"/>
                </a:solidFill>
                <a:effectLst/>
                <a:latin typeface="+mn-lt"/>
                <a:ea typeface="+mn-ea"/>
                <a:cs typeface="+mn-cs"/>
              </a:rPr>
              <a:t>goed</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heb</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bij</a:t>
            </a:r>
            <a:r>
              <a:rPr lang="en-US" sz="1200" kern="1200" dirty="0" smtClean="0">
                <a:solidFill>
                  <a:schemeClr val="tx1"/>
                </a:solidFill>
                <a:effectLst/>
                <a:latin typeface="+mn-lt"/>
                <a:ea typeface="+mn-ea"/>
                <a:cs typeface="+mn-cs"/>
              </a:rPr>
              <a:t> LNCMI is op </a:t>
            </a:r>
            <a:r>
              <a:rPr lang="en-US" sz="1200" kern="1200" dirty="0" err="1" smtClean="0">
                <a:solidFill>
                  <a:schemeClr val="tx1"/>
                </a:solidFill>
                <a:effectLst/>
                <a:latin typeface="+mn-lt"/>
                <a:ea typeface="+mn-ea"/>
                <a:cs typeface="+mn-cs"/>
              </a:rPr>
              <a:t>juridische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gronden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afgewezen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bij</a:t>
            </a:r>
            <a:r>
              <a:rPr lang="en-US" sz="1200" kern="1200" dirty="0" smtClean="0">
                <a:solidFill>
                  <a:schemeClr val="tx1"/>
                </a:solidFill>
                <a:effectLst/>
                <a:latin typeface="+mn-lt"/>
                <a:ea typeface="+mn-ea"/>
                <a:cs typeface="+mn-cs"/>
              </a:rPr>
              <a:t> ESRF </a:t>
            </a:r>
            <a:r>
              <a:rPr lang="en-US" sz="1200" kern="1200" dirty="0" err="1" smtClean="0">
                <a:solidFill>
                  <a:schemeClr val="tx1"/>
                </a:solidFill>
                <a:effectLst/>
                <a:latin typeface="+mn-lt"/>
                <a:ea typeface="+mn-ea"/>
                <a:cs typeface="+mn-cs"/>
              </a:rPr>
              <a:t>hadden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succes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Zonder</a:t>
            </a:r>
            <a:r>
              <a:rPr lang="en-US" sz="1200" kern="1200" dirty="0" smtClean="0">
                <a:solidFill>
                  <a:schemeClr val="tx1"/>
                </a:solidFill>
                <a:effectLst/>
                <a:latin typeface="+mn-lt"/>
                <a:ea typeface="+mn-ea"/>
                <a:cs typeface="+mn-cs"/>
              </a:rPr>
              <a:t> ILO net </a:t>
            </a:r>
            <a:r>
              <a:rPr lang="en-US" sz="1200" kern="1200" dirty="0" err="1" smtClean="0">
                <a:solidFill>
                  <a:schemeClr val="tx1"/>
                </a:solidFill>
                <a:effectLst/>
                <a:latin typeface="+mn-lt"/>
                <a:ea typeface="+mn-ea"/>
                <a:cs typeface="+mn-cs"/>
              </a:rPr>
              <a:t>hadden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deze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contacten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ingang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veel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moeizamer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gehad</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als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ze</a:t>
            </a:r>
            <a:r>
              <a:rPr lang="en-US" sz="1200" kern="1200" dirty="0" smtClean="0">
                <a:solidFill>
                  <a:schemeClr val="tx1"/>
                </a:solidFill>
                <a:effectLst/>
                <a:latin typeface="+mn-lt"/>
                <a:ea typeface="+mn-ea"/>
                <a:cs typeface="+mn-cs"/>
              </a:rPr>
              <a:t> die al </a:t>
            </a:r>
            <a:r>
              <a:rPr lang="en-US" sz="1200" kern="1200" dirty="0" err="1" smtClean="0">
                <a:solidFill>
                  <a:schemeClr val="tx1"/>
                </a:solidFill>
                <a:effectLst/>
                <a:latin typeface="+mn-lt"/>
                <a:ea typeface="+mn-ea"/>
                <a:cs typeface="+mn-cs"/>
              </a:rPr>
              <a:t>gehad</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hadden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Industrie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ontmoet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elkaar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ook</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bij</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deze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bijeenkomsten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wisselt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ervaring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uit</a:t>
            </a:r>
            <a:r>
              <a:rPr lang="en-US" sz="1200" kern="1200" dirty="0" smtClean="0">
                <a:solidFill>
                  <a:schemeClr val="tx1"/>
                </a:solidFill>
                <a:effectLst/>
                <a:latin typeface="+mn-lt"/>
                <a:ea typeface="+mn-ea"/>
                <a:cs typeface="+mn-cs"/>
              </a:rPr>
              <a:t> over tenders </a:t>
            </a:r>
            <a:r>
              <a:rPr lang="en-US" sz="1200" kern="1200" dirty="0" err="1" smtClean="0">
                <a:solidFill>
                  <a:schemeClr val="tx1"/>
                </a:solidFill>
                <a:effectLst/>
                <a:latin typeface="+mn-lt"/>
                <a:ea typeface="+mn-ea"/>
                <a:cs typeface="+mn-cs"/>
              </a:rPr>
              <a:t>bij</a:t>
            </a:r>
            <a:r>
              <a:rPr lang="en-US" sz="1200" kern="1200" dirty="0" smtClean="0">
                <a:solidFill>
                  <a:schemeClr val="tx1"/>
                </a:solidFill>
                <a:effectLst/>
                <a:latin typeface="+mn-lt"/>
                <a:ea typeface="+mn-ea"/>
                <a:cs typeface="+mn-cs"/>
              </a:rPr>
              <a:t> RI </a:t>
            </a:r>
            <a:r>
              <a:rPr lang="en-US" sz="1200" kern="1200" dirty="0" err="1" smtClean="0">
                <a:solidFill>
                  <a:schemeClr val="tx1"/>
                </a:solidFill>
                <a:effectLst/>
                <a:latin typeface="+mn-lt"/>
                <a:ea typeface="+mn-ea"/>
                <a:cs typeface="+mn-cs"/>
              </a:rPr>
              <a:t>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bijv</a:t>
            </a:r>
            <a:r>
              <a:rPr lang="en-US" sz="1200" kern="1200" dirty="0" smtClean="0">
                <a:solidFill>
                  <a:schemeClr val="tx1"/>
                </a:solidFill>
                <a:effectLst/>
                <a:latin typeface="+mn-lt"/>
                <a:ea typeface="+mn-ea"/>
                <a:cs typeface="+mn-cs"/>
              </a:rPr>
              <a:t> pre-</a:t>
            </a:r>
            <a:r>
              <a:rPr lang="en-US" sz="1200" kern="1200" dirty="0" err="1" smtClean="0">
                <a:solidFill>
                  <a:schemeClr val="tx1"/>
                </a:solidFill>
                <a:effectLst/>
                <a:latin typeface="+mn-lt"/>
                <a:ea typeface="+mn-ea"/>
                <a:cs typeface="+mn-cs"/>
              </a:rPr>
              <a:t>qualificaties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bij</a:t>
            </a:r>
            <a:r>
              <a:rPr lang="en-US" sz="1200" kern="1200" dirty="0" smtClean="0">
                <a:solidFill>
                  <a:schemeClr val="tx1"/>
                </a:solidFill>
                <a:effectLst/>
                <a:latin typeface="+mn-lt"/>
                <a:ea typeface="+mn-ea"/>
                <a:cs typeface="+mn-cs"/>
              </a:rPr>
              <a:t> ITER etc. </a:t>
            </a:r>
            <a:r>
              <a:rPr lang="en-US" sz="1200" kern="1200" dirty="0" err="1" smtClean="0">
                <a:solidFill>
                  <a:schemeClr val="tx1"/>
                </a:solidFill>
                <a:effectLst/>
                <a:latin typeface="+mn-lt"/>
                <a:ea typeface="+mn-ea"/>
                <a:cs typeface="+mn-cs"/>
              </a:rPr>
              <a:t>Ik</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heb</a:t>
            </a:r>
            <a:r>
              <a:rPr lang="en-US" sz="1200" kern="1200" dirty="0" smtClean="0">
                <a:solidFill>
                  <a:schemeClr val="tx1"/>
                </a:solidFill>
                <a:effectLst/>
                <a:latin typeface="+mn-lt"/>
                <a:ea typeface="+mn-ea"/>
                <a:cs typeface="+mn-cs"/>
              </a:rPr>
              <a:t> het </a:t>
            </a:r>
            <a:r>
              <a:rPr lang="en-US" sz="1200" kern="1200" dirty="0" err="1" smtClean="0">
                <a:solidFill>
                  <a:schemeClr val="tx1"/>
                </a:solidFill>
                <a:effectLst/>
                <a:latin typeface="+mn-lt"/>
                <a:ea typeface="+mn-ea"/>
                <a:cs typeface="+mn-cs"/>
              </a:rPr>
              <a:t>gevoel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dat</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bijdrage</a:t>
            </a:r>
            <a:r>
              <a:rPr lang="en-US" sz="1200" kern="1200" dirty="0" smtClean="0">
                <a:solidFill>
                  <a:schemeClr val="tx1"/>
                </a:solidFill>
                <a:effectLst/>
                <a:latin typeface="+mn-lt"/>
                <a:ea typeface="+mn-ea"/>
                <a:cs typeface="+mn-cs"/>
              </a:rPr>
              <a:t> van ILO net </a:t>
            </a:r>
            <a:r>
              <a:rPr lang="en-US" sz="1200" kern="1200" dirty="0" err="1" smtClean="0">
                <a:solidFill>
                  <a:schemeClr val="tx1"/>
                </a:solidFill>
                <a:effectLst/>
                <a:latin typeface="+mn-lt"/>
                <a:ea typeface="+mn-ea"/>
                <a:cs typeface="+mn-cs"/>
              </a:rPr>
              <a:t>hierin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belangrijk</a:t>
            </a:r>
            <a:r>
              <a:rPr lang="en-US" sz="1200" kern="1200" dirty="0" smtClean="0">
                <a:solidFill>
                  <a:schemeClr val="tx1"/>
                </a:solidFill>
                <a:effectLst/>
                <a:latin typeface="+mn-lt"/>
                <a:ea typeface="+mn-ea"/>
                <a:cs typeface="+mn-cs"/>
              </a:rPr>
              <a:t> is. </a:t>
            </a:r>
            <a:br>
              <a:rPr lang="en-US" sz="1200" kern="1200" dirty="0" smtClean="0">
                <a:solidFill>
                  <a:schemeClr val="tx1"/>
                </a:solidFill>
                <a:effectLst/>
                <a:latin typeface="+mn-lt"/>
                <a:ea typeface="+mn-ea"/>
                <a:cs typeface="+mn-cs"/>
              </a:rPr>
            </a:br>
            <a:r>
              <a:rPr lang="en-US" sz="1200" kern="1200" dirty="0" err="1" smtClean="0">
                <a:solidFill>
                  <a:schemeClr val="tx1"/>
                </a:solidFill>
                <a:effectLst/>
                <a:latin typeface="+mn-lt"/>
                <a:ea typeface="+mn-ea"/>
                <a:cs typeface="+mn-cs"/>
              </a:rPr>
              <a:t>Ook</a:t>
            </a:r>
            <a:r>
              <a:rPr lang="en-US" sz="1200" kern="1200" dirty="0" smtClean="0">
                <a:solidFill>
                  <a:schemeClr val="tx1"/>
                </a:solidFill>
                <a:effectLst/>
                <a:latin typeface="+mn-lt"/>
                <a:ea typeface="+mn-ea"/>
                <a:cs typeface="+mn-cs"/>
              </a:rPr>
              <a:t> de Hannover </a:t>
            </a:r>
            <a:r>
              <a:rPr lang="en-US" sz="1200" kern="1200" dirty="0" err="1" smtClean="0">
                <a:solidFill>
                  <a:schemeClr val="tx1"/>
                </a:solidFill>
                <a:effectLst/>
                <a:latin typeface="+mn-lt"/>
                <a:ea typeface="+mn-ea"/>
                <a:cs typeface="+mn-cs"/>
              </a:rPr>
              <a:t>messe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ookal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georganiseerd</a:t>
            </a:r>
            <a:r>
              <a:rPr lang="en-US" sz="1200" kern="1200" dirty="0" smtClean="0">
                <a:solidFill>
                  <a:schemeClr val="tx1"/>
                </a:solidFill>
                <a:effectLst/>
                <a:latin typeface="+mn-lt"/>
                <a:ea typeface="+mn-ea"/>
                <a:cs typeface="+mn-cs"/>
              </a:rPr>
              <a:t> door FME was </a:t>
            </a:r>
            <a:r>
              <a:rPr lang="en-US" sz="1200" kern="1200" dirty="0" err="1" smtClean="0">
                <a:solidFill>
                  <a:schemeClr val="tx1"/>
                </a:solidFill>
                <a:effectLst/>
                <a:latin typeface="+mn-lt"/>
                <a:ea typeface="+mn-ea"/>
                <a:cs typeface="+mn-cs"/>
              </a:rPr>
              <a:t>voor</a:t>
            </a:r>
            <a:r>
              <a:rPr lang="en-US" sz="1200" kern="1200" dirty="0" smtClean="0">
                <a:solidFill>
                  <a:schemeClr val="tx1"/>
                </a:solidFill>
                <a:effectLst/>
                <a:latin typeface="+mn-lt"/>
                <a:ea typeface="+mn-ea"/>
                <a:cs typeface="+mn-cs"/>
              </a:rPr>
              <a:t> HFML </a:t>
            </a:r>
            <a:r>
              <a:rPr lang="en-US" sz="1200" kern="1200" dirty="0" err="1" smtClean="0">
                <a:solidFill>
                  <a:schemeClr val="tx1"/>
                </a:solidFill>
                <a:effectLst/>
                <a:latin typeface="+mn-lt"/>
                <a:ea typeface="+mn-ea"/>
                <a:cs typeface="+mn-cs"/>
              </a:rPr>
              <a:t>succesvol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voornamelijk</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doordat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ik</a:t>
            </a:r>
            <a:r>
              <a:rPr lang="en-US" sz="1200" kern="1200" dirty="0" smtClean="0">
                <a:solidFill>
                  <a:schemeClr val="tx1"/>
                </a:solidFill>
                <a:effectLst/>
                <a:latin typeface="+mn-lt"/>
                <a:ea typeface="+mn-ea"/>
                <a:cs typeface="+mn-cs"/>
              </a:rPr>
              <a:t> van het ILO-net </a:t>
            </a:r>
            <a:r>
              <a:rPr lang="en-US" sz="1200" kern="1200" dirty="0" err="1" smtClean="0">
                <a:solidFill>
                  <a:schemeClr val="tx1"/>
                </a:solidFill>
                <a:effectLst/>
                <a:latin typeface="+mn-lt"/>
                <a:ea typeface="+mn-ea"/>
                <a:cs typeface="+mn-cs"/>
              </a:rPr>
              <a:t>bijeenkomsten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kon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profiteren</a:t>
            </a:r>
            <a:r>
              <a:rPr lang="en-US" sz="1200" kern="1200" dirty="0" smtClean="0">
                <a:solidFill>
                  <a:schemeClr val="tx1"/>
                </a:solidFill>
                <a:effectLst/>
                <a:latin typeface="+mn-lt"/>
                <a:ea typeface="+mn-ea"/>
                <a:cs typeface="+mn-cs"/>
              </a:rPr>
              <a:t>. De opening </a:t>
            </a:r>
            <a:r>
              <a:rPr lang="en-US" sz="1200" kern="1200" dirty="0" err="1" smtClean="0">
                <a:solidFill>
                  <a:schemeClr val="tx1"/>
                </a:solidFill>
                <a:effectLst/>
                <a:latin typeface="+mn-lt"/>
                <a:ea typeface="+mn-ea"/>
                <a:cs typeface="+mn-cs"/>
              </a:rPr>
              <a:t>bij</a:t>
            </a:r>
            <a:r>
              <a:rPr lang="en-US" sz="1200" kern="1200" dirty="0" smtClean="0">
                <a:solidFill>
                  <a:schemeClr val="tx1"/>
                </a:solidFill>
                <a:effectLst/>
                <a:latin typeface="+mn-lt"/>
                <a:ea typeface="+mn-ea"/>
                <a:cs typeface="+mn-cs"/>
              </a:rPr>
              <a:t> HFML van 37.5 T </a:t>
            </a:r>
            <a:r>
              <a:rPr lang="en-US" sz="1200" kern="1200" dirty="0" err="1" smtClean="0">
                <a:solidFill>
                  <a:schemeClr val="tx1"/>
                </a:solidFill>
                <a:effectLst/>
                <a:latin typeface="+mn-lt"/>
                <a:ea typeface="+mn-ea"/>
                <a:cs typeface="+mn-cs"/>
              </a:rPr>
              <a:t>magneet</a:t>
            </a:r>
            <a:r>
              <a:rPr lang="en-US" sz="1200" kern="1200" dirty="0" smtClean="0">
                <a:solidFill>
                  <a:schemeClr val="tx1"/>
                </a:solidFill>
                <a:effectLst/>
                <a:latin typeface="+mn-lt"/>
                <a:ea typeface="+mn-ea"/>
                <a:cs typeface="+mn-cs"/>
              </a:rPr>
              <a:t> is met </a:t>
            </a:r>
            <a:r>
              <a:rPr lang="en-US" sz="1200" kern="1200" dirty="0" err="1" smtClean="0">
                <a:solidFill>
                  <a:schemeClr val="tx1"/>
                </a:solidFill>
                <a:effectLst/>
                <a:latin typeface="+mn-lt"/>
                <a:ea typeface="+mn-ea"/>
                <a:cs typeface="+mn-cs"/>
              </a:rPr>
              <a:t>industrie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gevierd</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doordat</a:t>
            </a:r>
            <a:r>
              <a:rPr lang="en-US" sz="1200" kern="1200" dirty="0" smtClean="0">
                <a:solidFill>
                  <a:schemeClr val="tx1"/>
                </a:solidFill>
                <a:effectLst/>
                <a:latin typeface="+mn-lt"/>
                <a:ea typeface="+mn-ea"/>
                <a:cs typeface="+mn-cs"/>
              </a:rPr>
              <a:t> we </a:t>
            </a:r>
            <a:r>
              <a:rPr lang="en-US" sz="1200" kern="1200" dirty="0" err="1" smtClean="0">
                <a:solidFill>
                  <a:schemeClr val="tx1"/>
                </a:solidFill>
                <a:effectLst/>
                <a:latin typeface="+mn-lt"/>
                <a:ea typeface="+mn-ea"/>
                <a:cs typeface="+mn-cs"/>
              </a:rPr>
              <a:t>actief</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betrokken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zijn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bij</a:t>
            </a:r>
            <a:r>
              <a:rPr lang="en-US" sz="1200" kern="1200" dirty="0" smtClean="0">
                <a:solidFill>
                  <a:schemeClr val="tx1"/>
                </a:solidFill>
                <a:effectLst/>
                <a:latin typeface="+mn-lt"/>
                <a:ea typeface="+mn-ea"/>
                <a:cs typeface="+mn-cs"/>
              </a:rPr>
              <a:t> ILO-net </a:t>
            </a:r>
            <a:r>
              <a:rPr lang="en-US" sz="1200" kern="1200" dirty="0" err="1" smtClean="0">
                <a:solidFill>
                  <a:schemeClr val="tx1"/>
                </a:solidFill>
                <a:effectLst/>
                <a:latin typeface="+mn-lt"/>
                <a:ea typeface="+mn-ea"/>
                <a:cs typeface="+mn-cs"/>
              </a:rPr>
              <a:t>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ik</a:t>
            </a:r>
            <a:r>
              <a:rPr lang="en-US" sz="1200" kern="1200" dirty="0" smtClean="0">
                <a:solidFill>
                  <a:schemeClr val="tx1"/>
                </a:solidFill>
                <a:effectLst/>
                <a:latin typeface="+mn-lt"/>
                <a:ea typeface="+mn-ea"/>
                <a:cs typeface="+mn-cs"/>
              </a:rPr>
              <a:t> me </a:t>
            </a:r>
            <a:r>
              <a:rPr lang="en-US" sz="1200" kern="1200" dirty="0" err="1" smtClean="0">
                <a:solidFill>
                  <a:schemeClr val="tx1"/>
                </a:solidFill>
                <a:effectLst/>
                <a:latin typeface="+mn-lt"/>
                <a:ea typeface="+mn-ea"/>
                <a:cs typeface="+mn-cs"/>
              </a:rPr>
              <a:t>hierdoor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realiseerde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dat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industrie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dus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echt</a:t>
            </a:r>
            <a:r>
              <a:rPr lang="en-US" sz="1200" kern="1200" dirty="0" smtClean="0">
                <a:solidFill>
                  <a:schemeClr val="tx1"/>
                </a:solidFill>
                <a:effectLst/>
                <a:latin typeface="+mn-lt"/>
                <a:ea typeface="+mn-ea"/>
                <a:cs typeface="+mn-cs"/>
              </a:rPr>
              <a:t> van RIs </a:t>
            </a:r>
            <a:r>
              <a:rPr lang="en-US" sz="1200" kern="1200" dirty="0" err="1" smtClean="0">
                <a:solidFill>
                  <a:schemeClr val="tx1"/>
                </a:solidFill>
                <a:effectLst/>
                <a:latin typeface="+mn-lt"/>
                <a:ea typeface="+mn-ea"/>
                <a:cs typeface="+mn-cs"/>
              </a:rPr>
              <a:t>profiteert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graag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bij</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betrokken</a:t>
            </a:r>
            <a:r>
              <a:rPr lang="en-US" sz="1200" kern="1200" dirty="0" smtClean="0">
                <a:solidFill>
                  <a:schemeClr val="tx1"/>
                </a:solidFill>
                <a:effectLst/>
                <a:latin typeface="+mn-lt"/>
                <a:ea typeface="+mn-ea"/>
                <a:cs typeface="+mn-cs"/>
              </a:rPr>
              <a:t> is. De spin off van </a:t>
            </a:r>
            <a:r>
              <a:rPr lang="en-US" sz="1200" kern="1200" dirty="0" err="1" smtClean="0">
                <a:solidFill>
                  <a:schemeClr val="tx1"/>
                </a:solidFill>
                <a:effectLst/>
                <a:latin typeface="+mn-lt"/>
                <a:ea typeface="+mn-ea"/>
                <a:cs typeface="+mn-cs"/>
              </a:rPr>
              <a:t>deze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bijeenkomsten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moet</a:t>
            </a:r>
            <a:r>
              <a:rPr lang="en-US" sz="1200" kern="1200" dirty="0" smtClean="0">
                <a:solidFill>
                  <a:schemeClr val="tx1"/>
                </a:solidFill>
                <a:effectLst/>
                <a:latin typeface="+mn-lt"/>
                <a:ea typeface="+mn-ea"/>
                <a:cs typeface="+mn-cs"/>
              </a:rPr>
              <a:t> je </a:t>
            </a:r>
            <a:r>
              <a:rPr lang="en-US" sz="1200" kern="1200" dirty="0" err="1" smtClean="0">
                <a:solidFill>
                  <a:schemeClr val="tx1"/>
                </a:solidFill>
                <a:effectLst/>
                <a:latin typeface="+mn-lt"/>
                <a:ea typeface="+mn-ea"/>
                <a:cs typeface="+mn-cs"/>
              </a:rPr>
              <a:t>niet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onderschatten</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Op </a:t>
            </a:r>
            <a:r>
              <a:rPr lang="en-US" sz="1200" kern="1200" dirty="0" err="1" smtClean="0">
                <a:solidFill>
                  <a:schemeClr val="tx1"/>
                </a:solidFill>
                <a:effectLst/>
                <a:latin typeface="+mn-lt"/>
                <a:ea typeface="+mn-ea"/>
                <a:cs typeface="+mn-cs"/>
              </a:rPr>
              <a:t>dit</a:t>
            </a:r>
            <a:r>
              <a:rPr lang="en-US" sz="1200" kern="1200" dirty="0" smtClean="0">
                <a:solidFill>
                  <a:schemeClr val="tx1"/>
                </a:solidFill>
                <a:effectLst/>
                <a:latin typeface="+mn-lt"/>
                <a:ea typeface="+mn-ea"/>
                <a:cs typeface="+mn-cs"/>
              </a:rPr>
              <a:t> moment is </a:t>
            </a:r>
            <a:r>
              <a:rPr lang="en-US" sz="1200" kern="1200" dirty="0" err="1" smtClean="0">
                <a:solidFill>
                  <a:schemeClr val="tx1"/>
                </a:solidFill>
                <a:effectLst/>
                <a:latin typeface="+mn-lt"/>
                <a:ea typeface="+mn-ea"/>
                <a:cs typeface="+mn-cs"/>
              </a:rPr>
              <a:t>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veel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behoefde</a:t>
            </a:r>
            <a:r>
              <a:rPr lang="en-US" sz="1200" kern="1200" dirty="0" smtClean="0">
                <a:solidFill>
                  <a:schemeClr val="tx1"/>
                </a:solidFill>
                <a:effectLst/>
                <a:latin typeface="+mn-lt"/>
                <a:ea typeface="+mn-ea"/>
                <a:cs typeface="+mn-cs"/>
              </a:rPr>
              <a:t> om </a:t>
            </a:r>
            <a:r>
              <a:rPr lang="en-US" sz="1200" kern="1200" dirty="0" err="1" smtClean="0">
                <a:solidFill>
                  <a:schemeClr val="tx1"/>
                </a:solidFill>
                <a:effectLst/>
                <a:latin typeface="+mn-lt"/>
                <a:ea typeface="+mn-ea"/>
                <a:cs typeface="+mn-cs"/>
              </a:rPr>
              <a:t>als</a:t>
            </a:r>
            <a:r>
              <a:rPr lang="en-US" sz="1200" kern="1200" dirty="0" smtClean="0">
                <a:solidFill>
                  <a:schemeClr val="tx1"/>
                </a:solidFill>
                <a:effectLst/>
                <a:latin typeface="+mn-lt"/>
                <a:ea typeface="+mn-ea"/>
                <a:cs typeface="+mn-cs"/>
              </a:rPr>
              <a:t> RI </a:t>
            </a:r>
            <a:r>
              <a:rPr lang="en-US" sz="1200" kern="1200" dirty="0" err="1" smtClean="0">
                <a:solidFill>
                  <a:schemeClr val="tx1"/>
                </a:solidFill>
                <a:effectLst/>
                <a:latin typeface="+mn-lt"/>
                <a:ea typeface="+mn-ea"/>
                <a:cs typeface="+mn-cs"/>
              </a:rPr>
              <a:t>te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laten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zien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wat</a:t>
            </a:r>
            <a:r>
              <a:rPr lang="en-US" sz="1200" kern="1200" dirty="0" smtClean="0">
                <a:solidFill>
                  <a:schemeClr val="tx1"/>
                </a:solidFill>
                <a:effectLst/>
                <a:latin typeface="+mn-lt"/>
                <a:ea typeface="+mn-ea"/>
                <a:cs typeface="+mn-cs"/>
              </a:rPr>
              <a:t> je link met </a:t>
            </a:r>
            <a:r>
              <a:rPr lang="en-US" sz="1200" kern="1200" dirty="0" err="1" smtClean="0">
                <a:solidFill>
                  <a:schemeClr val="tx1"/>
                </a:solidFill>
                <a:effectLst/>
                <a:latin typeface="+mn-lt"/>
                <a:ea typeface="+mn-ea"/>
                <a:cs typeface="+mn-cs"/>
              </a:rPr>
              <a:t>industrie</a:t>
            </a:r>
            <a:r>
              <a:rPr lang="en-US" sz="1200" kern="1200" dirty="0" smtClean="0">
                <a:solidFill>
                  <a:schemeClr val="tx1"/>
                </a:solidFill>
                <a:effectLst/>
                <a:latin typeface="+mn-lt"/>
                <a:ea typeface="+mn-ea"/>
                <a:cs typeface="+mn-cs"/>
              </a:rPr>
              <a:t> is, </a:t>
            </a:r>
            <a:r>
              <a:rPr lang="en-US" sz="1200" kern="1200" dirty="0" err="1" smtClean="0">
                <a:solidFill>
                  <a:schemeClr val="tx1"/>
                </a:solidFill>
                <a:effectLst/>
                <a:latin typeface="+mn-lt"/>
                <a:ea typeface="+mn-ea"/>
                <a:cs typeface="+mn-cs"/>
              </a:rPr>
              <a:t>valorisatie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moet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aangetoond</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worden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dit</a:t>
            </a:r>
            <a:r>
              <a:rPr lang="en-US" sz="1200" kern="1200" dirty="0" smtClean="0">
                <a:solidFill>
                  <a:schemeClr val="tx1"/>
                </a:solidFill>
                <a:effectLst/>
                <a:latin typeface="+mn-lt"/>
                <a:ea typeface="+mn-ea"/>
                <a:cs typeface="+mn-cs"/>
              </a:rPr>
              <a:t> forum is </a:t>
            </a:r>
            <a:r>
              <a:rPr lang="en-US" sz="1200" kern="1200" dirty="0" err="1" smtClean="0">
                <a:solidFill>
                  <a:schemeClr val="tx1"/>
                </a:solidFill>
                <a:effectLst/>
                <a:latin typeface="+mn-lt"/>
                <a:ea typeface="+mn-ea"/>
                <a:cs typeface="+mn-cs"/>
              </a:rPr>
              <a:t>een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belangrijk</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onderdeel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ervan</a:t>
            </a:r>
            <a:r>
              <a:rPr lang="en-US"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359B1E11-4476-4B65-A551-0E79EF0C2DAA}" type="slidenum">
              <a:rPr lang="en-US" smtClean="0"/>
              <a:t>10</a:t>
            </a:fld>
            <a:endParaRPr lang="en-US"/>
          </a:p>
        </p:txBody>
      </p:sp>
    </p:spTree>
    <p:extLst>
      <p:ext uri="{BB962C8B-B14F-4D97-AF65-F5344CB8AC3E}">
        <p14:creationId xmlns:p14="http://schemas.microsoft.com/office/powerpoint/2010/main" val="3849518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Fair Return CERN is 20M CHF </a:t>
            </a:r>
          </a:p>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Service: </a:t>
            </a:r>
            <a:r>
              <a:rPr lang="nl-NL" i="1" dirty="0" smtClean="0"/>
              <a:t>Return</a:t>
            </a:r>
            <a:r>
              <a:rPr lang="nl-NL" dirty="0" smtClean="0"/>
              <a:t> 90%</a:t>
            </a:r>
          </a:p>
          <a:p>
            <a:r>
              <a:rPr lang="nl-NL" dirty="0" err="1" smtClean="0"/>
              <a:t>Supplies</a:t>
            </a:r>
            <a:r>
              <a:rPr lang="nl-NL" dirty="0" smtClean="0"/>
              <a:t>:</a:t>
            </a:r>
            <a:r>
              <a:rPr lang="nl-NL" baseline="0" dirty="0" smtClean="0"/>
              <a:t> 50%</a:t>
            </a:r>
            <a:endParaRPr lang="en-US" dirty="0"/>
          </a:p>
        </p:txBody>
      </p:sp>
      <p:sp>
        <p:nvSpPr>
          <p:cNvPr id="4" name="Slide Number Placeholder 3"/>
          <p:cNvSpPr>
            <a:spLocks noGrp="1"/>
          </p:cNvSpPr>
          <p:nvPr>
            <p:ph type="sldNum" sz="quarter" idx="10"/>
          </p:nvPr>
        </p:nvSpPr>
        <p:spPr/>
        <p:txBody>
          <a:bodyPr/>
          <a:lstStyle/>
          <a:p>
            <a:fld id="{359B1E11-4476-4B65-A551-0E79EF0C2DAA}" type="slidenum">
              <a:rPr lang="en-US" smtClean="0"/>
              <a:t>11</a:t>
            </a:fld>
            <a:endParaRPr lang="en-US"/>
          </a:p>
        </p:txBody>
      </p:sp>
    </p:spTree>
    <p:extLst>
      <p:ext uri="{BB962C8B-B14F-4D97-AF65-F5344CB8AC3E}">
        <p14:creationId xmlns:p14="http://schemas.microsoft.com/office/powerpoint/2010/main" val="2505376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RF technologie, </a:t>
            </a:r>
            <a:r>
              <a:rPr lang="nl-NL" dirty="0" err="1" smtClean="0"/>
              <a:t>AOT’s</a:t>
            </a:r>
            <a:r>
              <a:rPr lang="nl-NL" dirty="0" smtClean="0"/>
              <a:t>, </a:t>
            </a:r>
            <a:r>
              <a:rPr lang="nl-NL" dirty="0" err="1" smtClean="0"/>
              <a:t>Wigglers</a:t>
            </a:r>
            <a:r>
              <a:rPr lang="nl-NL" dirty="0" smtClean="0"/>
              <a:t> en </a:t>
            </a:r>
            <a:r>
              <a:rPr lang="nl-NL" dirty="0" err="1" smtClean="0"/>
              <a:t>Undulators</a:t>
            </a:r>
            <a:endParaRPr lang="nl-NL" dirty="0" smtClean="0"/>
          </a:p>
          <a:p>
            <a:endParaRPr lang="nl-NL" dirty="0" smtClean="0"/>
          </a:p>
          <a:p>
            <a:r>
              <a:rPr lang="nl-NL" dirty="0" err="1" smtClean="0"/>
              <a:t>FELs</a:t>
            </a:r>
            <a:r>
              <a:rPr lang="nl-NL" dirty="0" smtClean="0"/>
              <a:t> schieten overal ter wereld als </a:t>
            </a:r>
            <a:r>
              <a:rPr lang="nl-NL" dirty="0" err="1" smtClean="0"/>
              <a:t>paddestoelen</a:t>
            </a:r>
            <a:r>
              <a:rPr lang="nl-NL" dirty="0" smtClean="0"/>
              <a:t> uit de grond</a:t>
            </a:r>
            <a:endParaRPr lang="en-US" dirty="0"/>
          </a:p>
        </p:txBody>
      </p:sp>
      <p:sp>
        <p:nvSpPr>
          <p:cNvPr id="4" name="Tijdelijke aanduiding voor dianummer 3"/>
          <p:cNvSpPr>
            <a:spLocks noGrp="1"/>
          </p:cNvSpPr>
          <p:nvPr>
            <p:ph type="sldNum" sz="quarter" idx="10"/>
          </p:nvPr>
        </p:nvSpPr>
        <p:spPr/>
        <p:txBody>
          <a:bodyPr/>
          <a:lstStyle/>
          <a:p>
            <a:fld id="{359B1E11-4476-4B65-A551-0E79EF0C2DAA}" type="slidenum">
              <a:rPr lang="en-US" smtClean="0"/>
              <a:t>12</a:t>
            </a:fld>
            <a:endParaRPr lang="en-US"/>
          </a:p>
        </p:txBody>
      </p:sp>
    </p:spTree>
    <p:extLst>
      <p:ext uri="{BB962C8B-B14F-4D97-AF65-F5344CB8AC3E}">
        <p14:creationId xmlns:p14="http://schemas.microsoft.com/office/powerpoint/2010/main" val="2720591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B1E11-4476-4B65-A551-0E79EF0C2DAA}" type="slidenum">
              <a:rPr lang="en-US" smtClean="0"/>
              <a:t>13</a:t>
            </a:fld>
            <a:endParaRPr lang="en-US"/>
          </a:p>
        </p:txBody>
      </p:sp>
    </p:spTree>
    <p:extLst>
      <p:ext uri="{BB962C8B-B14F-4D97-AF65-F5344CB8AC3E}">
        <p14:creationId xmlns:p14="http://schemas.microsoft.com/office/powerpoint/2010/main" val="3641734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Conclusie: De investeringen van Nederland in Big Science zullen alleen maar toenemen. Er komen wel BS-en bij maar er vallen geen BS-en af dus het budget zal moeten groeien.</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i="1" kern="1200" dirty="0" smtClean="0">
                <a:solidFill>
                  <a:schemeClr val="tx1"/>
                </a:solidFill>
                <a:effectLst/>
                <a:latin typeface="+mn-lt"/>
                <a:ea typeface="+mn-ea"/>
                <a:cs typeface="+mn-cs"/>
              </a:rPr>
              <a:t>Pro </a:t>
            </a:r>
            <a:r>
              <a:rPr lang="nl-NL" sz="1200" i="1" kern="1200" dirty="0" err="1" smtClean="0">
                <a:solidFill>
                  <a:schemeClr val="tx1"/>
                </a:solidFill>
                <a:effectLst/>
                <a:latin typeface="+mn-lt"/>
                <a:ea typeface="+mn-ea"/>
                <a:cs typeface="+mn-cs"/>
              </a:rPr>
              <a:t>Memori</a:t>
            </a:r>
            <a:r>
              <a:rPr lang="nl-NL" sz="1200" i="1" kern="1200" dirty="0" smtClean="0">
                <a:solidFill>
                  <a:schemeClr val="tx1"/>
                </a:solidFill>
                <a:effectLst/>
                <a:latin typeface="+mn-lt"/>
                <a:ea typeface="+mn-ea"/>
                <a:cs typeface="+mn-cs"/>
              </a:rPr>
              <a:t> (bedrijven maken support letters):</a:t>
            </a:r>
            <a:endParaRPr lang="en-US" sz="1200"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Wat is de ervaring van de afgelopen twee jaar? Wat heeft de NWO financiering van een klein ILO </a:t>
            </a:r>
            <a:r>
              <a:rPr lang="nl-NL" sz="1200" kern="1200" dirty="0" err="1" smtClean="0">
                <a:solidFill>
                  <a:schemeClr val="tx1"/>
                </a:solidFill>
                <a:effectLst/>
                <a:latin typeface="+mn-lt"/>
                <a:ea typeface="+mn-ea"/>
                <a:cs typeface="+mn-cs"/>
              </a:rPr>
              <a:t>back-office</a:t>
            </a:r>
            <a:r>
              <a:rPr lang="nl-NL" sz="1200" kern="1200" dirty="0" smtClean="0">
                <a:solidFill>
                  <a:schemeClr val="tx1"/>
                </a:solidFill>
                <a:effectLst/>
                <a:latin typeface="+mn-lt"/>
                <a:ea typeface="+mn-ea"/>
                <a:cs typeface="+mn-cs"/>
              </a:rPr>
              <a:t> concreet opgeleverd? Is dit in een geldbedrag uit te drukken? Heb je (of hebben andere </a:t>
            </a:r>
            <a:r>
              <a:rPr lang="nl-NL" sz="1200" kern="1200" dirty="0" err="1" smtClean="0">
                <a:solidFill>
                  <a:schemeClr val="tx1"/>
                </a:solidFill>
                <a:effectLst/>
                <a:latin typeface="+mn-lt"/>
                <a:ea typeface="+mn-ea"/>
                <a:cs typeface="+mn-cs"/>
              </a:rPr>
              <a:t>ILO’s</a:t>
            </a:r>
            <a:r>
              <a:rPr lang="nl-NL" sz="1200" kern="1200" dirty="0" smtClean="0">
                <a:solidFill>
                  <a:schemeClr val="tx1"/>
                </a:solidFill>
                <a:effectLst/>
                <a:latin typeface="+mn-lt"/>
                <a:ea typeface="+mn-ea"/>
                <a:cs typeface="+mn-cs"/>
              </a:rPr>
              <a:t>) concrete feedback van bedrijven in de trend “zonder de ILO support was ik nooit aan deze tender begonnen, of zonder de ILO had ik deze mooie opdracht nooit binnengehaald”. Wat was dan de waarde van de opdracht?</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9B1E11-4476-4B65-A551-0E79EF0C2DAA}" type="slidenum">
              <a:rPr lang="en-US" smtClean="0"/>
              <a:t>14</a:t>
            </a:fld>
            <a:endParaRPr lang="en-US"/>
          </a:p>
        </p:txBody>
      </p:sp>
    </p:spTree>
    <p:extLst>
      <p:ext uri="{BB962C8B-B14F-4D97-AF65-F5344CB8AC3E}">
        <p14:creationId xmlns:p14="http://schemas.microsoft.com/office/powerpoint/2010/main" val="2062352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Een stabiel hoge return maakt fundamenteel onderzoek bij BS in Nederland toekomstbestendig</a:t>
            </a:r>
          </a:p>
          <a:p>
            <a:pPr marL="0" marR="0" indent="0" algn="l" defTabSz="914400" rtl="0" eaLnBrk="1" fontAlgn="auto" latinLnBrk="0" hangingPunct="1">
              <a:lnSpc>
                <a:spcPct val="100000"/>
              </a:lnSpc>
              <a:spcBef>
                <a:spcPts val="0"/>
              </a:spcBef>
              <a:spcAft>
                <a:spcPts val="0"/>
              </a:spcAft>
              <a:buClrTx/>
              <a:buSzTx/>
              <a:buFontTx/>
              <a:buNone/>
              <a:tabLst/>
              <a:defRPr/>
            </a:pPr>
            <a:endParaRPr lang="nl-NL"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Een nationale structuur voor alle Big Science</a:t>
            </a:r>
            <a:r>
              <a:rPr lang="nl-NL" baseline="0" dirty="0" smtClean="0"/>
              <a:t> waar het ILO-Net deel vanuit maakt</a:t>
            </a:r>
            <a:endParaRPr lang="nl-NL"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Nieuwe BS: (ESS, ET)</a:t>
            </a:r>
            <a:endParaRPr lang="en-US" dirty="0" smtClean="0"/>
          </a:p>
          <a:p>
            <a:endParaRPr lang="nl-NL" dirty="0" smtClean="0"/>
          </a:p>
          <a:p>
            <a:r>
              <a:rPr lang="nl-NL" dirty="0" smtClean="0"/>
              <a:t>Krachtenbundeling</a:t>
            </a:r>
          </a:p>
          <a:p>
            <a:endParaRPr lang="nl-NL" dirty="0" smtClean="0"/>
          </a:p>
          <a:p>
            <a:r>
              <a:rPr lang="nl-NL" dirty="0" smtClean="0"/>
              <a:t>Van B2B </a:t>
            </a:r>
            <a:r>
              <a:rPr lang="nl-NL" dirty="0" smtClean="0">
                <a:sym typeface="Wingdings" panose="05000000000000000000" pitchFamily="2" charset="2"/>
              </a:rPr>
              <a:t></a:t>
            </a:r>
            <a:r>
              <a:rPr lang="nl-NL" baseline="0" dirty="0" smtClean="0">
                <a:sym typeface="Wingdings" panose="05000000000000000000" pitchFamily="2" charset="2"/>
              </a:rPr>
              <a:t> </a:t>
            </a:r>
            <a:r>
              <a:rPr lang="nl-NL" dirty="0" smtClean="0"/>
              <a:t>B2S en S2B</a:t>
            </a:r>
            <a:endParaRPr lang="en-US" dirty="0"/>
          </a:p>
        </p:txBody>
      </p:sp>
      <p:sp>
        <p:nvSpPr>
          <p:cNvPr id="4" name="Slide Number Placeholder 3"/>
          <p:cNvSpPr>
            <a:spLocks noGrp="1"/>
          </p:cNvSpPr>
          <p:nvPr>
            <p:ph type="sldNum" sz="quarter" idx="10"/>
          </p:nvPr>
        </p:nvSpPr>
        <p:spPr/>
        <p:txBody>
          <a:bodyPr/>
          <a:lstStyle/>
          <a:p>
            <a:fld id="{359B1E11-4476-4B65-A551-0E79EF0C2DAA}" type="slidenum">
              <a:rPr lang="en-US" smtClean="0"/>
              <a:t>15</a:t>
            </a:fld>
            <a:endParaRPr lang="en-US"/>
          </a:p>
        </p:txBody>
      </p:sp>
    </p:spTree>
    <p:extLst>
      <p:ext uri="{BB962C8B-B14F-4D97-AF65-F5344CB8AC3E}">
        <p14:creationId xmlns:p14="http://schemas.microsoft.com/office/powerpoint/2010/main" val="2799282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nl-NL" dirty="0" err="1" smtClean="0"/>
              <a:t>Revolving</a:t>
            </a:r>
            <a:r>
              <a:rPr lang="nl-NL" dirty="0" smtClean="0"/>
              <a:t> Fund via Wetenschapsfonds FOM/NWO en HHH via oude ITER-NL tegoeden</a:t>
            </a: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err="1" smtClean="0"/>
              <a:t>Persoonlijke</a:t>
            </a:r>
            <a:r>
              <a:rPr lang="en-US" dirty="0" smtClean="0"/>
              <a:t> </a:t>
            </a:r>
            <a:r>
              <a:rPr lang="en-US" dirty="0" err="1" smtClean="0"/>
              <a:t>relaties</a:t>
            </a:r>
            <a:r>
              <a:rPr lang="en-US" dirty="0" smtClean="0"/>
              <a:t> </a:t>
            </a:r>
            <a:r>
              <a:rPr lang="en-US" dirty="0" err="1" smtClean="0"/>
              <a:t>tussen</a:t>
            </a:r>
            <a:r>
              <a:rPr lang="en-US" dirty="0" smtClean="0"/>
              <a:t> </a:t>
            </a:r>
            <a:r>
              <a:rPr lang="en-US" dirty="0" err="1" smtClean="0"/>
              <a:t>wetenschappers</a:t>
            </a:r>
            <a:r>
              <a:rPr lang="en-US" dirty="0" smtClean="0"/>
              <a:t> </a:t>
            </a:r>
            <a:r>
              <a:rPr lang="en-US" dirty="0" err="1" smtClean="0"/>
              <a:t>en</a:t>
            </a:r>
            <a:r>
              <a:rPr lang="en-US" dirty="0" smtClean="0"/>
              <a:t> </a:t>
            </a:r>
            <a:r>
              <a:rPr lang="en-US" dirty="0" err="1" smtClean="0"/>
              <a:t>ondernemers</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Rol</a:t>
            </a:r>
            <a:r>
              <a:rPr lang="en-US" dirty="0" smtClean="0"/>
              <a:t> van de </a:t>
            </a:r>
            <a:r>
              <a:rPr lang="en-US" dirty="0" err="1" smtClean="0"/>
              <a:t>overheid</a:t>
            </a:r>
            <a:r>
              <a:rPr lang="en-US" dirty="0" smtClean="0"/>
              <a:t>, </a:t>
            </a:r>
            <a:r>
              <a:rPr lang="en-US" dirty="0" err="1" smtClean="0"/>
              <a:t>industriebeleid</a:t>
            </a:r>
            <a:r>
              <a:rPr lang="en-US" dirty="0" smtClean="0"/>
              <a:t> (</a:t>
            </a:r>
            <a:r>
              <a:rPr lang="en-US" dirty="0" err="1" smtClean="0"/>
              <a:t>versterken</a:t>
            </a:r>
            <a:r>
              <a:rPr lang="en-US" dirty="0" smtClean="0"/>
              <a:t> </a:t>
            </a:r>
            <a:r>
              <a:rPr lang="en-US" dirty="0" err="1" smtClean="0"/>
              <a:t>concurrentiepositie</a:t>
            </a:r>
            <a:r>
              <a:rPr lang="en-US" dirty="0" smtClean="0"/>
              <a:t> </a:t>
            </a:r>
            <a:r>
              <a:rPr lang="en-US" dirty="0" err="1" smtClean="0"/>
              <a:t>en</a:t>
            </a:r>
            <a:r>
              <a:rPr lang="en-US" dirty="0" smtClean="0"/>
              <a:t> via A.I) :</a:t>
            </a:r>
          </a:p>
          <a:p>
            <a:pPr lvl="0"/>
            <a:endParaRPr lang="nl-NL" sz="1200" kern="1200" dirty="0" smtClean="0">
              <a:solidFill>
                <a:schemeClr val="tx1"/>
              </a:solidFill>
              <a:effectLst/>
              <a:latin typeface="+mn-lt"/>
              <a:ea typeface="+mn-ea"/>
              <a:cs typeface="+mn-cs"/>
            </a:endParaRPr>
          </a:p>
          <a:p>
            <a:pPr marL="228600" lvl="0" indent="-228600">
              <a:buFont typeface="+mj-lt"/>
              <a:buAutoNum type="arabicPeriod"/>
            </a:pPr>
            <a:r>
              <a:rPr lang="nl-NL" sz="1200" kern="1200" dirty="0" smtClean="0">
                <a:solidFill>
                  <a:schemeClr val="tx1"/>
                </a:solidFill>
                <a:effectLst/>
                <a:latin typeface="+mn-lt"/>
                <a:ea typeface="+mn-ea"/>
                <a:cs typeface="+mn-cs"/>
              </a:rPr>
              <a:t>Er is vooraf R&amp;D nodig om de technische risico’s goed te kunnen inschatten. Dit kan meestal niet verrekend worden wanneer de opdracht binnen wordt gehaald;</a:t>
            </a:r>
            <a:endParaRPr lang="en-US" sz="1200" kern="1200" dirty="0" smtClean="0">
              <a:solidFill>
                <a:schemeClr val="tx1"/>
              </a:solidFill>
              <a:effectLst/>
              <a:latin typeface="+mn-lt"/>
              <a:ea typeface="+mn-ea"/>
              <a:cs typeface="+mn-cs"/>
            </a:endParaRPr>
          </a:p>
          <a:p>
            <a:pPr marL="228600" lvl="0" indent="-228600">
              <a:buFont typeface="+mj-lt"/>
              <a:buAutoNum type="arabicPeriod"/>
            </a:pPr>
            <a:r>
              <a:rPr lang="nl-NL" sz="1200" kern="1200" dirty="0" smtClean="0">
                <a:solidFill>
                  <a:schemeClr val="tx1"/>
                </a:solidFill>
                <a:effectLst/>
                <a:latin typeface="+mn-lt"/>
                <a:ea typeface="+mn-ea"/>
                <a:cs typeface="+mn-cs"/>
              </a:rPr>
              <a:t>Ik weet niet hoe dit bij CERN en andere internationale organisaties zit maar ESO voert het beleid dat de tender gaat naar het bedrijf dat aan alle eisen voldoet met de laatste prijs. Wat telt is dat bedrijf zelf aangeeft aan alle eisen te voldoet. Dit inhoudelijk checken gebeurt matig. Nederlandse bedrijven zijn in dit opzicht te eerlijk.</a:t>
            </a:r>
            <a:endParaRPr lang="en-US" sz="1200" kern="1200" dirty="0" smtClean="0">
              <a:solidFill>
                <a:schemeClr val="tx1"/>
              </a:solidFill>
              <a:effectLst/>
              <a:latin typeface="+mn-lt"/>
              <a:ea typeface="+mn-ea"/>
              <a:cs typeface="+mn-cs"/>
            </a:endParaRPr>
          </a:p>
          <a:p>
            <a:pPr marL="228600" lvl="0" indent="-228600">
              <a:buFont typeface="+mj-lt"/>
              <a:buAutoNum type="arabicPeriod"/>
            </a:pPr>
            <a:r>
              <a:rPr lang="nl-NL" sz="1200" kern="1200" dirty="0" smtClean="0">
                <a:solidFill>
                  <a:schemeClr val="tx1"/>
                </a:solidFill>
                <a:effectLst/>
                <a:latin typeface="+mn-lt"/>
                <a:ea typeface="+mn-ea"/>
                <a:cs typeface="+mn-cs"/>
              </a:rPr>
              <a:t>Wil je de andere </a:t>
            </a:r>
            <a:r>
              <a:rPr lang="nl-NL" sz="1200" kern="1200" dirty="0" err="1" smtClean="0">
                <a:solidFill>
                  <a:schemeClr val="tx1"/>
                </a:solidFill>
                <a:effectLst/>
                <a:latin typeface="+mn-lt"/>
                <a:ea typeface="+mn-ea"/>
                <a:cs typeface="+mn-cs"/>
              </a:rPr>
              <a:t>ILO’s</a:t>
            </a:r>
            <a:r>
              <a:rPr lang="nl-NL" sz="1200" kern="1200" dirty="0" smtClean="0">
                <a:solidFill>
                  <a:schemeClr val="tx1"/>
                </a:solidFill>
                <a:effectLst/>
                <a:latin typeface="+mn-lt"/>
                <a:ea typeface="+mn-ea"/>
                <a:cs typeface="+mn-cs"/>
              </a:rPr>
              <a:t> vragen naar hun ervaringen op dit gebied?</a:t>
            </a:r>
          </a:p>
          <a:p>
            <a:pPr marL="228600" lvl="0" indent="-228600">
              <a:buFont typeface="+mj-lt"/>
              <a:buAutoNum type="arabicPeriod"/>
            </a:pPr>
            <a:r>
              <a:rPr lang="nl-NL" sz="1200" kern="1200" dirty="0" smtClean="0">
                <a:solidFill>
                  <a:schemeClr val="tx1"/>
                </a:solidFill>
                <a:effectLst/>
                <a:latin typeface="+mn-lt"/>
                <a:ea typeface="+mn-ea"/>
                <a:cs typeface="+mn-cs"/>
              </a:rPr>
              <a:t>Overheid (OCW) kan druk uit oefenen via </a:t>
            </a:r>
            <a:r>
              <a:rPr lang="nl-NL" sz="1200" kern="1200" dirty="0" err="1" smtClean="0">
                <a:solidFill>
                  <a:schemeClr val="tx1"/>
                </a:solidFill>
                <a:effectLst/>
                <a:latin typeface="+mn-lt"/>
                <a:ea typeface="+mn-ea"/>
                <a:cs typeface="+mn-cs"/>
              </a:rPr>
              <a:t>FC’s</a:t>
            </a:r>
            <a:r>
              <a:rPr lang="nl-NL" sz="1200" kern="1200" dirty="0" smtClean="0">
                <a:solidFill>
                  <a:schemeClr val="tx1"/>
                </a:solidFill>
                <a:effectLst/>
                <a:latin typeface="+mn-lt"/>
                <a:ea typeface="+mn-ea"/>
                <a:cs typeface="+mn-cs"/>
              </a:rPr>
              <a:t>, maar ook achter de schermen</a:t>
            </a:r>
          </a:p>
          <a:p>
            <a:pPr marL="228600" lvl="0" indent="-228600">
              <a:buFont typeface="+mj-lt"/>
              <a:buAutoNum type="arabicPeriod"/>
            </a:pPr>
            <a:r>
              <a:rPr lang="nl-NL" sz="1200" kern="1200" dirty="0" smtClean="0">
                <a:solidFill>
                  <a:schemeClr val="tx1"/>
                </a:solidFill>
                <a:effectLst/>
                <a:latin typeface="+mn-lt"/>
                <a:ea typeface="+mn-ea"/>
                <a:cs typeface="+mn-cs"/>
              </a:rPr>
              <a:t>Nederland en andere noordelijke Europese landen kunnen o.a. vanwege de veel hogere loonkosten moeilijk concurreren met de zuidelijke landen. De </a:t>
            </a:r>
            <a:r>
              <a:rPr lang="nl-NL" sz="1200" kern="1200" dirty="0" err="1" smtClean="0">
                <a:solidFill>
                  <a:schemeClr val="tx1"/>
                </a:solidFill>
                <a:effectLst/>
                <a:latin typeface="+mn-lt"/>
                <a:ea typeface="+mn-ea"/>
                <a:cs typeface="+mn-cs"/>
              </a:rPr>
              <a:t>ILO's</a:t>
            </a:r>
            <a:r>
              <a:rPr lang="nl-NL" sz="1200" kern="1200" dirty="0" smtClean="0">
                <a:solidFill>
                  <a:schemeClr val="tx1"/>
                </a:solidFill>
                <a:effectLst/>
                <a:latin typeface="+mn-lt"/>
                <a:ea typeface="+mn-ea"/>
                <a:cs typeface="+mn-cs"/>
              </a:rPr>
              <a:t> hebben de (moeilijke) taak om bij het ontbreken van </a:t>
            </a:r>
            <a:r>
              <a:rPr lang="nl-NL" sz="1200" kern="1200" dirty="0" err="1" smtClean="0">
                <a:solidFill>
                  <a:schemeClr val="tx1"/>
                </a:solidFill>
                <a:effectLst/>
                <a:latin typeface="+mn-lt"/>
                <a:ea typeface="+mn-ea"/>
                <a:cs typeface="+mn-cs"/>
              </a:rPr>
              <a:t>geo</a:t>
            </a:r>
            <a:r>
              <a:rPr lang="nl-NL" sz="1200" kern="1200" dirty="0" smtClean="0">
                <a:solidFill>
                  <a:schemeClr val="tx1"/>
                </a:solidFill>
                <a:effectLst/>
                <a:latin typeface="+mn-lt"/>
                <a:ea typeface="+mn-ea"/>
                <a:cs typeface="+mn-cs"/>
              </a:rPr>
              <a:t>-return of in-kind afspraken toch het Nederlandse bedrijfsleven interessante tenders binnen te laten slepen" samen met de verschillende ministeries</a:t>
            </a:r>
            <a:endParaRPr lang="en-US" sz="1200" kern="1200" dirty="0" smtClean="0">
              <a:solidFill>
                <a:schemeClr val="tx1"/>
              </a:solidFill>
              <a:effectLst/>
              <a:latin typeface="+mn-lt"/>
              <a:ea typeface="+mn-ea"/>
              <a:cs typeface="+mn-cs"/>
            </a:endParaRPr>
          </a:p>
          <a:p>
            <a:endParaRPr lang="nl-NL" dirty="0" smtClean="0"/>
          </a:p>
          <a:p>
            <a:endParaRPr lang="nl-NL" dirty="0"/>
          </a:p>
        </p:txBody>
      </p:sp>
      <p:sp>
        <p:nvSpPr>
          <p:cNvPr id="4" name="Slide Number Placeholder 3"/>
          <p:cNvSpPr>
            <a:spLocks noGrp="1"/>
          </p:cNvSpPr>
          <p:nvPr>
            <p:ph type="sldNum" sz="quarter" idx="10"/>
          </p:nvPr>
        </p:nvSpPr>
        <p:spPr/>
        <p:txBody>
          <a:bodyPr/>
          <a:lstStyle/>
          <a:p>
            <a:fld id="{359B1E11-4476-4B65-A551-0E79EF0C2DAA}" type="slidenum">
              <a:rPr lang="en-US" smtClean="0"/>
              <a:t>16</a:t>
            </a:fld>
            <a:endParaRPr lang="en-US"/>
          </a:p>
        </p:txBody>
      </p:sp>
    </p:spTree>
    <p:extLst>
      <p:ext uri="{BB962C8B-B14F-4D97-AF65-F5344CB8AC3E}">
        <p14:creationId xmlns:p14="http://schemas.microsoft.com/office/powerpoint/2010/main" val="1114014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Nederland besteed rond de 2% van BBP aan R&amp;D waar de overheid ruwweg de helft van betaalt. Dat is in de buurt van het Europees gemiddelde. Echt succesvolle landen (VS, Scandinavië,</a:t>
            </a:r>
            <a:r>
              <a:rPr lang="nl-NL" baseline="0" dirty="0" smtClean="0"/>
              <a:t> Duitsland</a:t>
            </a:r>
            <a:r>
              <a:rPr lang="nl-NL" dirty="0" smtClean="0"/>
              <a:t>) doen 3% of meer. Dat komt omdat ons MKB moeite heeft met R&amp;D financiering. En middelgrote bedrijven hebben we in Nederland te weinig. Daarom moet hier de overheid meer doen.</a:t>
            </a:r>
            <a:endParaRPr lang="en-US" dirty="0"/>
          </a:p>
        </p:txBody>
      </p:sp>
      <p:sp>
        <p:nvSpPr>
          <p:cNvPr id="4" name="Tijdelijke aanduiding voor dianummer 3"/>
          <p:cNvSpPr>
            <a:spLocks noGrp="1"/>
          </p:cNvSpPr>
          <p:nvPr>
            <p:ph type="sldNum" sz="quarter" idx="10"/>
          </p:nvPr>
        </p:nvSpPr>
        <p:spPr/>
        <p:txBody>
          <a:bodyPr/>
          <a:lstStyle/>
          <a:p>
            <a:fld id="{359B1E11-4476-4B65-A551-0E79EF0C2DAA}" type="slidenum">
              <a:rPr lang="en-US" smtClean="0"/>
              <a:t>17</a:t>
            </a:fld>
            <a:endParaRPr lang="en-US"/>
          </a:p>
        </p:txBody>
      </p:sp>
    </p:spTree>
    <p:extLst>
      <p:ext uri="{BB962C8B-B14F-4D97-AF65-F5344CB8AC3E}">
        <p14:creationId xmlns:p14="http://schemas.microsoft.com/office/powerpoint/2010/main" val="37034101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1 kan altijd</a:t>
            </a:r>
          </a:p>
          <a:p>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2 spreekt vanzelf</a:t>
            </a:r>
          </a:p>
          <a:p>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Het geld dat instituten krijgen voor een ILO moet geoormerkt worden</a:t>
            </a:r>
          </a:p>
          <a:p>
            <a:r>
              <a:rPr lang="nl-NL" sz="1200" kern="1200" dirty="0" smtClean="0">
                <a:solidFill>
                  <a:schemeClr val="tx1"/>
                </a:solidFill>
                <a:effectLst/>
                <a:latin typeface="+mn-lt"/>
                <a:ea typeface="+mn-ea"/>
                <a:cs typeface="+mn-cs"/>
              </a:rPr>
              <a:t>In een </a:t>
            </a:r>
            <a:r>
              <a:rPr lang="nl-NL" sz="1200" kern="1200" dirty="0" err="1" smtClean="0">
                <a:solidFill>
                  <a:schemeClr val="tx1"/>
                </a:solidFill>
                <a:effectLst/>
                <a:latin typeface="+mn-lt"/>
                <a:ea typeface="+mn-ea"/>
                <a:cs typeface="+mn-cs"/>
              </a:rPr>
              <a:t>Bigscience</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deelnemeing</a:t>
            </a:r>
            <a:r>
              <a:rPr lang="nl-NL" sz="1200" kern="1200" dirty="0" smtClean="0">
                <a:solidFill>
                  <a:schemeClr val="tx1"/>
                </a:solidFill>
                <a:effectLst/>
                <a:latin typeface="+mn-lt"/>
                <a:ea typeface="+mn-ea"/>
                <a:cs typeface="+mn-cs"/>
              </a:rPr>
              <a:t> moet een hoeveelheid geld apart gezet worden om de </a:t>
            </a:r>
            <a:r>
              <a:rPr lang="nl-NL" sz="1200" kern="1200" dirty="0" err="1" smtClean="0">
                <a:solidFill>
                  <a:schemeClr val="tx1"/>
                </a:solidFill>
                <a:effectLst/>
                <a:latin typeface="+mn-lt"/>
                <a:ea typeface="+mn-ea"/>
                <a:cs typeface="+mn-cs"/>
              </a:rPr>
              <a:t>procurement</a:t>
            </a:r>
            <a:r>
              <a:rPr lang="nl-NL" sz="1200" kern="1200" dirty="0" smtClean="0">
                <a:solidFill>
                  <a:schemeClr val="tx1"/>
                </a:solidFill>
                <a:effectLst/>
                <a:latin typeface="+mn-lt"/>
                <a:ea typeface="+mn-ea"/>
                <a:cs typeface="+mn-cs"/>
              </a:rPr>
              <a:t> te regelen</a:t>
            </a:r>
          </a:p>
          <a:p>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We kunnen overwegen per scenario aan te geven wat de </a:t>
            </a:r>
            <a:r>
              <a:rPr lang="nl-NL" sz="1200" kern="1200" dirty="0" err="1" smtClean="0">
                <a:solidFill>
                  <a:schemeClr val="tx1"/>
                </a:solidFill>
                <a:effectLst/>
                <a:latin typeface="+mn-lt"/>
                <a:ea typeface="+mn-ea"/>
                <a:cs typeface="+mn-cs"/>
              </a:rPr>
              <a:t>voors</a:t>
            </a:r>
            <a:r>
              <a:rPr lang="nl-NL" sz="1200" kern="1200" dirty="0" smtClean="0">
                <a:solidFill>
                  <a:schemeClr val="tx1"/>
                </a:solidFill>
                <a:effectLst/>
                <a:latin typeface="+mn-lt"/>
                <a:ea typeface="+mn-ea"/>
                <a:cs typeface="+mn-cs"/>
              </a:rPr>
              <a:t> en tegens zijn per stakeholder</a:t>
            </a:r>
            <a:endParaRPr lang="en-US"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Opvolging gepensioneerde </a:t>
            </a:r>
            <a:r>
              <a:rPr lang="nl-NL" sz="1200" kern="1200" dirty="0" err="1" smtClean="0">
                <a:solidFill>
                  <a:schemeClr val="tx1"/>
                </a:solidFill>
                <a:effectLst/>
                <a:latin typeface="+mn-lt"/>
                <a:ea typeface="+mn-ea"/>
                <a:cs typeface="+mn-cs"/>
              </a:rPr>
              <a:t>ILO’s</a:t>
            </a:r>
            <a:r>
              <a:rPr lang="nl-NL" sz="1200" kern="1200" dirty="0" smtClean="0">
                <a:solidFill>
                  <a:schemeClr val="tx1"/>
                </a:solidFill>
                <a:effectLst/>
                <a:latin typeface="+mn-lt"/>
                <a:ea typeface="+mn-ea"/>
                <a:cs typeface="+mn-cs"/>
              </a:rPr>
              <a:t> is een issue bij al deze scenario’s!!!</a:t>
            </a:r>
            <a:endParaRPr lang="en-US" sz="1200" kern="1200" dirty="0" smtClean="0">
              <a:solidFill>
                <a:schemeClr val="tx1"/>
              </a:solidFill>
              <a:effectLst/>
              <a:latin typeface="+mn-lt"/>
              <a:ea typeface="+mn-ea"/>
              <a:cs typeface="+mn-cs"/>
            </a:endParaRPr>
          </a:p>
          <a:p>
            <a:endParaRPr lang="nl-NL" dirty="0" smtClean="0"/>
          </a:p>
          <a:p>
            <a:r>
              <a:rPr lang="nl-NL" dirty="0" smtClean="0"/>
              <a:t>Overwegen een organisatie van </a:t>
            </a:r>
            <a:r>
              <a:rPr lang="nl-NL" dirty="0" err="1" smtClean="0"/>
              <a:t>ILO’s</a:t>
            </a:r>
            <a:r>
              <a:rPr lang="nl-NL" dirty="0" smtClean="0"/>
              <a:t> in een onafhankelijke stichting (HHH)</a:t>
            </a:r>
            <a:endParaRPr lang="en-US"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Tijdelijke aanduiding voor dianummer 3"/>
          <p:cNvSpPr>
            <a:spLocks noGrp="1"/>
          </p:cNvSpPr>
          <p:nvPr>
            <p:ph type="sldNum" sz="quarter" idx="10"/>
          </p:nvPr>
        </p:nvSpPr>
        <p:spPr/>
        <p:txBody>
          <a:bodyPr/>
          <a:lstStyle/>
          <a:p>
            <a:fld id="{359B1E11-4476-4B65-A551-0E79EF0C2DAA}" type="slidenum">
              <a:rPr lang="en-US" smtClean="0"/>
              <a:t>18</a:t>
            </a:fld>
            <a:endParaRPr lang="en-US"/>
          </a:p>
        </p:txBody>
      </p:sp>
    </p:spTree>
    <p:extLst>
      <p:ext uri="{BB962C8B-B14F-4D97-AF65-F5344CB8AC3E}">
        <p14:creationId xmlns:p14="http://schemas.microsoft.com/office/powerpoint/2010/main" val="1463132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Geen geld, ILO-Net </a:t>
            </a:r>
            <a:r>
              <a:rPr lang="nl-NL" dirty="0" smtClean="0"/>
              <a:t>dienstverlening </a:t>
            </a:r>
            <a:r>
              <a:rPr lang="nl-NL" dirty="0" smtClean="0"/>
              <a:t>is en blijft gratis</a:t>
            </a:r>
          </a:p>
          <a:p>
            <a:r>
              <a:rPr lang="nl-NL" dirty="0" smtClean="0"/>
              <a:t>Kom met ondersteuning via brieven waarin u verteld wat ILO-Net voor u heeft betekend</a:t>
            </a:r>
            <a:r>
              <a:rPr lang="nl-NL" baseline="0" dirty="0" smtClean="0"/>
              <a:t> </a:t>
            </a:r>
            <a:r>
              <a:rPr lang="nl-NL" dirty="0" smtClean="0"/>
              <a:t>en schut uw koepelorganisaties wakker</a:t>
            </a:r>
            <a:endParaRPr lang="en-US" dirty="0"/>
          </a:p>
        </p:txBody>
      </p:sp>
      <p:sp>
        <p:nvSpPr>
          <p:cNvPr id="4" name="Slide Number Placeholder 3"/>
          <p:cNvSpPr>
            <a:spLocks noGrp="1"/>
          </p:cNvSpPr>
          <p:nvPr>
            <p:ph type="sldNum" sz="quarter" idx="10"/>
          </p:nvPr>
        </p:nvSpPr>
        <p:spPr/>
        <p:txBody>
          <a:bodyPr/>
          <a:lstStyle/>
          <a:p>
            <a:fld id="{359B1E11-4476-4B65-A551-0E79EF0C2DAA}" type="slidenum">
              <a:rPr lang="en-US" smtClean="0"/>
              <a:t>19</a:t>
            </a:fld>
            <a:endParaRPr lang="en-US"/>
          </a:p>
        </p:txBody>
      </p:sp>
    </p:spTree>
    <p:extLst>
      <p:ext uri="{BB962C8B-B14F-4D97-AF65-F5344CB8AC3E}">
        <p14:creationId xmlns:p14="http://schemas.microsoft.com/office/powerpoint/2010/main" val="1783104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dirty="0" smtClean="0"/>
              <a:t>Toen het ILO-Net werd opgericht</a:t>
            </a:r>
            <a:r>
              <a:rPr lang="nl-NL" baseline="0" dirty="0" smtClean="0"/>
              <a:t> had nog niemand gehoord van het topsectorenbeleid. Het ILO-net is een service platform, h</a:t>
            </a:r>
            <a:r>
              <a:rPr lang="nl-NL" dirty="0" smtClean="0"/>
              <a:t>et ging en gaat om versterken</a:t>
            </a:r>
            <a:r>
              <a:rPr lang="nl-NL" baseline="0" dirty="0" smtClean="0"/>
              <a:t> van </a:t>
            </a:r>
            <a:r>
              <a:rPr lang="nl-NL" baseline="0" dirty="0" err="1" smtClean="0"/>
              <a:t>ILO’s</a:t>
            </a:r>
            <a:r>
              <a:rPr lang="nl-NL" baseline="0" dirty="0" smtClean="0"/>
              <a:t>. Maar</a:t>
            </a:r>
            <a:r>
              <a:rPr lang="en-US" dirty="0" smtClean="0"/>
              <a:t> ILO-Net is </a:t>
            </a:r>
            <a:r>
              <a:rPr lang="en-US" dirty="0" err="1" smtClean="0"/>
              <a:t>er</a:t>
            </a:r>
            <a:r>
              <a:rPr lang="en-US" dirty="0" smtClean="0"/>
              <a:t> op </a:t>
            </a:r>
            <a:r>
              <a:rPr lang="en-US" dirty="0" err="1" smtClean="0"/>
              <a:t>dit</a:t>
            </a:r>
            <a:r>
              <a:rPr lang="en-US" dirty="0" smtClean="0"/>
              <a:t> moment</a:t>
            </a:r>
            <a:r>
              <a:rPr lang="en-US" baseline="0" dirty="0" smtClean="0"/>
              <a:t> </a:t>
            </a:r>
            <a:r>
              <a:rPr lang="en-US" baseline="0" dirty="0" err="1" smtClean="0"/>
              <a:t>vooral</a:t>
            </a:r>
            <a:r>
              <a:rPr lang="en-US" baseline="0" dirty="0" smtClean="0"/>
              <a:t> </a:t>
            </a:r>
            <a:r>
              <a:rPr lang="en-US" dirty="0" err="1" smtClean="0"/>
              <a:t>voor</a:t>
            </a:r>
            <a:r>
              <a:rPr lang="en-US" dirty="0" smtClean="0"/>
              <a:t> de ILO's </a:t>
            </a:r>
            <a:r>
              <a:rPr lang="en-US" dirty="0" err="1" smtClean="0"/>
              <a:t>zelf</a:t>
            </a:r>
            <a:r>
              <a:rPr lang="en-US" dirty="0" smtClean="0"/>
              <a:t>. </a:t>
            </a:r>
            <a:r>
              <a:rPr lang="nl-NL" baseline="0" dirty="0" smtClean="0"/>
              <a:t>Bundeling zorgt voor die versterking. Dat heeft goed gewerkt zie jaarverslag.</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baseline="0" dirty="0" smtClean="0"/>
              <a:t>Maar ILO-Net kan meer doen voor Nederland: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smtClean="0"/>
              <a:t>Als antwoord op het Topsectorenbeleid betekent het dat we naar buiten moeten kijken: een </a:t>
            </a:r>
            <a:r>
              <a:rPr lang="nl-NL" i="1" dirty="0" smtClean="0"/>
              <a:t>nationale aanpak </a:t>
            </a:r>
            <a:r>
              <a:rPr lang="nl-NL" i="0" dirty="0" smtClean="0"/>
              <a:t>van gecombineerd wetenschaps- en industriebeleid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i="1" baseline="0" dirty="0" smtClean="0"/>
              <a:t>En passant</a:t>
            </a:r>
            <a:r>
              <a:rPr lang="nl-NL" baseline="0" dirty="0" smtClean="0"/>
              <a:t> heeft het ILO-net een goede reputatie opgebouwd en een hechte groep bedrijven om zich heen verzameld voornamelijk MKB, we zijn daarin succesvoller dan het Topsectorenbeleid </a:t>
            </a:r>
            <a:r>
              <a:rPr lang="nl-NL" i="1" baseline="0" dirty="0" smtClean="0"/>
              <a:t>in </a:t>
            </a:r>
            <a:r>
              <a:rPr lang="nl-NL" i="1" baseline="0" dirty="0" err="1" smtClean="0"/>
              <a:t>casu</a:t>
            </a:r>
            <a:r>
              <a:rPr lang="nl-NL" i="1" baseline="0" dirty="0" smtClean="0"/>
              <a:t> </a:t>
            </a:r>
            <a:r>
              <a:rPr lang="nl-NL" baseline="0" dirty="0" smtClean="0"/>
              <a:t>A.I. die een kleine groep is flink gegroeid</a:t>
            </a:r>
            <a:endParaRPr lang="nl-NL" dirty="0" smtClean="0"/>
          </a:p>
          <a:p>
            <a:pPr marL="171450" indent="-171450">
              <a:buFont typeface="Arial" panose="020B0604020202020204" pitchFamily="34" charset="0"/>
              <a:buChar char="•"/>
            </a:pPr>
            <a:r>
              <a:rPr lang="en-US" dirty="0" smtClean="0"/>
              <a:t>Het ILO-net </a:t>
            </a:r>
            <a:r>
              <a:rPr lang="en-US" dirty="0" err="1" smtClean="0"/>
              <a:t>kan</a:t>
            </a:r>
            <a:r>
              <a:rPr lang="en-US" dirty="0" smtClean="0"/>
              <a:t> </a:t>
            </a:r>
            <a:r>
              <a:rPr lang="en-US" dirty="0" err="1" smtClean="0"/>
              <a:t>een</a:t>
            </a:r>
            <a:r>
              <a:rPr lang="en-US" dirty="0" smtClean="0"/>
              <a:t> </a:t>
            </a:r>
            <a:r>
              <a:rPr lang="en-US" dirty="0" err="1" smtClean="0"/>
              <a:t>belangrijke</a:t>
            </a:r>
            <a:r>
              <a:rPr lang="en-US" dirty="0" smtClean="0"/>
              <a:t> </a:t>
            </a:r>
            <a:r>
              <a:rPr lang="en-US" dirty="0" err="1" smtClean="0"/>
              <a:t>steun</a:t>
            </a:r>
            <a:r>
              <a:rPr lang="en-US" dirty="0" smtClean="0"/>
              <a:t> </a:t>
            </a:r>
            <a:r>
              <a:rPr lang="en-US" dirty="0" err="1" smtClean="0"/>
              <a:t>worden</a:t>
            </a:r>
            <a:r>
              <a:rPr lang="en-US" dirty="0" smtClean="0"/>
              <a:t> om de return van Nederland </a:t>
            </a:r>
            <a:r>
              <a:rPr lang="en-US" dirty="0" err="1" smtClean="0"/>
              <a:t>bij</a:t>
            </a:r>
            <a:r>
              <a:rPr lang="en-US" dirty="0" smtClean="0"/>
              <a:t> Big Science </a:t>
            </a:r>
            <a:r>
              <a:rPr lang="en-US" dirty="0" err="1" smtClean="0"/>
              <a:t>te</a:t>
            </a:r>
            <a:r>
              <a:rPr lang="en-US" dirty="0" smtClean="0"/>
              <a:t> </a:t>
            </a:r>
            <a:r>
              <a:rPr lang="en-US" dirty="0" err="1" smtClean="0"/>
              <a:t>vergroten</a:t>
            </a:r>
            <a:r>
              <a:rPr lang="en-US" dirty="0" smtClean="0"/>
              <a:t>. Het </a:t>
            </a:r>
            <a:r>
              <a:rPr lang="en-US" dirty="0" err="1" smtClean="0"/>
              <a:t>zichtbaar</a:t>
            </a:r>
            <a:r>
              <a:rPr lang="en-US" dirty="0" smtClean="0"/>
              <a:t> </a:t>
            </a:r>
            <a:r>
              <a:rPr lang="en-US" dirty="0" err="1" smtClean="0"/>
              <a:t>maken</a:t>
            </a:r>
            <a:r>
              <a:rPr lang="en-US" dirty="0" smtClean="0"/>
              <a:t> </a:t>
            </a:r>
            <a:r>
              <a:rPr lang="en-US" dirty="0" err="1" smtClean="0"/>
              <a:t>en</a:t>
            </a:r>
            <a:r>
              <a:rPr lang="en-US" dirty="0" smtClean="0"/>
              <a:t> </a:t>
            </a:r>
            <a:r>
              <a:rPr lang="en-US" dirty="0" err="1" smtClean="0"/>
              <a:t>vergroten</a:t>
            </a:r>
            <a:r>
              <a:rPr lang="en-US" dirty="0" smtClean="0"/>
              <a:t> (</a:t>
            </a:r>
            <a:r>
              <a:rPr lang="en-US" i="1" dirty="0" smtClean="0"/>
              <a:t>70% van Fair Return</a:t>
            </a:r>
            <a:r>
              <a:rPr lang="en-US" dirty="0" smtClean="0"/>
              <a:t>) van de </a:t>
            </a:r>
            <a:r>
              <a:rPr lang="en-US" dirty="0" err="1" smtClean="0"/>
              <a:t>Nederlandse</a:t>
            </a:r>
            <a:r>
              <a:rPr lang="en-US" dirty="0" smtClean="0"/>
              <a:t> </a:t>
            </a:r>
            <a:r>
              <a:rPr lang="en-US" i="1" dirty="0" smtClean="0"/>
              <a:t>Return</a:t>
            </a:r>
            <a:r>
              <a:rPr lang="en-US" dirty="0" smtClean="0"/>
              <a:t> is </a:t>
            </a:r>
            <a:r>
              <a:rPr lang="en-US" dirty="0" err="1" smtClean="0"/>
              <a:t>cruciaal</a:t>
            </a:r>
            <a:r>
              <a:rPr lang="en-US" dirty="0" smtClean="0"/>
              <a:t> om het </a:t>
            </a:r>
            <a:r>
              <a:rPr lang="en-US" dirty="0" err="1" smtClean="0"/>
              <a:t>wetenschapsbudget</a:t>
            </a:r>
            <a:r>
              <a:rPr lang="en-US" dirty="0" smtClean="0"/>
              <a:t> op </a:t>
            </a:r>
            <a:r>
              <a:rPr lang="en-US" dirty="0" err="1" smtClean="0"/>
              <a:t>peil</a:t>
            </a:r>
            <a:r>
              <a:rPr lang="en-US" dirty="0" smtClean="0"/>
              <a:t> </a:t>
            </a:r>
            <a:r>
              <a:rPr lang="en-US" dirty="0" err="1" smtClean="0"/>
              <a:t>te</a:t>
            </a:r>
            <a:r>
              <a:rPr lang="en-US" dirty="0" smtClean="0"/>
              <a:t> </a:t>
            </a:r>
            <a:r>
              <a:rPr lang="en-US" dirty="0" err="1" smtClean="0"/>
              <a:t>brengen</a:t>
            </a:r>
            <a:r>
              <a:rPr lang="en-US" dirty="0" smtClean="0"/>
              <a:t> </a:t>
            </a:r>
            <a:r>
              <a:rPr lang="en-US" dirty="0" err="1" smtClean="0"/>
              <a:t>en</a:t>
            </a:r>
            <a:r>
              <a:rPr lang="en-US" dirty="0" smtClean="0"/>
              <a:t> </a:t>
            </a:r>
            <a:r>
              <a:rPr lang="en-US" dirty="0" err="1" smtClean="0"/>
              <a:t>te</a:t>
            </a:r>
            <a:r>
              <a:rPr lang="en-US" dirty="0" smtClean="0"/>
              <a:t> </a:t>
            </a:r>
            <a:r>
              <a:rPr lang="en-US" dirty="0" err="1" smtClean="0"/>
              <a:t>laten</a:t>
            </a:r>
            <a:r>
              <a:rPr lang="en-US" dirty="0" smtClean="0"/>
              <a:t> </a:t>
            </a:r>
            <a:r>
              <a:rPr lang="en-US" dirty="0" err="1" smtClean="0"/>
              <a:t>groeien</a:t>
            </a:r>
            <a:r>
              <a:rPr lang="en-US" dirty="0" smtClean="0"/>
              <a:t> (</a:t>
            </a:r>
            <a:r>
              <a:rPr lang="en-US" dirty="0" err="1" smtClean="0"/>
              <a:t>naar</a:t>
            </a:r>
            <a:r>
              <a:rPr lang="en-US" dirty="0" smtClean="0"/>
              <a:t> het </a:t>
            </a:r>
            <a:r>
              <a:rPr lang="en-US" dirty="0" err="1" smtClean="0"/>
              <a:t>dubbele</a:t>
            </a:r>
            <a:r>
              <a:rPr lang="en-US" dirty="0" smtClean="0"/>
              <a:t>....)</a:t>
            </a:r>
            <a:endParaRPr lang="en-US" dirty="0"/>
          </a:p>
        </p:txBody>
      </p:sp>
      <p:sp>
        <p:nvSpPr>
          <p:cNvPr id="4" name="Slide Number Placeholder 3"/>
          <p:cNvSpPr>
            <a:spLocks noGrp="1"/>
          </p:cNvSpPr>
          <p:nvPr>
            <p:ph type="sldNum" sz="quarter" idx="10"/>
          </p:nvPr>
        </p:nvSpPr>
        <p:spPr/>
        <p:txBody>
          <a:bodyPr/>
          <a:lstStyle/>
          <a:p>
            <a:fld id="{359B1E11-4476-4B65-A551-0E79EF0C2DAA}" type="slidenum">
              <a:rPr lang="en-US" smtClean="0"/>
              <a:t>2</a:t>
            </a:fld>
            <a:endParaRPr lang="en-US"/>
          </a:p>
        </p:txBody>
      </p:sp>
    </p:spTree>
    <p:extLst>
      <p:ext uri="{BB962C8B-B14F-4D97-AF65-F5344CB8AC3E}">
        <p14:creationId xmlns:p14="http://schemas.microsoft.com/office/powerpoint/2010/main" val="1707865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ILO-Net is een returnmachientje maar door de werkwijze leidt dat tot de volgende voordelen</a:t>
            </a:r>
          </a:p>
          <a:p>
            <a:pPr marL="0" marR="0" indent="0" algn="l" defTabSz="914400" rtl="0" eaLnBrk="1" fontAlgn="auto" latinLnBrk="0" hangingPunct="1">
              <a:lnSpc>
                <a:spcPct val="100000"/>
              </a:lnSpc>
              <a:spcBef>
                <a:spcPts val="0"/>
              </a:spcBef>
              <a:spcAft>
                <a:spcPts val="0"/>
              </a:spcAft>
              <a:buClrTx/>
              <a:buSzTx/>
              <a:buFontTx/>
              <a:buNone/>
              <a:tabLst/>
              <a:defRPr/>
            </a:pPr>
            <a:endParaRPr lang="nl-NL"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Elementen (relateren aan de succesverhalen):</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l-NL" dirty="0" smtClean="0"/>
              <a:t>Financiering van wetenschap</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l-NL" dirty="0" smtClean="0"/>
              <a:t>Valorisatie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l-NL" dirty="0" smtClean="0"/>
              <a:t>Betere wetenschappelijke instrumenten</a:t>
            </a:r>
          </a:p>
          <a:p>
            <a:pPr marL="0" marR="0" indent="0" algn="l" defTabSz="914400" rtl="0" eaLnBrk="1" fontAlgn="auto" latinLnBrk="0" hangingPunct="1">
              <a:lnSpc>
                <a:spcPct val="100000"/>
              </a:lnSpc>
              <a:spcBef>
                <a:spcPts val="0"/>
              </a:spcBef>
              <a:spcAft>
                <a:spcPts val="0"/>
              </a:spcAft>
              <a:buClrTx/>
              <a:buSzTx/>
              <a:buFontTx/>
              <a:buNone/>
              <a:tabLst/>
              <a:defRPr/>
            </a:pPr>
            <a:endParaRPr lang="nl-NL"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Voor </a:t>
            </a:r>
            <a:r>
              <a:rPr lang="nl-NL" dirty="0" err="1" smtClean="0"/>
              <a:t>ILO’s</a:t>
            </a:r>
            <a:r>
              <a:rPr lang="nl-NL" dirty="0" smtClean="0"/>
              <a:t> is het begrip valorisatie heel simpel: </a:t>
            </a:r>
            <a:r>
              <a:rPr lang="nl-NL" i="1" dirty="0" smtClean="0"/>
              <a:t>Return,</a:t>
            </a:r>
            <a:r>
              <a:rPr lang="nl-NL" i="1" baseline="0" dirty="0" smtClean="0"/>
              <a:t> en wel nu meteen</a:t>
            </a:r>
            <a:endParaRPr lang="nl-NL" i="1" dirty="0" smtClean="0"/>
          </a:p>
          <a:p>
            <a:endParaRPr lang="nl-NL" dirty="0" smtClean="0"/>
          </a:p>
        </p:txBody>
      </p:sp>
      <p:sp>
        <p:nvSpPr>
          <p:cNvPr id="4" name="Slide Number Placeholder 3"/>
          <p:cNvSpPr>
            <a:spLocks noGrp="1"/>
          </p:cNvSpPr>
          <p:nvPr>
            <p:ph type="sldNum" sz="quarter" idx="10"/>
          </p:nvPr>
        </p:nvSpPr>
        <p:spPr/>
        <p:txBody>
          <a:bodyPr/>
          <a:lstStyle/>
          <a:p>
            <a:fld id="{359B1E11-4476-4B65-A551-0E79EF0C2DAA}" type="slidenum">
              <a:rPr lang="en-US" smtClean="0"/>
              <a:t>3</a:t>
            </a:fld>
            <a:endParaRPr lang="en-US"/>
          </a:p>
        </p:txBody>
      </p:sp>
    </p:spTree>
    <p:extLst>
      <p:ext uri="{BB962C8B-B14F-4D97-AF65-F5344CB8AC3E}">
        <p14:creationId xmlns:p14="http://schemas.microsoft.com/office/powerpoint/2010/main" val="2706688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De Return kan duidelijk beter, maar hier lopen de </a:t>
            </a:r>
            <a:r>
              <a:rPr lang="nl-NL" dirty="0" err="1" smtClean="0"/>
              <a:t>ILO’s</a:t>
            </a:r>
            <a:r>
              <a:rPr lang="nl-NL" dirty="0" smtClean="0"/>
              <a:t> en het ILO-Net tegen de grenzen van hun mogelijkheden aan</a:t>
            </a:r>
          </a:p>
          <a:p>
            <a:endParaRPr lang="nl-NL" dirty="0" smtClean="0"/>
          </a:p>
          <a:p>
            <a:r>
              <a:rPr lang="nl-NL" dirty="0" smtClean="0"/>
              <a:t>Aanvankelijk waren </a:t>
            </a:r>
            <a:r>
              <a:rPr lang="nl-NL" dirty="0" err="1" smtClean="0"/>
              <a:t>ILO’s</a:t>
            </a:r>
            <a:r>
              <a:rPr lang="nl-NL" dirty="0" smtClean="0"/>
              <a:t> solisten, en ze hebben in hun eentje veel bereikt, al liepen ze</a:t>
            </a:r>
            <a:r>
              <a:rPr lang="nl-NL" baseline="0" dirty="0" smtClean="0"/>
              <a:t> tegen hun grenzen aan. Het ILO-Net heeft geholpen die grenzen te verleggen, maar nu komen die opnieuw in zicht.</a:t>
            </a:r>
          </a:p>
          <a:p>
            <a:r>
              <a:rPr lang="nl-NL" dirty="0" smtClean="0"/>
              <a:t>Het</a:t>
            </a:r>
            <a:r>
              <a:rPr lang="nl-NL" baseline="0" dirty="0" smtClean="0"/>
              <a:t> zijn de </a:t>
            </a:r>
            <a:r>
              <a:rPr lang="nl-NL" baseline="0" dirty="0" err="1" smtClean="0"/>
              <a:t>ILO’s</a:t>
            </a:r>
            <a:r>
              <a:rPr lang="nl-NL" baseline="0" dirty="0" smtClean="0"/>
              <a:t> die het doen, ze hebben daarvoor op de eerste plaats steun nodig van hun Instituut. Door de oprichting van het ILO-Net in 2012 worden hun krachten gebundeld en neemt hun slagkracht toe. </a:t>
            </a:r>
            <a:endParaRPr lang="nl-NL" dirty="0" smtClean="0"/>
          </a:p>
          <a:p>
            <a:endParaRPr lang="nl-NL" dirty="0" smtClean="0"/>
          </a:p>
        </p:txBody>
      </p:sp>
      <p:sp>
        <p:nvSpPr>
          <p:cNvPr id="4" name="Slide Number Placeholder 3"/>
          <p:cNvSpPr>
            <a:spLocks noGrp="1"/>
          </p:cNvSpPr>
          <p:nvPr>
            <p:ph type="sldNum" sz="quarter" idx="10"/>
          </p:nvPr>
        </p:nvSpPr>
        <p:spPr/>
        <p:txBody>
          <a:bodyPr/>
          <a:lstStyle/>
          <a:p>
            <a:fld id="{359B1E11-4476-4B65-A551-0E79EF0C2DAA}" type="slidenum">
              <a:rPr lang="en-US" smtClean="0"/>
              <a:t>4</a:t>
            </a:fld>
            <a:endParaRPr lang="en-US"/>
          </a:p>
        </p:txBody>
      </p:sp>
    </p:spTree>
    <p:extLst>
      <p:ext uri="{BB962C8B-B14F-4D97-AF65-F5344CB8AC3E}">
        <p14:creationId xmlns:p14="http://schemas.microsoft.com/office/powerpoint/2010/main" val="2754087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59B1E11-4476-4B65-A551-0E79EF0C2DA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kern="1200" dirty="0" smtClean="0">
                <a:solidFill>
                  <a:schemeClr val="tx1"/>
                </a:solidFill>
                <a:effectLst/>
                <a:latin typeface="+mn-lt"/>
                <a:ea typeface="+mn-ea"/>
                <a:cs typeface="+mn-cs"/>
              </a:rPr>
              <a:t>De E-ELT staat nog in de kinderschoenen nu</a:t>
            </a:r>
            <a:r>
              <a:rPr lang="nl-NL" sz="1200" kern="1200" baseline="0" dirty="0" smtClean="0">
                <a:solidFill>
                  <a:schemeClr val="tx1"/>
                </a:solidFill>
                <a:effectLst/>
                <a:latin typeface="+mn-lt"/>
                <a:ea typeface="+mn-ea"/>
                <a:cs typeface="+mn-cs"/>
              </a:rPr>
              <a:t> al volop </a:t>
            </a:r>
            <a:r>
              <a:rPr lang="nl-NL" sz="1200" kern="1200" dirty="0" smtClean="0">
                <a:solidFill>
                  <a:schemeClr val="tx1"/>
                </a:solidFill>
                <a:effectLst/>
                <a:latin typeface="+mn-lt"/>
                <a:ea typeface="+mn-ea"/>
                <a:cs typeface="+mn-cs"/>
              </a:rPr>
              <a:t>industriële activiteit van VDL en TNO. Maar ook SRON (http://www.sron.nl/press-releases-news-754/4027-first-dutch-contribution-to-giant-telescope-e-elt-passes-all-tests):</a:t>
            </a:r>
          </a:p>
          <a:p>
            <a:r>
              <a:rPr lang="nl-NL" b="1" dirty="0" smtClean="0"/>
              <a:t>De eerste Nederlandse bijdrage aan de toekomstige European </a:t>
            </a:r>
            <a:r>
              <a:rPr lang="nl-NL" b="1" dirty="0" err="1" smtClean="0"/>
              <a:t>Extremely</a:t>
            </a:r>
            <a:r>
              <a:rPr lang="nl-NL" b="1" dirty="0" smtClean="0"/>
              <a:t> Large </a:t>
            </a:r>
            <a:r>
              <a:rPr lang="nl-NL" b="1" dirty="0" err="1" smtClean="0"/>
              <a:t>Telescope</a:t>
            </a:r>
            <a:r>
              <a:rPr lang="nl-NL" b="1" dirty="0" smtClean="0"/>
              <a:t> (E-ELT) is succesvol getest. Het gaat om de 'chopper', een zeer wendbaar spiegeltje dat is ontwikkeld door een samenwerkingsverband van universiteiten, technologische instituten en het bedrijfsleven. Het high </a:t>
            </a:r>
            <a:r>
              <a:rPr lang="nl-NL" b="1" dirty="0" err="1" smtClean="0"/>
              <a:t>tech</a:t>
            </a:r>
            <a:r>
              <a:rPr lang="nl-NL" b="1" dirty="0" smtClean="0"/>
              <a:t> spiegeltje is een essentieel onderdeel van METIS, de </a:t>
            </a:r>
            <a:r>
              <a:rPr lang="nl-NL" b="1" dirty="0" err="1" smtClean="0"/>
              <a:t>mid</a:t>
            </a:r>
            <a:r>
              <a:rPr lang="nl-NL" b="1" dirty="0" smtClean="0"/>
              <a:t>-infraroodcamera annex spectrograaf van de reuzentelescoop.</a:t>
            </a:r>
            <a:r>
              <a:rPr lang="nl-NL" dirty="0" smtClean="0"/>
              <a:t> </a:t>
            </a:r>
            <a:endParaRPr lang="nl-NL" sz="1200" kern="1200" dirty="0" smtClean="0">
              <a:solidFill>
                <a:schemeClr val="tx1"/>
              </a:solidFill>
              <a:effectLst/>
              <a:latin typeface="+mn-lt"/>
              <a:ea typeface="+mn-ea"/>
              <a:cs typeface="+mn-cs"/>
            </a:endParaRPr>
          </a:p>
          <a:p>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Voor het mondiale ALMA project heb ik een berekening gemaakt met als uitkomst dat Nederland 2x de inleg (via de ESO bijdragen) aan opdrachten heeft binnengehaald. </a:t>
            </a:r>
            <a:endParaRPr lang="en-US" dirty="0"/>
          </a:p>
        </p:txBody>
      </p:sp>
      <p:sp>
        <p:nvSpPr>
          <p:cNvPr id="4" name="Slide Number Placeholder 3"/>
          <p:cNvSpPr>
            <a:spLocks noGrp="1"/>
          </p:cNvSpPr>
          <p:nvPr>
            <p:ph type="sldNum" sz="quarter" idx="10"/>
          </p:nvPr>
        </p:nvSpPr>
        <p:spPr/>
        <p:txBody>
          <a:bodyPr/>
          <a:lstStyle/>
          <a:p>
            <a:fld id="{359B1E11-4476-4B65-A551-0E79EF0C2DAA}" type="slidenum">
              <a:rPr lang="en-US" smtClean="0"/>
              <a:t>6</a:t>
            </a:fld>
            <a:endParaRPr lang="en-US"/>
          </a:p>
        </p:txBody>
      </p:sp>
    </p:spTree>
    <p:extLst>
      <p:ext uri="{BB962C8B-B14F-4D97-AF65-F5344CB8AC3E}">
        <p14:creationId xmlns:p14="http://schemas.microsoft.com/office/powerpoint/2010/main" val="536466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9B1E11-4476-4B65-A551-0E79EF0C2DAA}" type="slidenum">
              <a:rPr lang="en-US" smtClean="0"/>
              <a:t>7</a:t>
            </a:fld>
            <a:endParaRPr lang="en-US"/>
          </a:p>
        </p:txBody>
      </p:sp>
    </p:spTree>
    <p:extLst>
      <p:ext uri="{BB962C8B-B14F-4D97-AF65-F5344CB8AC3E}">
        <p14:creationId xmlns:p14="http://schemas.microsoft.com/office/powerpoint/2010/main" val="2777865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ITER-NL, het ILO-Net </a:t>
            </a:r>
            <a:r>
              <a:rPr lang="nl-NL" i="1" dirty="0" err="1" smtClean="0"/>
              <a:t>avant</a:t>
            </a:r>
            <a:r>
              <a:rPr lang="nl-NL" i="1" dirty="0" smtClean="0"/>
              <a:t> la </a:t>
            </a:r>
            <a:r>
              <a:rPr lang="nl-NL" i="1" dirty="0" err="1" smtClean="0"/>
              <a:t>letrre</a:t>
            </a:r>
            <a:endParaRPr lang="en-US" i="1" dirty="0"/>
          </a:p>
        </p:txBody>
      </p:sp>
      <p:sp>
        <p:nvSpPr>
          <p:cNvPr id="4" name="Slide Number Placeholder 3"/>
          <p:cNvSpPr>
            <a:spLocks noGrp="1"/>
          </p:cNvSpPr>
          <p:nvPr>
            <p:ph type="sldNum" sz="quarter" idx="10"/>
          </p:nvPr>
        </p:nvSpPr>
        <p:spPr/>
        <p:txBody>
          <a:bodyPr/>
          <a:lstStyle/>
          <a:p>
            <a:fld id="{359B1E11-4476-4B65-A551-0E79EF0C2DAA}" type="slidenum">
              <a:rPr lang="en-US" smtClean="0"/>
              <a:t>8</a:t>
            </a:fld>
            <a:endParaRPr lang="en-US"/>
          </a:p>
        </p:txBody>
      </p:sp>
    </p:spTree>
    <p:extLst>
      <p:ext uri="{BB962C8B-B14F-4D97-AF65-F5344CB8AC3E}">
        <p14:creationId xmlns:p14="http://schemas.microsoft.com/office/powerpoint/2010/main" val="1821258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B1E11-4476-4B65-A551-0E79EF0C2DAA}" type="slidenum">
              <a:rPr lang="en-US" smtClean="0"/>
              <a:t>9</a:t>
            </a:fld>
            <a:endParaRPr lang="en-US"/>
          </a:p>
        </p:txBody>
      </p:sp>
    </p:spTree>
    <p:extLst>
      <p:ext uri="{BB962C8B-B14F-4D97-AF65-F5344CB8AC3E}">
        <p14:creationId xmlns:p14="http://schemas.microsoft.com/office/powerpoint/2010/main" val="2684981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13A1F0-4A34-473A-B7C6-9E83A90CF288}" type="datetimeFigureOut">
              <a:rPr lang="en-US" smtClean="0"/>
              <a:t>10/18/2014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61A24A-888B-431A-B484-FF9A2EB2DB56}" type="slidenum">
              <a:rPr lang="en-US" smtClean="0"/>
              <a:t>‹#›</a:t>
            </a:fld>
            <a:endParaRPr lang="en-US"/>
          </a:p>
        </p:txBody>
      </p:sp>
    </p:spTree>
    <p:extLst>
      <p:ext uri="{BB962C8B-B14F-4D97-AF65-F5344CB8AC3E}">
        <p14:creationId xmlns:p14="http://schemas.microsoft.com/office/powerpoint/2010/main" val="115440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13A1F0-4A34-473A-B7C6-9E83A90CF288}" type="datetimeFigureOut">
              <a:rPr lang="en-US" smtClean="0"/>
              <a:t>10/18/2014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61A24A-888B-431A-B484-FF9A2EB2DB56}" type="slidenum">
              <a:rPr lang="en-US" smtClean="0"/>
              <a:t>‹#›</a:t>
            </a:fld>
            <a:endParaRPr lang="en-US"/>
          </a:p>
        </p:txBody>
      </p:sp>
    </p:spTree>
    <p:extLst>
      <p:ext uri="{BB962C8B-B14F-4D97-AF65-F5344CB8AC3E}">
        <p14:creationId xmlns:p14="http://schemas.microsoft.com/office/powerpoint/2010/main" val="2339242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13A1F0-4A34-473A-B7C6-9E83A90CF288}" type="datetimeFigureOut">
              <a:rPr lang="en-US" smtClean="0"/>
              <a:t>10/18/2014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61A24A-888B-431A-B484-FF9A2EB2DB56}" type="slidenum">
              <a:rPr lang="en-US" smtClean="0"/>
              <a:t>‹#›</a:t>
            </a:fld>
            <a:endParaRPr lang="en-US"/>
          </a:p>
        </p:txBody>
      </p:sp>
    </p:spTree>
    <p:extLst>
      <p:ext uri="{BB962C8B-B14F-4D97-AF65-F5344CB8AC3E}">
        <p14:creationId xmlns:p14="http://schemas.microsoft.com/office/powerpoint/2010/main" val="4056925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13A1F0-4A34-473A-B7C6-9E83A90CF288}" type="datetimeFigureOut">
              <a:rPr lang="en-US" smtClean="0"/>
              <a:t>10/18/2014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61A24A-888B-431A-B484-FF9A2EB2DB56}" type="slidenum">
              <a:rPr lang="en-US" smtClean="0"/>
              <a:t>‹#›</a:t>
            </a:fld>
            <a:endParaRPr lang="en-US"/>
          </a:p>
        </p:txBody>
      </p:sp>
    </p:spTree>
    <p:extLst>
      <p:ext uri="{BB962C8B-B14F-4D97-AF65-F5344CB8AC3E}">
        <p14:creationId xmlns:p14="http://schemas.microsoft.com/office/powerpoint/2010/main" val="71675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13A1F0-4A34-473A-B7C6-9E83A90CF288}" type="datetimeFigureOut">
              <a:rPr lang="en-US" smtClean="0"/>
              <a:t>10/18/2014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61A24A-888B-431A-B484-FF9A2EB2DB56}" type="slidenum">
              <a:rPr lang="en-US" smtClean="0"/>
              <a:t>‹#›</a:t>
            </a:fld>
            <a:endParaRPr lang="en-US"/>
          </a:p>
        </p:txBody>
      </p:sp>
    </p:spTree>
    <p:extLst>
      <p:ext uri="{BB962C8B-B14F-4D97-AF65-F5344CB8AC3E}">
        <p14:creationId xmlns:p14="http://schemas.microsoft.com/office/powerpoint/2010/main" val="972253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13A1F0-4A34-473A-B7C6-9E83A90CF288}" type="datetimeFigureOut">
              <a:rPr lang="en-US" smtClean="0"/>
              <a:t>10/18/2014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61A24A-888B-431A-B484-FF9A2EB2DB56}" type="slidenum">
              <a:rPr lang="en-US" smtClean="0"/>
              <a:t>‹#›</a:t>
            </a:fld>
            <a:endParaRPr lang="en-US"/>
          </a:p>
        </p:txBody>
      </p:sp>
    </p:spTree>
    <p:extLst>
      <p:ext uri="{BB962C8B-B14F-4D97-AF65-F5344CB8AC3E}">
        <p14:creationId xmlns:p14="http://schemas.microsoft.com/office/powerpoint/2010/main" val="1428419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13A1F0-4A34-473A-B7C6-9E83A90CF288}" type="datetimeFigureOut">
              <a:rPr lang="en-US" smtClean="0"/>
              <a:t>10/18/2014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61A24A-888B-431A-B484-FF9A2EB2DB56}" type="slidenum">
              <a:rPr lang="en-US" smtClean="0"/>
              <a:t>‹#›</a:t>
            </a:fld>
            <a:endParaRPr lang="en-US"/>
          </a:p>
        </p:txBody>
      </p:sp>
    </p:spTree>
    <p:extLst>
      <p:ext uri="{BB962C8B-B14F-4D97-AF65-F5344CB8AC3E}">
        <p14:creationId xmlns:p14="http://schemas.microsoft.com/office/powerpoint/2010/main" val="1746076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13A1F0-4A34-473A-B7C6-9E83A90CF288}" type="datetimeFigureOut">
              <a:rPr lang="en-US" smtClean="0"/>
              <a:t>10/18/2014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61A24A-888B-431A-B484-FF9A2EB2DB56}" type="slidenum">
              <a:rPr lang="en-US" smtClean="0"/>
              <a:t>‹#›</a:t>
            </a:fld>
            <a:endParaRPr lang="en-US"/>
          </a:p>
        </p:txBody>
      </p:sp>
    </p:spTree>
    <p:extLst>
      <p:ext uri="{BB962C8B-B14F-4D97-AF65-F5344CB8AC3E}">
        <p14:creationId xmlns:p14="http://schemas.microsoft.com/office/powerpoint/2010/main" val="119859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13A1F0-4A34-473A-B7C6-9E83A90CF288}" type="datetimeFigureOut">
              <a:rPr lang="en-US" smtClean="0"/>
              <a:t>10/18/2014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61A24A-888B-431A-B484-FF9A2EB2DB56}" type="slidenum">
              <a:rPr lang="en-US" smtClean="0"/>
              <a:t>‹#›</a:t>
            </a:fld>
            <a:endParaRPr lang="en-US"/>
          </a:p>
        </p:txBody>
      </p:sp>
    </p:spTree>
    <p:extLst>
      <p:ext uri="{BB962C8B-B14F-4D97-AF65-F5344CB8AC3E}">
        <p14:creationId xmlns:p14="http://schemas.microsoft.com/office/powerpoint/2010/main" val="2043176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13A1F0-4A34-473A-B7C6-9E83A90CF288}" type="datetimeFigureOut">
              <a:rPr lang="en-US" smtClean="0"/>
              <a:t>10/18/2014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61A24A-888B-431A-B484-FF9A2EB2DB56}" type="slidenum">
              <a:rPr lang="en-US" smtClean="0"/>
              <a:t>‹#›</a:t>
            </a:fld>
            <a:endParaRPr lang="en-US"/>
          </a:p>
        </p:txBody>
      </p:sp>
    </p:spTree>
    <p:extLst>
      <p:ext uri="{BB962C8B-B14F-4D97-AF65-F5344CB8AC3E}">
        <p14:creationId xmlns:p14="http://schemas.microsoft.com/office/powerpoint/2010/main" val="718522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13A1F0-4A34-473A-B7C6-9E83A90CF288}" type="datetimeFigureOut">
              <a:rPr lang="en-US" smtClean="0"/>
              <a:t>10/18/2014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61A24A-888B-431A-B484-FF9A2EB2DB56}" type="slidenum">
              <a:rPr lang="en-US" smtClean="0"/>
              <a:t>‹#›</a:t>
            </a:fld>
            <a:endParaRPr lang="en-US"/>
          </a:p>
        </p:txBody>
      </p:sp>
    </p:spTree>
    <p:extLst>
      <p:ext uri="{BB962C8B-B14F-4D97-AF65-F5344CB8AC3E}">
        <p14:creationId xmlns:p14="http://schemas.microsoft.com/office/powerpoint/2010/main" val="3234343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13A1F0-4A34-473A-B7C6-9E83A90CF288}" type="datetimeFigureOut">
              <a:rPr lang="en-US" smtClean="0"/>
              <a:t>10/18/2014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61A24A-888B-431A-B484-FF9A2EB2DB56}" type="slidenum">
              <a:rPr lang="en-US" smtClean="0"/>
              <a:t>‹#›</a:t>
            </a:fld>
            <a:endParaRPr lang="en-US"/>
          </a:p>
        </p:txBody>
      </p:sp>
    </p:spTree>
    <p:extLst>
      <p:ext uri="{BB962C8B-B14F-4D97-AF65-F5344CB8AC3E}">
        <p14:creationId xmlns:p14="http://schemas.microsoft.com/office/powerpoint/2010/main" val="343073014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tiff"/><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De </a:t>
            </a:r>
            <a:r>
              <a:rPr lang="en-US" sz="4800" b="1" dirty="0" err="1" smtClean="0"/>
              <a:t>Toekomst</a:t>
            </a:r>
            <a:r>
              <a:rPr lang="en-US" sz="4800" b="1" dirty="0" smtClean="0"/>
              <a:t> van het ILO-Net</a:t>
            </a:r>
            <a:endParaRPr lang="en-US" sz="4800" b="1" dirty="0"/>
          </a:p>
        </p:txBody>
      </p:sp>
      <p:pic>
        <p:nvPicPr>
          <p:cNvPr id="6" name="Tijdelijke aanduiding voor inhoud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39752" y="1844824"/>
            <a:ext cx="4536504" cy="3621886"/>
          </a:xfrm>
        </p:spPr>
      </p:pic>
    </p:spTree>
    <p:extLst>
      <p:ext uri="{BB962C8B-B14F-4D97-AF65-F5344CB8AC3E}">
        <p14:creationId xmlns:p14="http://schemas.microsoft.com/office/powerpoint/2010/main" val="902866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HFML</a:t>
            </a:r>
            <a:endParaRPr lang="en-US" dirty="0"/>
          </a:p>
        </p:txBody>
      </p:sp>
      <p:sp>
        <p:nvSpPr>
          <p:cNvPr id="3" name="Content Placeholder 2"/>
          <p:cNvSpPr>
            <a:spLocks noGrp="1"/>
          </p:cNvSpPr>
          <p:nvPr>
            <p:ph idx="1"/>
          </p:nvPr>
        </p:nvSpPr>
        <p:spPr/>
        <p:txBody>
          <a:bodyPr/>
          <a:lstStyle/>
          <a:p>
            <a:r>
              <a:rPr lang="nl-NL" dirty="0" smtClean="0"/>
              <a:t>Kennisoverdracht &amp; ontwikkeling</a:t>
            </a:r>
          </a:p>
          <a:p>
            <a:pPr lvl="1"/>
            <a:r>
              <a:rPr lang="nl-NL" dirty="0"/>
              <a:t>20 MW Voeding</a:t>
            </a:r>
          </a:p>
          <a:p>
            <a:pPr lvl="2"/>
            <a:r>
              <a:rPr lang="nl-NL" dirty="0"/>
              <a:t>Ontwikkeling IMTECH-VONK</a:t>
            </a:r>
          </a:p>
          <a:p>
            <a:pPr lvl="1"/>
            <a:r>
              <a:rPr lang="nl-NL" dirty="0"/>
              <a:t>Ontwerp koelinstallatie</a:t>
            </a:r>
          </a:p>
          <a:p>
            <a:pPr lvl="2"/>
            <a:r>
              <a:rPr lang="nl-NL" dirty="0"/>
              <a:t>Royal </a:t>
            </a:r>
            <a:r>
              <a:rPr lang="nl-NL" dirty="0" err="1"/>
              <a:t>Haskoning</a:t>
            </a:r>
            <a:endParaRPr lang="nl-NL" dirty="0"/>
          </a:p>
          <a:p>
            <a:pPr lvl="1"/>
            <a:r>
              <a:rPr lang="nl-NL" dirty="0"/>
              <a:t>Regeltechnische aansturing koelinstallatie</a:t>
            </a:r>
          </a:p>
          <a:p>
            <a:pPr lvl="2"/>
            <a:r>
              <a:rPr lang="nl-NL" dirty="0"/>
              <a:t>Hardware en software </a:t>
            </a:r>
            <a:r>
              <a:rPr lang="nl-NL" dirty="0" smtClean="0"/>
              <a:t>Building Technology</a:t>
            </a:r>
          </a:p>
          <a:p>
            <a:pPr lvl="1"/>
            <a:r>
              <a:rPr lang="nl-NL" dirty="0" smtClean="0"/>
              <a:t>Samenwerking op gebied van </a:t>
            </a:r>
            <a:r>
              <a:rPr lang="nl-NL" dirty="0" err="1" smtClean="0"/>
              <a:t>Grafeen</a:t>
            </a:r>
            <a:endParaRPr lang="nl-NL" dirty="0"/>
          </a:p>
          <a:p>
            <a:pPr lvl="1"/>
            <a:endParaRPr lang="en-US" dirty="0"/>
          </a:p>
        </p:txBody>
      </p:sp>
    </p:spTree>
    <p:extLst>
      <p:ext uri="{BB962C8B-B14F-4D97-AF65-F5344CB8AC3E}">
        <p14:creationId xmlns:p14="http://schemas.microsoft.com/office/powerpoint/2010/main" val="1758303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0"/>
            <a:ext cx="8229600" cy="1143000"/>
          </a:xfrm>
        </p:spPr>
        <p:txBody>
          <a:bodyPr/>
          <a:lstStyle/>
          <a:p>
            <a:r>
              <a:rPr lang="nl-NL" dirty="0" smtClean="0"/>
              <a:t>CERN</a:t>
            </a:r>
            <a:endParaRPr lang="en-US" dirty="0"/>
          </a:p>
        </p:txBody>
      </p:sp>
      <p:sp>
        <p:nvSpPr>
          <p:cNvPr id="3" name="Tijdelijke aanduiding voor inhoud 2"/>
          <p:cNvSpPr>
            <a:spLocks noGrp="1"/>
          </p:cNvSpPr>
          <p:nvPr>
            <p:ph idx="1"/>
          </p:nvPr>
        </p:nvSpPr>
        <p:spPr>
          <a:xfrm>
            <a:off x="467544" y="1268760"/>
            <a:ext cx="8229600" cy="5400600"/>
          </a:xfrm>
        </p:spPr>
        <p:txBody>
          <a:bodyPr>
            <a:normAutofit/>
          </a:bodyPr>
          <a:lstStyle/>
          <a:p>
            <a:r>
              <a:rPr lang="nl-NL" dirty="0" smtClean="0"/>
              <a:t>10 </a:t>
            </a:r>
            <a:r>
              <a:rPr lang="nl-NL" dirty="0" err="1" smtClean="0"/>
              <a:t>jaars</a:t>
            </a:r>
            <a:r>
              <a:rPr lang="nl-NL" dirty="0" smtClean="0"/>
              <a:t> voortschrijdende gemiddelde </a:t>
            </a:r>
            <a:r>
              <a:rPr lang="nl-NL" i="1" dirty="0" smtClean="0"/>
              <a:t>Return</a:t>
            </a:r>
            <a:r>
              <a:rPr lang="nl-NL" dirty="0" smtClean="0"/>
              <a:t> net 50% van </a:t>
            </a:r>
            <a:r>
              <a:rPr lang="nl-NL" i="1" dirty="0" smtClean="0"/>
              <a:t>Fair Return </a:t>
            </a:r>
            <a:r>
              <a:rPr lang="nl-NL" dirty="0" smtClean="0"/>
              <a:t>(tussen 30% en 80%)</a:t>
            </a:r>
          </a:p>
          <a:p>
            <a:r>
              <a:rPr lang="nl-NL" dirty="0" smtClean="0"/>
              <a:t>Veel kleine orders en vooral veel </a:t>
            </a:r>
          </a:p>
          <a:p>
            <a:r>
              <a:rPr lang="nl-NL" dirty="0" smtClean="0"/>
              <a:t>Veel ruimte voor verbetering waarvan de basis de afgelopen vier jaar </a:t>
            </a:r>
            <a:r>
              <a:rPr lang="nl-NL" dirty="0"/>
              <a:t>is </a:t>
            </a:r>
            <a:r>
              <a:rPr lang="nl-NL" dirty="0" smtClean="0"/>
              <a:t>gelegd:</a:t>
            </a:r>
          </a:p>
          <a:p>
            <a:pPr lvl="1"/>
            <a:r>
              <a:rPr lang="nl-NL" dirty="0" err="1" smtClean="0"/>
              <a:t>Holland@CERN</a:t>
            </a:r>
            <a:r>
              <a:rPr lang="nl-NL" dirty="0" smtClean="0"/>
              <a:t> (eind 2010)</a:t>
            </a:r>
          </a:p>
          <a:p>
            <a:pPr lvl="1"/>
            <a:r>
              <a:rPr lang="nl-NL" dirty="0" smtClean="0"/>
              <a:t>CERN @ Precisiebeurs, dit jaar voor de 3</a:t>
            </a:r>
            <a:r>
              <a:rPr lang="nl-NL" baseline="30000" dirty="0" smtClean="0"/>
              <a:t>e</a:t>
            </a:r>
            <a:r>
              <a:rPr lang="nl-NL" dirty="0" smtClean="0"/>
              <a:t> keer</a:t>
            </a:r>
          </a:p>
          <a:p>
            <a:pPr lvl="1"/>
            <a:r>
              <a:rPr lang="nl-NL" dirty="0" err="1" smtClean="0"/>
              <a:t>IPAC’s</a:t>
            </a:r>
            <a:r>
              <a:rPr lang="nl-NL" dirty="0" smtClean="0"/>
              <a:t> van 2011-2014</a:t>
            </a:r>
          </a:p>
          <a:p>
            <a:pPr lvl="1"/>
            <a:r>
              <a:rPr lang="nl-NL" dirty="0" smtClean="0"/>
              <a:t>Werken aan meer return op </a:t>
            </a:r>
            <a:r>
              <a:rPr lang="nl-NL" dirty="0" err="1" smtClean="0"/>
              <a:t>supplies</a:t>
            </a:r>
            <a:endParaRPr lang="nl-NL" dirty="0" smtClean="0"/>
          </a:p>
          <a:p>
            <a:endParaRPr lang="nl-NL" dirty="0" smtClean="0"/>
          </a:p>
          <a:p>
            <a:endParaRPr lang="en-US" dirty="0"/>
          </a:p>
        </p:txBody>
      </p:sp>
    </p:spTree>
    <p:extLst>
      <p:ext uri="{BB962C8B-B14F-4D97-AF65-F5344CB8AC3E}">
        <p14:creationId xmlns:p14="http://schemas.microsoft.com/office/powerpoint/2010/main" val="25104401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617"/>
            <a:ext cx="8229600" cy="1143000"/>
          </a:xfrm>
        </p:spPr>
        <p:txBody>
          <a:bodyPr>
            <a:normAutofit/>
          </a:bodyPr>
          <a:lstStyle/>
          <a:p>
            <a:r>
              <a:rPr lang="en-US" dirty="0" smtClean="0"/>
              <a:t>CLIC/ADAM/ATHOS</a:t>
            </a:r>
            <a:endParaRPr lang="en-US" dirty="0"/>
          </a:p>
        </p:txBody>
      </p:sp>
      <p:sp>
        <p:nvSpPr>
          <p:cNvPr id="3" name="Tijdelijke aanduiding voor inhoud 2"/>
          <p:cNvSpPr>
            <a:spLocks noGrp="1"/>
          </p:cNvSpPr>
          <p:nvPr>
            <p:ph idx="1"/>
          </p:nvPr>
        </p:nvSpPr>
        <p:spPr>
          <a:xfrm>
            <a:off x="467544" y="980728"/>
            <a:ext cx="8229600" cy="5328592"/>
          </a:xfrm>
        </p:spPr>
        <p:txBody>
          <a:bodyPr/>
          <a:lstStyle/>
          <a:p>
            <a:r>
              <a:rPr lang="nl-NL" dirty="0" smtClean="0"/>
              <a:t>Compacte versnellers gaan cyclotrons verdringen (goedkoper, flexibeler, veelzijdiger)</a:t>
            </a:r>
          </a:p>
          <a:p>
            <a:r>
              <a:rPr lang="nl-NL" dirty="0" smtClean="0"/>
              <a:t>Nederland terug in versnellerfysica</a:t>
            </a:r>
          </a:p>
          <a:p>
            <a:r>
              <a:rPr lang="nl-NL" dirty="0" smtClean="0"/>
              <a:t>Industriële impact: VDL, IMTECH en NXP</a:t>
            </a:r>
          </a:p>
          <a:p>
            <a:r>
              <a:rPr lang="nl-NL" dirty="0" smtClean="0"/>
              <a:t>Opmaat voor:</a:t>
            </a:r>
          </a:p>
          <a:p>
            <a:pPr lvl="1"/>
            <a:r>
              <a:rPr lang="nl-NL" dirty="0"/>
              <a:t>Free </a:t>
            </a:r>
            <a:r>
              <a:rPr lang="nl-NL" dirty="0" err="1"/>
              <a:t>Electron</a:t>
            </a:r>
            <a:r>
              <a:rPr lang="nl-NL" dirty="0"/>
              <a:t> Lasers</a:t>
            </a:r>
          </a:p>
          <a:p>
            <a:pPr lvl="1"/>
            <a:r>
              <a:rPr lang="nl-NL" dirty="0" smtClean="0"/>
              <a:t>Protonen therapie (Adam)</a:t>
            </a:r>
            <a:endParaRPr lang="nl-NL" dirty="0"/>
          </a:p>
          <a:p>
            <a:pPr lvl="1"/>
            <a:r>
              <a:rPr lang="nl-NL" dirty="0" smtClean="0"/>
              <a:t>Athos Adam</a:t>
            </a:r>
            <a:endParaRPr lang="nl-NL" dirty="0"/>
          </a:p>
          <a:p>
            <a:pPr lvl="1"/>
            <a:r>
              <a:rPr lang="nl-NL" dirty="0" smtClean="0"/>
              <a:t>Nieuwe extreem hoge </a:t>
            </a:r>
            <a:r>
              <a:rPr lang="en-US" dirty="0" err="1" smtClean="0"/>
              <a:t>energieën</a:t>
            </a:r>
            <a:r>
              <a:rPr lang="en-US" dirty="0" smtClean="0"/>
              <a:t> </a:t>
            </a:r>
            <a:r>
              <a:rPr lang="en-US" dirty="0" err="1" smtClean="0"/>
              <a:t>voor</a:t>
            </a:r>
            <a:r>
              <a:rPr lang="en-US" dirty="0" smtClean="0"/>
              <a:t> </a:t>
            </a:r>
            <a:r>
              <a:rPr lang="en-US" dirty="0" err="1" smtClean="0"/>
              <a:t>nieuwe</a:t>
            </a:r>
            <a:r>
              <a:rPr lang="en-US" dirty="0" smtClean="0"/>
              <a:t> </a:t>
            </a:r>
            <a:r>
              <a:rPr lang="en-US" dirty="0" err="1" smtClean="0"/>
              <a:t>ontdekkingen</a:t>
            </a:r>
            <a:r>
              <a:rPr lang="en-US" dirty="0" smtClean="0"/>
              <a:t> in de </a:t>
            </a:r>
            <a:r>
              <a:rPr lang="en-US" dirty="0" err="1" smtClean="0"/>
              <a:t>deeltjesfysica</a:t>
            </a:r>
            <a:endParaRPr lang="en-US" dirty="0" smtClean="0"/>
          </a:p>
        </p:txBody>
      </p:sp>
    </p:spTree>
    <p:extLst>
      <p:ext uri="{BB962C8B-B14F-4D97-AF65-F5344CB8AC3E}">
        <p14:creationId xmlns:p14="http://schemas.microsoft.com/office/powerpoint/2010/main" val="3004427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ESRF</a:t>
            </a:r>
            <a:endParaRPr lang="en-US" dirty="0"/>
          </a:p>
        </p:txBody>
      </p:sp>
      <p:sp>
        <p:nvSpPr>
          <p:cNvPr id="3" name="Tijdelijke aanduiding voor inhoud 2"/>
          <p:cNvSpPr>
            <a:spLocks noGrp="1"/>
          </p:cNvSpPr>
          <p:nvPr>
            <p:ph idx="1"/>
          </p:nvPr>
        </p:nvSpPr>
        <p:spPr/>
        <p:txBody>
          <a:bodyPr/>
          <a:lstStyle/>
          <a:p>
            <a:r>
              <a:rPr lang="nl-NL" dirty="0" smtClean="0"/>
              <a:t>Net als CERN een stabiele </a:t>
            </a:r>
            <a:r>
              <a:rPr lang="nl-NL" i="1" dirty="0" smtClean="0"/>
              <a:t>Return</a:t>
            </a:r>
            <a:r>
              <a:rPr lang="nl-NL" dirty="0" smtClean="0"/>
              <a:t> tussen 30 en 60% gemiddeld net onder de 50%</a:t>
            </a:r>
          </a:p>
          <a:p>
            <a:r>
              <a:rPr lang="nl-NL" dirty="0" smtClean="0"/>
              <a:t>Veel ruimte voor verbetering (Upgrade)</a:t>
            </a:r>
          </a:p>
          <a:p>
            <a:r>
              <a:rPr lang="nl-NL" dirty="0" err="1" smtClean="0"/>
              <a:t>Netherlands@GIANT</a:t>
            </a:r>
            <a:r>
              <a:rPr lang="nl-NL" dirty="0" smtClean="0"/>
              <a:t> heeft een </a:t>
            </a:r>
            <a:r>
              <a:rPr lang="nl-NL" i="1" dirty="0" smtClean="0"/>
              <a:t>boost</a:t>
            </a:r>
            <a:r>
              <a:rPr lang="nl-NL" dirty="0" smtClean="0"/>
              <a:t> gegeven</a:t>
            </a:r>
          </a:p>
          <a:p>
            <a:r>
              <a:rPr lang="nl-NL" dirty="0" smtClean="0"/>
              <a:t>Veel kansen op het GIANT Science Park </a:t>
            </a:r>
            <a:r>
              <a:rPr lang="nl-NL" dirty="0" err="1" smtClean="0"/>
              <a:t>oa</a:t>
            </a:r>
            <a:r>
              <a:rPr lang="nl-NL" dirty="0" smtClean="0"/>
              <a:t>:</a:t>
            </a:r>
          </a:p>
          <a:p>
            <a:pPr lvl="1"/>
            <a:r>
              <a:rPr lang="nl-NL" dirty="0" smtClean="0"/>
              <a:t>Europese Magneten Lab (HFML)</a:t>
            </a:r>
          </a:p>
          <a:p>
            <a:pPr lvl="1"/>
            <a:r>
              <a:rPr lang="nl-NL" dirty="0" smtClean="0"/>
              <a:t>ILL</a:t>
            </a:r>
          </a:p>
          <a:p>
            <a:pPr lvl="1"/>
            <a:r>
              <a:rPr lang="nl-NL" dirty="0" smtClean="0"/>
              <a:t>EMBL</a:t>
            </a:r>
            <a:endParaRPr lang="en-US" dirty="0"/>
          </a:p>
        </p:txBody>
      </p:sp>
    </p:spTree>
    <p:extLst>
      <p:ext uri="{BB962C8B-B14F-4D97-AF65-F5344CB8AC3E}">
        <p14:creationId xmlns:p14="http://schemas.microsoft.com/office/powerpoint/2010/main" val="3846481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t>Samenvatting</a:t>
            </a:r>
            <a:r>
              <a:rPr lang="en-US" b="1" dirty="0" smtClean="0"/>
              <a:t> </a:t>
            </a:r>
            <a:r>
              <a:rPr lang="en-US" b="1" dirty="0" err="1"/>
              <a:t>s</a:t>
            </a:r>
            <a:r>
              <a:rPr lang="en-US" b="1" dirty="0" err="1" smtClean="0"/>
              <a:t>uccesverhalen</a:t>
            </a:r>
            <a:r>
              <a:rPr lang="en-US" dirty="0" smtClean="0"/>
              <a:t> </a:t>
            </a:r>
            <a:r>
              <a:rPr lang="en-US" sz="4000" dirty="0" smtClean="0"/>
              <a:t>…</a:t>
            </a:r>
            <a:endParaRPr lang="en-US" sz="1800" dirty="0"/>
          </a:p>
        </p:txBody>
      </p:sp>
      <p:sp>
        <p:nvSpPr>
          <p:cNvPr id="3" name="Content Placeholder 2"/>
          <p:cNvSpPr>
            <a:spLocks noGrp="1"/>
          </p:cNvSpPr>
          <p:nvPr>
            <p:ph idx="1"/>
          </p:nvPr>
        </p:nvSpPr>
        <p:spPr>
          <a:xfrm>
            <a:off x="457200" y="1600200"/>
            <a:ext cx="8229600" cy="5257800"/>
          </a:xfrm>
        </p:spPr>
        <p:txBody>
          <a:bodyPr>
            <a:normAutofit fontScale="77500" lnSpcReduction="20000"/>
          </a:bodyPr>
          <a:lstStyle/>
          <a:p>
            <a:r>
              <a:rPr lang="en-US" dirty="0" smtClean="0"/>
              <a:t>E-ELT </a:t>
            </a:r>
            <a:r>
              <a:rPr lang="en-US" dirty="0" err="1" smtClean="0"/>
              <a:t>en</a:t>
            </a:r>
            <a:r>
              <a:rPr lang="en-US" dirty="0" smtClean="0"/>
              <a:t> Alma</a:t>
            </a:r>
          </a:p>
          <a:p>
            <a:r>
              <a:rPr lang="en-US" dirty="0" smtClean="0"/>
              <a:t>ITER</a:t>
            </a:r>
          </a:p>
          <a:p>
            <a:r>
              <a:rPr lang="en-US" dirty="0" smtClean="0"/>
              <a:t>ESS (</a:t>
            </a:r>
            <a:r>
              <a:rPr lang="en-US" dirty="0" err="1" smtClean="0"/>
              <a:t>en</a:t>
            </a:r>
            <a:r>
              <a:rPr lang="en-US" dirty="0" smtClean="0"/>
              <a:t> ET)</a:t>
            </a:r>
          </a:p>
          <a:p>
            <a:r>
              <a:rPr lang="nl-NL" dirty="0"/>
              <a:t>HFML</a:t>
            </a:r>
            <a:endParaRPr lang="en-US" dirty="0"/>
          </a:p>
          <a:p>
            <a:r>
              <a:rPr lang="nl-NL" dirty="0" err="1" smtClean="0"/>
              <a:t>Lofar</a:t>
            </a:r>
            <a:r>
              <a:rPr lang="nl-NL" dirty="0" smtClean="0"/>
              <a:t> en SKA</a:t>
            </a:r>
          </a:p>
          <a:p>
            <a:r>
              <a:rPr lang="nl-NL" dirty="0" err="1" smtClean="0"/>
              <a:t>Spica</a:t>
            </a:r>
            <a:r>
              <a:rPr lang="nl-NL" dirty="0" smtClean="0"/>
              <a:t> Safari</a:t>
            </a:r>
          </a:p>
          <a:p>
            <a:r>
              <a:rPr lang="nl-NL" dirty="0" smtClean="0"/>
              <a:t>CERN</a:t>
            </a:r>
            <a:endParaRPr lang="en-US" dirty="0" smtClean="0"/>
          </a:p>
          <a:p>
            <a:r>
              <a:rPr lang="en-US" dirty="0" smtClean="0"/>
              <a:t>CLIC</a:t>
            </a:r>
          </a:p>
          <a:p>
            <a:r>
              <a:rPr lang="en-US" dirty="0" smtClean="0"/>
              <a:t>ESRF (</a:t>
            </a:r>
            <a:r>
              <a:rPr lang="en-US" dirty="0" err="1" smtClean="0"/>
              <a:t>Netherlands@GIANT</a:t>
            </a:r>
            <a:r>
              <a:rPr lang="en-US" dirty="0" smtClean="0"/>
              <a:t>)</a:t>
            </a:r>
          </a:p>
          <a:p>
            <a:r>
              <a:rPr lang="nl-NL" dirty="0" smtClean="0"/>
              <a:t>Etc.</a:t>
            </a:r>
            <a:endParaRPr lang="en-US" dirty="0" smtClean="0"/>
          </a:p>
          <a:p>
            <a:endParaRPr lang="en-US" dirty="0"/>
          </a:p>
          <a:p>
            <a:pPr marL="0" indent="0">
              <a:buNone/>
            </a:pPr>
            <a:r>
              <a:rPr lang="en-US" dirty="0" smtClean="0"/>
              <a:t>… En de </a:t>
            </a:r>
            <a:r>
              <a:rPr lang="en-US" dirty="0" err="1" smtClean="0"/>
              <a:t>conclusie</a:t>
            </a:r>
            <a:r>
              <a:rPr lang="en-US" dirty="0" smtClean="0"/>
              <a:t> </a:t>
            </a:r>
            <a:r>
              <a:rPr lang="en-US" dirty="0" err="1" smtClean="0"/>
              <a:t>daaruit</a:t>
            </a:r>
            <a:r>
              <a:rPr lang="en-US" dirty="0" smtClean="0"/>
              <a:t>: </a:t>
            </a:r>
            <a:r>
              <a:rPr lang="en-US" dirty="0" err="1" smtClean="0"/>
              <a:t>Totaal</a:t>
            </a:r>
            <a:r>
              <a:rPr lang="en-US" dirty="0" smtClean="0"/>
              <a:t> 150-200 M€ </a:t>
            </a:r>
            <a:r>
              <a:rPr lang="en-US" dirty="0" err="1" smtClean="0"/>
              <a:t>en</a:t>
            </a:r>
            <a:r>
              <a:rPr lang="en-US" dirty="0" smtClean="0"/>
              <a:t> </a:t>
            </a:r>
            <a:r>
              <a:rPr lang="en-US" dirty="0" err="1" smtClean="0"/>
              <a:t>dat</a:t>
            </a:r>
            <a:r>
              <a:rPr lang="en-US" dirty="0" smtClean="0"/>
              <a:t> </a:t>
            </a:r>
            <a:r>
              <a:rPr lang="en-US" dirty="0" err="1" smtClean="0"/>
              <a:t>zal</a:t>
            </a:r>
            <a:r>
              <a:rPr lang="en-US" dirty="0" smtClean="0"/>
              <a:t> </a:t>
            </a:r>
            <a:r>
              <a:rPr lang="en-US" dirty="0" err="1" smtClean="0"/>
              <a:t>groeien</a:t>
            </a:r>
            <a:endParaRPr lang="en-US" dirty="0"/>
          </a:p>
        </p:txBody>
      </p:sp>
    </p:spTree>
    <p:extLst>
      <p:ext uri="{BB962C8B-B14F-4D97-AF65-F5344CB8AC3E}">
        <p14:creationId xmlns:p14="http://schemas.microsoft.com/office/powerpoint/2010/main" val="2817708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Naar</a:t>
            </a:r>
            <a:r>
              <a:rPr lang="en-US" b="1" dirty="0" smtClean="0"/>
              <a:t> </a:t>
            </a:r>
            <a:r>
              <a:rPr lang="en-US" b="1" dirty="0" err="1" smtClean="0"/>
              <a:t>een</a:t>
            </a:r>
            <a:r>
              <a:rPr lang="en-US" b="1" dirty="0" smtClean="0"/>
              <a:t> </a:t>
            </a:r>
            <a:r>
              <a:rPr lang="nl-NL" b="1" dirty="0"/>
              <a:t>nationale</a:t>
            </a:r>
            <a:r>
              <a:rPr lang="nl-NL" dirty="0"/>
              <a:t> </a:t>
            </a:r>
            <a:r>
              <a:rPr lang="en-US" b="1" dirty="0" err="1" smtClean="0"/>
              <a:t>structuur</a:t>
            </a:r>
            <a:r>
              <a:rPr lang="en-US" b="1" dirty="0" smtClean="0"/>
              <a:t> </a:t>
            </a:r>
            <a:r>
              <a:rPr lang="en-US" b="1" dirty="0" err="1" smtClean="0"/>
              <a:t>voor</a:t>
            </a:r>
            <a:r>
              <a:rPr lang="en-US" b="1" dirty="0" smtClean="0"/>
              <a:t> </a:t>
            </a:r>
            <a:r>
              <a:rPr lang="en-US" b="1" dirty="0" err="1"/>
              <a:t>alle</a:t>
            </a:r>
            <a:r>
              <a:rPr lang="en-US" b="1" dirty="0"/>
              <a:t> </a:t>
            </a:r>
            <a:r>
              <a:rPr lang="en-US" b="1" dirty="0" smtClean="0"/>
              <a:t>Big Science:</a:t>
            </a:r>
            <a:endParaRPr lang="en-US" b="1" dirty="0"/>
          </a:p>
        </p:txBody>
      </p:sp>
      <p:sp>
        <p:nvSpPr>
          <p:cNvPr id="3" name="Content Placeholder 2"/>
          <p:cNvSpPr>
            <a:spLocks noGrp="1"/>
          </p:cNvSpPr>
          <p:nvPr>
            <p:ph idx="1"/>
          </p:nvPr>
        </p:nvSpPr>
        <p:spPr>
          <a:xfrm>
            <a:off x="467544" y="2132856"/>
            <a:ext cx="8229600" cy="2880320"/>
          </a:xfrm>
        </p:spPr>
        <p:txBody>
          <a:bodyPr>
            <a:normAutofit/>
          </a:bodyPr>
          <a:lstStyle/>
          <a:p>
            <a:r>
              <a:rPr lang="nl-NL" dirty="0"/>
              <a:t>F</a:t>
            </a:r>
            <a:r>
              <a:rPr lang="nl-NL" dirty="0" smtClean="0"/>
              <a:t>inanciering </a:t>
            </a:r>
            <a:r>
              <a:rPr lang="nl-NL" dirty="0"/>
              <a:t>van fundamenteel onderzoek </a:t>
            </a:r>
            <a:r>
              <a:rPr lang="nl-NL" dirty="0" smtClean="0"/>
              <a:t>bij BS in Nederland wordt toekomstbestendig</a:t>
            </a:r>
          </a:p>
          <a:p>
            <a:r>
              <a:rPr lang="nl-NL" dirty="0" smtClean="0"/>
              <a:t>Wetenschap </a:t>
            </a:r>
            <a:r>
              <a:rPr lang="nl-NL" dirty="0"/>
              <a:t>als markt </a:t>
            </a:r>
            <a:r>
              <a:rPr lang="nl-NL" dirty="0" smtClean="0"/>
              <a:t>geeft stabiele omzet (in </a:t>
            </a:r>
            <a:r>
              <a:rPr lang="nl-NL" dirty="0"/>
              <a:t>het bijzonder voor MKB)</a:t>
            </a:r>
          </a:p>
          <a:p>
            <a:pPr marL="0" indent="0">
              <a:buNone/>
            </a:pPr>
            <a:endParaRPr lang="nl-NL"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41811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6901"/>
            <a:ext cx="8229600" cy="778098"/>
          </a:xfrm>
        </p:spPr>
        <p:txBody>
          <a:bodyPr/>
          <a:lstStyle/>
          <a:p>
            <a:r>
              <a:rPr lang="en-US" b="1" dirty="0" err="1" smtClean="0"/>
              <a:t>Wat</a:t>
            </a:r>
            <a:r>
              <a:rPr lang="en-US" b="1" dirty="0" smtClean="0"/>
              <a:t> </a:t>
            </a:r>
            <a:r>
              <a:rPr lang="en-US" b="1" dirty="0" err="1" smtClean="0"/>
              <a:t>en</a:t>
            </a:r>
            <a:r>
              <a:rPr lang="en-US" b="1" dirty="0" smtClean="0"/>
              <a:t> Hoe</a:t>
            </a:r>
            <a:endParaRPr lang="en-US" b="1" dirty="0"/>
          </a:p>
        </p:txBody>
      </p:sp>
      <p:sp>
        <p:nvSpPr>
          <p:cNvPr id="3" name="Content Placeholder 2"/>
          <p:cNvSpPr>
            <a:spLocks noGrp="1"/>
          </p:cNvSpPr>
          <p:nvPr>
            <p:ph idx="1"/>
          </p:nvPr>
        </p:nvSpPr>
        <p:spPr>
          <a:xfrm>
            <a:off x="251520" y="764704"/>
            <a:ext cx="8686800" cy="5760640"/>
          </a:xfrm>
        </p:spPr>
        <p:txBody>
          <a:bodyPr>
            <a:normAutofit/>
          </a:bodyPr>
          <a:lstStyle/>
          <a:p>
            <a:pPr lvl="1"/>
            <a:r>
              <a:rPr lang="en-US" dirty="0" err="1" smtClean="0"/>
              <a:t>Laagdrempelige</a:t>
            </a:r>
            <a:r>
              <a:rPr lang="en-US" dirty="0" smtClean="0"/>
              <a:t> </a:t>
            </a:r>
            <a:r>
              <a:rPr lang="en-US" dirty="0"/>
              <a:t>financiering van predevelopment </a:t>
            </a:r>
            <a:r>
              <a:rPr lang="en-US" dirty="0" err="1"/>
              <a:t>voor</a:t>
            </a:r>
            <a:r>
              <a:rPr lang="en-US" dirty="0"/>
              <a:t> </a:t>
            </a:r>
            <a:r>
              <a:rPr lang="en-US" dirty="0" err="1"/>
              <a:t>aangekondigde</a:t>
            </a:r>
            <a:r>
              <a:rPr lang="en-US" dirty="0"/>
              <a:t> tenders</a:t>
            </a:r>
          </a:p>
          <a:p>
            <a:pPr lvl="1"/>
            <a:r>
              <a:rPr lang="en-US" dirty="0" err="1" smtClean="0"/>
              <a:t>Roadmapping</a:t>
            </a:r>
            <a:r>
              <a:rPr lang="en-US" dirty="0" smtClean="0"/>
              <a:t> </a:t>
            </a:r>
            <a:r>
              <a:rPr lang="en-US" dirty="0"/>
              <a:t>van CDR’s, TDR’s </a:t>
            </a:r>
            <a:r>
              <a:rPr lang="en-US" dirty="0" err="1"/>
              <a:t>en</a:t>
            </a:r>
            <a:r>
              <a:rPr lang="en-US" dirty="0"/>
              <a:t> </a:t>
            </a:r>
            <a:r>
              <a:rPr lang="en-US" dirty="0" smtClean="0"/>
              <a:t>DDR’s </a:t>
            </a:r>
          </a:p>
          <a:p>
            <a:pPr lvl="1"/>
            <a:r>
              <a:rPr lang="en-US" i="1" dirty="0" smtClean="0"/>
              <a:t>non </a:t>
            </a:r>
            <a:r>
              <a:rPr lang="en-US" i="1" dirty="0"/>
              <a:t>disclosed </a:t>
            </a:r>
            <a:r>
              <a:rPr lang="en-US" i="1" dirty="0" smtClean="0"/>
              <a:t>proposals</a:t>
            </a:r>
            <a:r>
              <a:rPr lang="en-US" dirty="0" smtClean="0"/>
              <a:t> </a:t>
            </a:r>
            <a:r>
              <a:rPr lang="en-US" dirty="0" err="1" smtClean="0"/>
              <a:t>uitbrengen</a:t>
            </a:r>
            <a:endParaRPr lang="en-US" dirty="0"/>
          </a:p>
          <a:p>
            <a:pPr lvl="1"/>
            <a:r>
              <a:rPr lang="nl-NL" dirty="0"/>
              <a:t>c</a:t>
            </a:r>
            <a:r>
              <a:rPr lang="nl-NL" dirty="0" smtClean="0"/>
              <a:t>oördinatie om gezamenlijk </a:t>
            </a:r>
            <a:r>
              <a:rPr lang="nl-NL" dirty="0"/>
              <a:t>(grote) orders </a:t>
            </a:r>
            <a:r>
              <a:rPr lang="nl-NL" dirty="0" smtClean="0"/>
              <a:t>binnenhalen</a:t>
            </a:r>
            <a:endParaRPr lang="en-US" dirty="0" smtClean="0"/>
          </a:p>
          <a:p>
            <a:pPr lvl="1"/>
            <a:r>
              <a:rPr lang="en-US" dirty="0" err="1" smtClean="0"/>
              <a:t>Regie</a:t>
            </a:r>
            <a:r>
              <a:rPr lang="en-US" dirty="0" smtClean="0"/>
              <a:t> van de </a:t>
            </a:r>
            <a:r>
              <a:rPr lang="en-US" dirty="0" err="1" smtClean="0"/>
              <a:t>overheid</a:t>
            </a:r>
            <a:r>
              <a:rPr lang="en-US" dirty="0" smtClean="0"/>
              <a:t> </a:t>
            </a:r>
            <a:r>
              <a:rPr lang="en-US" dirty="0" err="1" smtClean="0"/>
              <a:t>gericht</a:t>
            </a:r>
            <a:r>
              <a:rPr lang="en-US" dirty="0" smtClean="0"/>
              <a:t> op BS </a:t>
            </a:r>
            <a:r>
              <a:rPr lang="en-US" dirty="0" err="1" smtClean="0"/>
              <a:t>Flankerend</a:t>
            </a:r>
            <a:r>
              <a:rPr lang="en-US" dirty="0" smtClean="0"/>
              <a:t> </a:t>
            </a:r>
            <a:r>
              <a:rPr lang="en-US" dirty="0" err="1" smtClean="0"/>
              <a:t>industriebeleid</a:t>
            </a:r>
            <a:r>
              <a:rPr lang="en-US" dirty="0" smtClean="0"/>
              <a:t>:</a:t>
            </a:r>
            <a:endParaRPr lang="en-US" dirty="0"/>
          </a:p>
          <a:p>
            <a:pPr lvl="2"/>
            <a:r>
              <a:rPr lang="en-US" i="1" dirty="0" err="1"/>
              <a:t>Koepelorganisaties</a:t>
            </a:r>
            <a:r>
              <a:rPr lang="en-US" i="1" dirty="0"/>
              <a:t> </a:t>
            </a:r>
            <a:r>
              <a:rPr lang="en-US" i="1" dirty="0" err="1"/>
              <a:t>een</a:t>
            </a:r>
            <a:r>
              <a:rPr lang="en-US" i="1" dirty="0"/>
              <a:t> </a:t>
            </a:r>
            <a:r>
              <a:rPr lang="en-US" i="1" dirty="0" err="1"/>
              <a:t>actievere</a:t>
            </a:r>
            <a:r>
              <a:rPr lang="en-US" i="1" dirty="0"/>
              <a:t> </a:t>
            </a:r>
            <a:r>
              <a:rPr lang="en-US" i="1" dirty="0" err="1"/>
              <a:t>rol</a:t>
            </a:r>
            <a:r>
              <a:rPr lang="en-US" i="1" dirty="0"/>
              <a:t> </a:t>
            </a:r>
            <a:r>
              <a:rPr lang="en-US" i="1" dirty="0" err="1"/>
              <a:t>toebedelen</a:t>
            </a:r>
            <a:endParaRPr lang="en-US" i="1" dirty="0"/>
          </a:p>
          <a:p>
            <a:pPr lvl="2"/>
            <a:r>
              <a:rPr lang="en-US" i="1" dirty="0"/>
              <a:t>High-tech </a:t>
            </a:r>
            <a:r>
              <a:rPr lang="en-US" i="1" dirty="0" err="1"/>
              <a:t>branche</a:t>
            </a:r>
            <a:r>
              <a:rPr lang="en-US" i="1" dirty="0"/>
              <a:t> </a:t>
            </a:r>
            <a:r>
              <a:rPr lang="en-US" i="1" dirty="0" err="1"/>
              <a:t>organisatie</a:t>
            </a:r>
            <a:r>
              <a:rPr lang="en-US" i="1" dirty="0"/>
              <a:t> </a:t>
            </a:r>
            <a:r>
              <a:rPr lang="en-US" i="1" dirty="0" err="1"/>
              <a:t>oprichten</a:t>
            </a:r>
            <a:endParaRPr lang="en-US" i="1" dirty="0"/>
          </a:p>
          <a:p>
            <a:pPr lvl="2"/>
            <a:r>
              <a:rPr lang="en-US" i="1" dirty="0" err="1"/>
              <a:t>Topsectoren</a:t>
            </a:r>
            <a:r>
              <a:rPr lang="en-US" i="1" dirty="0"/>
              <a:t> </a:t>
            </a:r>
            <a:r>
              <a:rPr lang="en-US" i="1" dirty="0" err="1"/>
              <a:t>beleid</a:t>
            </a:r>
            <a:r>
              <a:rPr lang="en-US" i="1" dirty="0"/>
              <a:t> </a:t>
            </a:r>
            <a:r>
              <a:rPr lang="en-US" i="1" dirty="0" err="1"/>
              <a:t>bruikbaar</a:t>
            </a:r>
            <a:r>
              <a:rPr lang="en-US" i="1" dirty="0"/>
              <a:t> </a:t>
            </a:r>
            <a:r>
              <a:rPr lang="en-US" i="1" dirty="0" err="1"/>
              <a:t>maken</a:t>
            </a:r>
            <a:r>
              <a:rPr lang="en-US" i="1" dirty="0"/>
              <a:t> </a:t>
            </a:r>
            <a:r>
              <a:rPr lang="en-US" i="1" dirty="0" err="1"/>
              <a:t>voor</a:t>
            </a:r>
            <a:r>
              <a:rPr lang="en-US" i="1" dirty="0"/>
              <a:t> MKB (A.I.)</a:t>
            </a:r>
          </a:p>
          <a:p>
            <a:pPr lvl="2"/>
            <a:r>
              <a:rPr lang="en-US" i="1" dirty="0" err="1"/>
              <a:t>Overheidssteun</a:t>
            </a:r>
            <a:r>
              <a:rPr lang="en-US" i="1" dirty="0"/>
              <a:t> </a:t>
            </a:r>
            <a:r>
              <a:rPr lang="en-US" i="1" dirty="0" err="1"/>
              <a:t>mobiliseren</a:t>
            </a:r>
            <a:r>
              <a:rPr lang="en-US" i="1" dirty="0"/>
              <a:t>, </a:t>
            </a:r>
            <a:r>
              <a:rPr lang="en-US" i="1" dirty="0" err="1"/>
              <a:t>ook</a:t>
            </a:r>
            <a:r>
              <a:rPr lang="en-US" i="1" dirty="0"/>
              <a:t> </a:t>
            </a:r>
            <a:r>
              <a:rPr lang="en-US" i="1" dirty="0" err="1"/>
              <a:t>Europees</a:t>
            </a:r>
            <a:r>
              <a:rPr lang="en-US" i="1" dirty="0"/>
              <a:t> (H2020)</a:t>
            </a:r>
          </a:p>
          <a:p>
            <a:endParaRPr lang="en-US" dirty="0"/>
          </a:p>
        </p:txBody>
      </p:sp>
    </p:spTree>
    <p:extLst>
      <p:ext uri="{BB962C8B-B14F-4D97-AF65-F5344CB8AC3E}">
        <p14:creationId xmlns:p14="http://schemas.microsoft.com/office/powerpoint/2010/main" val="280676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850106"/>
          </a:xfrm>
        </p:spPr>
        <p:txBody>
          <a:bodyPr/>
          <a:lstStyle/>
          <a:p>
            <a:r>
              <a:rPr lang="nl-NL" b="1" dirty="0" smtClean="0"/>
              <a:t>Resultaat</a:t>
            </a:r>
            <a:endParaRPr lang="nl-NL" b="1" dirty="0"/>
          </a:p>
        </p:txBody>
      </p:sp>
      <p:sp>
        <p:nvSpPr>
          <p:cNvPr id="3" name="Content Placeholder 2"/>
          <p:cNvSpPr>
            <a:spLocks noGrp="1"/>
          </p:cNvSpPr>
          <p:nvPr>
            <p:ph idx="1"/>
          </p:nvPr>
        </p:nvSpPr>
        <p:spPr>
          <a:xfrm>
            <a:off x="457200" y="1124744"/>
            <a:ext cx="8363272" cy="4536504"/>
          </a:xfrm>
        </p:spPr>
        <p:txBody>
          <a:bodyPr>
            <a:normAutofit lnSpcReduction="10000"/>
          </a:bodyPr>
          <a:lstStyle/>
          <a:p>
            <a:r>
              <a:rPr lang="nl-NL" i="1" dirty="0"/>
              <a:t>Return</a:t>
            </a:r>
            <a:r>
              <a:rPr lang="nl-NL" dirty="0"/>
              <a:t> voor Nederland </a:t>
            </a:r>
            <a:r>
              <a:rPr lang="nl-NL" dirty="0" smtClean="0"/>
              <a:t>– argument voor meer investering in Industriële innovatie</a:t>
            </a:r>
            <a:endParaRPr lang="nl-NL" i="1" dirty="0" smtClean="0"/>
          </a:p>
          <a:p>
            <a:r>
              <a:rPr lang="nl-NL" i="1" dirty="0" smtClean="0"/>
              <a:t>Return</a:t>
            </a:r>
            <a:r>
              <a:rPr lang="nl-NL" dirty="0" smtClean="0"/>
              <a:t> voor Nederland - argument voor meer geld voor wetenschap</a:t>
            </a:r>
          </a:p>
          <a:p>
            <a:r>
              <a:rPr lang="nl-NL" dirty="0" smtClean="0"/>
              <a:t>Goede </a:t>
            </a:r>
            <a:r>
              <a:rPr lang="nl-NL" i="1" dirty="0" smtClean="0"/>
              <a:t>Return</a:t>
            </a:r>
            <a:r>
              <a:rPr lang="nl-NL" dirty="0" smtClean="0"/>
              <a:t> statistieken van alle BS</a:t>
            </a:r>
          </a:p>
          <a:p>
            <a:r>
              <a:rPr lang="nl-NL" dirty="0" smtClean="0"/>
              <a:t>Industriële steun voor nieuwe en bestaande BS</a:t>
            </a:r>
          </a:p>
          <a:p>
            <a:r>
              <a:rPr lang="nl-NL" dirty="0" smtClean="0"/>
              <a:t>Integratie van Topsectorenbeleid met BS (via A.I. maar ook andere </a:t>
            </a:r>
            <a:r>
              <a:rPr lang="nl-NL" dirty="0" err="1" smtClean="0"/>
              <a:t>Roadmaps</a:t>
            </a:r>
            <a:r>
              <a:rPr lang="nl-NL" dirty="0" smtClean="0"/>
              <a:t>)</a:t>
            </a:r>
          </a:p>
          <a:p>
            <a:r>
              <a:rPr lang="nl-NL" dirty="0" smtClean="0"/>
              <a:t>Spontane </a:t>
            </a:r>
            <a:r>
              <a:rPr lang="nl-NL" i="1" dirty="0" err="1" smtClean="0"/>
              <a:t>Knoweledge</a:t>
            </a:r>
            <a:r>
              <a:rPr lang="nl-NL" i="1" dirty="0" smtClean="0"/>
              <a:t> Transfer</a:t>
            </a:r>
          </a:p>
          <a:p>
            <a:pPr marL="0" indent="0">
              <a:buNone/>
            </a:pPr>
            <a:endParaRPr lang="nl-NL" sz="2400" i="1" dirty="0" smtClean="0"/>
          </a:p>
          <a:p>
            <a:pPr marL="0" indent="0">
              <a:buNone/>
            </a:pPr>
            <a:endParaRPr lang="nl-NL" sz="2400" i="1" dirty="0" smtClean="0"/>
          </a:p>
        </p:txBody>
      </p:sp>
    </p:spTree>
    <p:extLst>
      <p:ext uri="{BB962C8B-B14F-4D97-AF65-F5344CB8AC3E}">
        <p14:creationId xmlns:p14="http://schemas.microsoft.com/office/powerpoint/2010/main" val="1288668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8640"/>
            <a:ext cx="8579296" cy="1143000"/>
          </a:xfrm>
        </p:spPr>
        <p:txBody>
          <a:bodyPr>
            <a:normAutofit/>
          </a:bodyPr>
          <a:lstStyle/>
          <a:p>
            <a:pPr marL="0" indent="0"/>
            <a:r>
              <a:rPr lang="nl-NL" dirty="0" smtClean="0"/>
              <a:t>Toekomstscenario’s</a:t>
            </a:r>
            <a:r>
              <a:rPr lang="nl-NL" dirty="0"/>
              <a:t>:</a:t>
            </a:r>
          </a:p>
        </p:txBody>
      </p:sp>
      <p:sp>
        <p:nvSpPr>
          <p:cNvPr id="3" name="Tijdelijke aanduiding voor inhoud 2"/>
          <p:cNvSpPr>
            <a:spLocks noGrp="1"/>
          </p:cNvSpPr>
          <p:nvPr>
            <p:ph idx="1"/>
          </p:nvPr>
        </p:nvSpPr>
        <p:spPr>
          <a:xfrm>
            <a:off x="323528" y="1700808"/>
            <a:ext cx="8229600" cy="4925144"/>
          </a:xfrm>
        </p:spPr>
        <p:txBody>
          <a:bodyPr>
            <a:normAutofit/>
          </a:bodyPr>
          <a:lstStyle/>
          <a:p>
            <a:r>
              <a:rPr lang="nl-NL" dirty="0" smtClean="0"/>
              <a:t>Praatclub van </a:t>
            </a:r>
            <a:r>
              <a:rPr lang="nl-NL" dirty="0" err="1" smtClean="0"/>
              <a:t>ILO’s</a:t>
            </a:r>
            <a:r>
              <a:rPr lang="nl-NL" dirty="0" smtClean="0"/>
              <a:t> met een activiteitenplan zonder veel dynamiek</a:t>
            </a:r>
          </a:p>
          <a:p>
            <a:pPr marL="0" indent="0" algn="ctr">
              <a:buNone/>
            </a:pPr>
            <a:endParaRPr lang="nl-NL" sz="2000" dirty="0" smtClean="0"/>
          </a:p>
          <a:p>
            <a:pPr marL="0" indent="0" algn="ctr">
              <a:buNone/>
            </a:pPr>
            <a:r>
              <a:rPr lang="nl-NL" sz="4800" i="1" dirty="0" smtClean="0"/>
              <a:t>Of</a:t>
            </a:r>
            <a:r>
              <a:rPr lang="nl-NL" sz="4800" dirty="0" smtClean="0"/>
              <a:t>….</a:t>
            </a:r>
          </a:p>
          <a:p>
            <a:endParaRPr lang="nl-NL" sz="2000" dirty="0" smtClean="0"/>
          </a:p>
          <a:p>
            <a:r>
              <a:rPr lang="nl-NL" dirty="0" smtClean="0"/>
              <a:t>Professionalisering met meer middelen en slagkracht, een echte toekomst en een stip op de horizon voor Nederland</a:t>
            </a:r>
            <a:endParaRPr lang="en-US" dirty="0"/>
          </a:p>
        </p:txBody>
      </p:sp>
    </p:spTree>
    <p:extLst>
      <p:ext uri="{BB962C8B-B14F-4D97-AF65-F5344CB8AC3E}">
        <p14:creationId xmlns:p14="http://schemas.microsoft.com/office/powerpoint/2010/main" val="1585334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20888"/>
            <a:ext cx="8229600" cy="1143000"/>
          </a:xfrm>
        </p:spPr>
        <p:txBody>
          <a:bodyPr>
            <a:normAutofit fontScale="90000"/>
          </a:bodyPr>
          <a:lstStyle/>
          <a:p>
            <a:r>
              <a:rPr lang="nl-NL" dirty="0" smtClean="0"/>
              <a:t>Daarvoor hebben we </a:t>
            </a:r>
            <a:r>
              <a:rPr lang="nl-NL" i="1" dirty="0" smtClean="0"/>
              <a:t>uw</a:t>
            </a:r>
            <a:r>
              <a:rPr lang="nl-NL" dirty="0" smtClean="0"/>
              <a:t> steun nodig</a:t>
            </a:r>
            <a:endParaRPr lang="en-US" dirty="0"/>
          </a:p>
        </p:txBody>
      </p:sp>
    </p:spTree>
    <p:extLst>
      <p:ext uri="{BB962C8B-B14F-4D97-AF65-F5344CB8AC3E}">
        <p14:creationId xmlns:p14="http://schemas.microsoft.com/office/powerpoint/2010/main" val="4283988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8229600" cy="634082"/>
          </a:xfrm>
        </p:spPr>
        <p:txBody>
          <a:bodyPr>
            <a:normAutofit fontScale="90000"/>
          </a:bodyPr>
          <a:lstStyle/>
          <a:p>
            <a:r>
              <a:rPr lang="nl-NL" dirty="0" smtClean="0"/>
              <a:t>Onze boodschap</a:t>
            </a:r>
            <a:endParaRPr lang="en-US" dirty="0"/>
          </a:p>
        </p:txBody>
      </p:sp>
      <p:sp>
        <p:nvSpPr>
          <p:cNvPr id="3" name="Content Placeholder 2"/>
          <p:cNvSpPr>
            <a:spLocks noGrp="1"/>
          </p:cNvSpPr>
          <p:nvPr>
            <p:ph idx="1"/>
          </p:nvPr>
        </p:nvSpPr>
        <p:spPr>
          <a:xfrm>
            <a:off x="755576" y="1844824"/>
            <a:ext cx="7704856" cy="3744416"/>
          </a:xfrm>
        </p:spPr>
        <p:txBody>
          <a:bodyPr>
            <a:normAutofit/>
          </a:bodyPr>
          <a:lstStyle/>
          <a:p>
            <a:r>
              <a:rPr lang="en-US" dirty="0" smtClean="0"/>
              <a:t>ILO-Net </a:t>
            </a:r>
            <a:r>
              <a:rPr lang="en-US" dirty="0" err="1" smtClean="0"/>
              <a:t>als</a:t>
            </a:r>
            <a:r>
              <a:rPr lang="en-US" dirty="0" smtClean="0"/>
              <a:t> </a:t>
            </a:r>
            <a:r>
              <a:rPr lang="en-US" dirty="0" err="1" smtClean="0"/>
              <a:t>onderdeel</a:t>
            </a:r>
            <a:r>
              <a:rPr lang="en-US" dirty="0" smtClean="0"/>
              <a:t> van </a:t>
            </a:r>
            <a:r>
              <a:rPr lang="en-US" dirty="0" err="1" smtClean="0"/>
              <a:t>een</a:t>
            </a:r>
            <a:r>
              <a:rPr lang="en-US" dirty="0" smtClean="0"/>
              <a:t> </a:t>
            </a:r>
            <a:r>
              <a:rPr lang="en-US" i="1" dirty="0" err="1" smtClean="0"/>
              <a:t>nationaal</a:t>
            </a:r>
            <a:r>
              <a:rPr lang="en-US" i="1" dirty="0" smtClean="0"/>
              <a:t> instrument</a:t>
            </a:r>
            <a:r>
              <a:rPr lang="en-US" dirty="0" smtClean="0"/>
              <a:t> </a:t>
            </a:r>
          </a:p>
          <a:p>
            <a:r>
              <a:rPr lang="en-US" dirty="0" err="1" smtClean="0"/>
              <a:t>Voor</a:t>
            </a:r>
            <a:r>
              <a:rPr lang="en-US" dirty="0" smtClean="0"/>
              <a:t> </a:t>
            </a:r>
            <a:r>
              <a:rPr lang="en-US" dirty="0" err="1" smtClean="0"/>
              <a:t>een</a:t>
            </a:r>
            <a:r>
              <a:rPr lang="en-US" dirty="0" smtClean="0"/>
              <a:t> </a:t>
            </a:r>
            <a:r>
              <a:rPr lang="en-US" i="1" dirty="0" smtClean="0"/>
              <a:t>Return</a:t>
            </a:r>
            <a:r>
              <a:rPr lang="en-US" dirty="0" smtClean="0"/>
              <a:t> </a:t>
            </a:r>
            <a:r>
              <a:rPr lang="en-US" dirty="0" err="1" smtClean="0"/>
              <a:t>bij</a:t>
            </a:r>
            <a:r>
              <a:rPr lang="en-US" dirty="0" smtClean="0"/>
              <a:t> </a:t>
            </a:r>
            <a:r>
              <a:rPr lang="en-US" dirty="0"/>
              <a:t>Big Science </a:t>
            </a:r>
            <a:r>
              <a:rPr lang="en-US" dirty="0" smtClean="0"/>
              <a:t>van 90% van </a:t>
            </a:r>
            <a:r>
              <a:rPr lang="en-US" i="1" dirty="0" smtClean="0"/>
              <a:t>Fair Return</a:t>
            </a:r>
            <a:r>
              <a:rPr lang="en-US" dirty="0" smtClean="0"/>
              <a:t>.</a:t>
            </a:r>
          </a:p>
          <a:p>
            <a:r>
              <a:rPr lang="en-US" dirty="0" smtClean="0"/>
              <a:t>Door </a:t>
            </a:r>
            <a:r>
              <a:rPr lang="en-US" dirty="0" err="1" smtClean="0"/>
              <a:t>samen</a:t>
            </a:r>
            <a:r>
              <a:rPr lang="en-US" dirty="0" smtClean="0"/>
              <a:t> </a:t>
            </a:r>
            <a:r>
              <a:rPr lang="en-US" dirty="0" err="1" smtClean="0"/>
              <a:t>te</a:t>
            </a:r>
            <a:r>
              <a:rPr lang="en-US" dirty="0" smtClean="0"/>
              <a:t> </a:t>
            </a:r>
            <a:r>
              <a:rPr lang="en-US" dirty="0" err="1" smtClean="0"/>
              <a:t>doen</a:t>
            </a:r>
            <a:r>
              <a:rPr lang="en-US" dirty="0" smtClean="0"/>
              <a:t> </a:t>
            </a:r>
            <a:r>
              <a:rPr lang="en-US" dirty="0" err="1" smtClean="0"/>
              <a:t>wat</a:t>
            </a:r>
            <a:r>
              <a:rPr lang="en-US" dirty="0" smtClean="0"/>
              <a:t> </a:t>
            </a:r>
            <a:r>
              <a:rPr lang="en-US" dirty="0" err="1" smtClean="0"/>
              <a:t>alleen</a:t>
            </a:r>
            <a:r>
              <a:rPr lang="en-US" dirty="0" smtClean="0"/>
              <a:t> </a:t>
            </a:r>
            <a:r>
              <a:rPr lang="en-US" dirty="0" err="1" smtClean="0"/>
              <a:t>niet</a:t>
            </a:r>
            <a:r>
              <a:rPr lang="en-US" dirty="0" smtClean="0"/>
              <a:t> </a:t>
            </a:r>
            <a:r>
              <a:rPr lang="en-US" dirty="0" err="1" smtClean="0"/>
              <a:t>kan</a:t>
            </a:r>
            <a:endParaRPr lang="en-US" dirty="0" smtClean="0"/>
          </a:p>
          <a:p>
            <a:pPr marL="0" indent="0">
              <a:buNone/>
            </a:pPr>
            <a:endParaRPr lang="en-US" dirty="0" smtClean="0"/>
          </a:p>
        </p:txBody>
      </p:sp>
    </p:spTree>
    <p:extLst>
      <p:ext uri="{BB962C8B-B14F-4D97-AF65-F5344CB8AC3E}">
        <p14:creationId xmlns:p14="http://schemas.microsoft.com/office/powerpoint/2010/main" val="42642161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US" b="1" dirty="0" err="1" smtClean="0"/>
              <a:t>Wat</a:t>
            </a:r>
            <a:r>
              <a:rPr lang="en-US" b="1" dirty="0" smtClean="0"/>
              <a:t>?</a:t>
            </a:r>
            <a:endParaRPr lang="en-US" b="1" dirty="0"/>
          </a:p>
        </p:txBody>
      </p:sp>
      <p:sp>
        <p:nvSpPr>
          <p:cNvPr id="3" name="Content Placeholder 2"/>
          <p:cNvSpPr>
            <a:spLocks noGrp="1"/>
          </p:cNvSpPr>
          <p:nvPr>
            <p:ph idx="1"/>
          </p:nvPr>
        </p:nvSpPr>
        <p:spPr>
          <a:xfrm>
            <a:off x="395536" y="1268760"/>
            <a:ext cx="8507288" cy="5069160"/>
          </a:xfrm>
        </p:spPr>
        <p:txBody>
          <a:bodyPr>
            <a:normAutofit fontScale="92500" lnSpcReduction="20000"/>
          </a:bodyPr>
          <a:lstStyle/>
          <a:p>
            <a:pPr marL="0" indent="0" algn="ctr">
              <a:buNone/>
            </a:pPr>
            <a:r>
              <a:rPr lang="nl-NL" i="1" dirty="0"/>
              <a:t>ILO-Net is een instrument (of </a:t>
            </a:r>
            <a:r>
              <a:rPr lang="nl-NL" i="1" dirty="0" smtClean="0"/>
              <a:t>vehikel) </a:t>
            </a:r>
            <a:r>
              <a:rPr lang="nl-NL" i="1" dirty="0"/>
              <a:t>dat publieke investeringen in </a:t>
            </a:r>
            <a:r>
              <a:rPr lang="nl-NL" i="1" dirty="0" smtClean="0"/>
              <a:t>lange termijn fundamenteel onderzoek </a:t>
            </a:r>
            <a:r>
              <a:rPr lang="nl-NL" i="1" dirty="0"/>
              <a:t>transformeert in korte termijn maatschappelijk </a:t>
            </a:r>
            <a:r>
              <a:rPr lang="nl-NL" i="1" dirty="0" smtClean="0"/>
              <a:t>nut.</a:t>
            </a:r>
            <a:endParaRPr lang="nl-NL" dirty="0"/>
          </a:p>
          <a:p>
            <a:pPr marL="0" indent="0">
              <a:buNone/>
            </a:pPr>
            <a:endParaRPr lang="nl-NL" dirty="0" smtClean="0"/>
          </a:p>
          <a:p>
            <a:pPr marL="0" indent="0">
              <a:buNone/>
            </a:pPr>
            <a:r>
              <a:rPr lang="nl-NL" dirty="0" smtClean="0"/>
              <a:t>Elementen:</a:t>
            </a:r>
          </a:p>
          <a:p>
            <a:r>
              <a:rPr lang="en-US" dirty="0" smtClean="0"/>
              <a:t>return via </a:t>
            </a:r>
            <a:r>
              <a:rPr lang="en-US" dirty="0" err="1" smtClean="0"/>
              <a:t>bedrijven</a:t>
            </a:r>
            <a:r>
              <a:rPr lang="en-US" dirty="0" smtClean="0"/>
              <a:t> is </a:t>
            </a:r>
            <a:r>
              <a:rPr lang="en-US" dirty="0" err="1" smtClean="0"/>
              <a:t>een</a:t>
            </a:r>
            <a:r>
              <a:rPr lang="en-US" dirty="0" smtClean="0"/>
              <a:t> </a:t>
            </a:r>
            <a:r>
              <a:rPr lang="en-US" dirty="0" err="1" smtClean="0"/>
              <a:t>krachtig</a:t>
            </a:r>
            <a:r>
              <a:rPr lang="en-US" dirty="0" smtClean="0"/>
              <a:t> argument </a:t>
            </a:r>
            <a:r>
              <a:rPr lang="en-US" dirty="0" err="1" smtClean="0"/>
              <a:t>voor</a:t>
            </a:r>
            <a:r>
              <a:rPr lang="en-US" dirty="0" smtClean="0"/>
              <a:t> (</a:t>
            </a:r>
            <a:r>
              <a:rPr lang="en-US" dirty="0" err="1" smtClean="0"/>
              <a:t>meer</a:t>
            </a:r>
            <a:r>
              <a:rPr lang="en-US" dirty="0" smtClean="0"/>
              <a:t>) financiering van de </a:t>
            </a:r>
            <a:r>
              <a:rPr lang="en-US" dirty="0" err="1" smtClean="0"/>
              <a:t>wetenschap</a:t>
            </a:r>
            <a:r>
              <a:rPr lang="en-US" dirty="0" smtClean="0"/>
              <a:t>;</a:t>
            </a:r>
            <a:endParaRPr lang="en-US" dirty="0"/>
          </a:p>
          <a:p>
            <a:r>
              <a:rPr lang="nl-NL" dirty="0" smtClean="0"/>
              <a:t>delen </a:t>
            </a:r>
            <a:r>
              <a:rPr lang="nl-NL" dirty="0"/>
              <a:t>en uitwisseling via </a:t>
            </a:r>
            <a:r>
              <a:rPr lang="nl-NL" dirty="0" err="1" smtClean="0"/>
              <a:t>CfT</a:t>
            </a:r>
            <a:r>
              <a:rPr lang="nl-NL" dirty="0" smtClean="0"/>
              <a:t>/PPS  geeft innovatie, dat mag je kennisbenutting </a:t>
            </a:r>
            <a:r>
              <a:rPr lang="nl-NL" dirty="0"/>
              <a:t>en </a:t>
            </a:r>
            <a:r>
              <a:rPr lang="nl-NL" dirty="0" smtClean="0"/>
              <a:t>valorisatie noemen;</a:t>
            </a:r>
            <a:endParaRPr lang="nl-NL" dirty="0"/>
          </a:p>
          <a:p>
            <a:r>
              <a:rPr lang="nl-NL" dirty="0" smtClean="0"/>
              <a:t>ondersteuning </a:t>
            </a:r>
            <a:r>
              <a:rPr lang="nl-NL" dirty="0"/>
              <a:t>van wetenschap door bedrijven bij </a:t>
            </a:r>
            <a:r>
              <a:rPr lang="nl-NL" dirty="0" smtClean="0"/>
              <a:t>instrumentbouw (met kennis en sympathie);</a:t>
            </a:r>
            <a:endParaRPr lang="nl-NL" dirty="0"/>
          </a:p>
        </p:txBody>
      </p:sp>
    </p:spTree>
    <p:extLst>
      <p:ext uri="{BB962C8B-B14F-4D97-AF65-F5344CB8AC3E}">
        <p14:creationId xmlns:p14="http://schemas.microsoft.com/office/powerpoint/2010/main" val="21385188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De Return kan duidelijk beter</a:t>
            </a:r>
            <a:endParaRPr lang="en-US" dirty="0"/>
          </a:p>
        </p:txBody>
      </p:sp>
      <p:sp>
        <p:nvSpPr>
          <p:cNvPr id="3" name="Content Placeholder 2"/>
          <p:cNvSpPr>
            <a:spLocks noGrp="1"/>
          </p:cNvSpPr>
          <p:nvPr>
            <p:ph idx="1"/>
          </p:nvPr>
        </p:nvSpPr>
        <p:spPr>
          <a:xfrm>
            <a:off x="2123728" y="2060847"/>
            <a:ext cx="5256584" cy="3096345"/>
          </a:xfrm>
        </p:spPr>
        <p:txBody>
          <a:bodyPr/>
          <a:lstStyle/>
          <a:p>
            <a:r>
              <a:rPr lang="nl-NL" dirty="0" smtClean="0"/>
              <a:t>Vóór 2012</a:t>
            </a:r>
          </a:p>
          <a:p>
            <a:r>
              <a:rPr lang="nl-NL" dirty="0" smtClean="0"/>
              <a:t>Tot nu</a:t>
            </a:r>
          </a:p>
          <a:p>
            <a:r>
              <a:rPr lang="nl-NL" dirty="0" smtClean="0"/>
              <a:t>In de toekomst</a:t>
            </a:r>
            <a:endParaRPr lang="en-US" dirty="0"/>
          </a:p>
        </p:txBody>
      </p:sp>
      <p:sp>
        <p:nvSpPr>
          <p:cNvPr id="4" name="Title 1"/>
          <p:cNvSpPr txBox="1">
            <a:spLocks/>
          </p:cNvSpPr>
          <p:nvPr/>
        </p:nvSpPr>
        <p:spPr>
          <a:xfrm>
            <a:off x="179512" y="5013176"/>
            <a:ext cx="8805664"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dirty="0" smtClean="0"/>
              <a:t>We willen </a:t>
            </a:r>
            <a:r>
              <a:rPr lang="nl-NL" dirty="0"/>
              <a:t>een </a:t>
            </a:r>
            <a:r>
              <a:rPr lang="nl-NL" i="1" dirty="0" smtClean="0"/>
              <a:t>Return</a:t>
            </a:r>
            <a:r>
              <a:rPr lang="nl-NL" dirty="0" smtClean="0"/>
              <a:t> van 90% bereiken</a:t>
            </a:r>
            <a:endParaRPr lang="en-US" dirty="0"/>
          </a:p>
        </p:txBody>
      </p:sp>
    </p:spTree>
    <p:extLst>
      <p:ext uri="{BB962C8B-B14F-4D97-AF65-F5344CB8AC3E}">
        <p14:creationId xmlns:p14="http://schemas.microsoft.com/office/powerpoint/2010/main" val="306406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840" y="0"/>
            <a:ext cx="3250704" cy="1143000"/>
          </a:xfrm>
        </p:spPr>
        <p:txBody>
          <a:bodyPr/>
          <a:lstStyle/>
          <a:p>
            <a:r>
              <a:rPr lang="en-GB" dirty="0" smtClean="0"/>
              <a:t>LOFAR</a:t>
            </a:r>
            <a:endParaRPr lang="en-GB" dirty="0"/>
          </a:p>
        </p:txBody>
      </p:sp>
      <p:sp>
        <p:nvSpPr>
          <p:cNvPr id="3" name="Content Placeholder 2"/>
          <p:cNvSpPr>
            <a:spLocks noGrp="1"/>
          </p:cNvSpPr>
          <p:nvPr>
            <p:ph idx="1"/>
          </p:nvPr>
        </p:nvSpPr>
        <p:spPr>
          <a:xfrm>
            <a:off x="251520" y="1628800"/>
            <a:ext cx="8229600" cy="892696"/>
          </a:xfrm>
        </p:spPr>
        <p:txBody>
          <a:bodyPr>
            <a:normAutofit lnSpcReduction="10000"/>
          </a:bodyPr>
          <a:lstStyle/>
          <a:p>
            <a:pPr>
              <a:buNone/>
            </a:pPr>
            <a:r>
              <a:rPr lang="en-US" sz="2400" dirty="0" smtClean="0"/>
              <a:t>Although economic and societal impact is hard to quantify,</a:t>
            </a:r>
          </a:p>
          <a:p>
            <a:pPr>
              <a:buNone/>
            </a:pPr>
            <a:r>
              <a:rPr lang="en-US" sz="2400" dirty="0" smtClean="0"/>
              <a:t>some key numbers can be derived:</a:t>
            </a:r>
          </a:p>
          <a:p>
            <a:endParaRPr lang="en-GB" dirty="0"/>
          </a:p>
        </p:txBody>
      </p:sp>
      <p:sp>
        <p:nvSpPr>
          <p:cNvPr id="4" name="Content Placeholder 2"/>
          <p:cNvSpPr txBox="1">
            <a:spLocks/>
          </p:cNvSpPr>
          <p:nvPr/>
        </p:nvSpPr>
        <p:spPr>
          <a:xfrm>
            <a:off x="251520" y="2492896"/>
            <a:ext cx="4104456" cy="1800200"/>
          </a:xfrm>
          <a:prstGeom prst="rect">
            <a:avLst/>
          </a:prstGeom>
          <a:solidFill>
            <a:schemeClr val="tx1">
              <a:lumMod val="65000"/>
              <a:alpha val="22000"/>
            </a:schemeClr>
          </a:solidFill>
        </p:spPr>
        <p:txBody>
          <a:bodyPr vert="horz" lIns="91440" tIns="45720" rIns="91440" bIns="45720" rtlCol="0">
            <a:normAutofit/>
          </a:bodyPr>
          <a:lstStyle/>
          <a:p>
            <a:pPr marL="342900" lvl="0" indent="-342900">
              <a:spcBef>
                <a:spcPct val="20000"/>
              </a:spcBef>
            </a:pPr>
            <a:r>
              <a:rPr lang="en-US" sz="1900" dirty="0" smtClean="0"/>
              <a:t>Jobs created by LOFAR</a:t>
            </a:r>
            <a:r>
              <a:rPr lang="en-US" sz="1900" baseline="30000" dirty="0" smtClean="0"/>
              <a:t>1</a:t>
            </a:r>
            <a:r>
              <a:rPr lang="en-US" sz="1900" dirty="0" smtClean="0"/>
              <a:t>:</a:t>
            </a:r>
          </a:p>
          <a:p>
            <a:pPr marL="342900" lvl="0" indent="-342900">
              <a:spcBef>
                <a:spcPct val="20000"/>
              </a:spcBef>
              <a:buFont typeface="Arial" pitchFamily="34" charset="0"/>
              <a:buChar char="•"/>
            </a:pPr>
            <a:r>
              <a:rPr lang="en-US" sz="1900" dirty="0" smtClean="0"/>
              <a:t>50 new jobs directly 5 start-ups</a:t>
            </a:r>
          </a:p>
          <a:p>
            <a:pPr marL="342900" lvl="0" indent="-342900">
              <a:spcBef>
                <a:spcPct val="20000"/>
              </a:spcBef>
              <a:buFont typeface="Arial" pitchFamily="34" charset="0"/>
              <a:buChar char="•"/>
            </a:pPr>
            <a:r>
              <a:rPr lang="en-US" sz="1900" dirty="0" smtClean="0"/>
              <a:t>150 new jobs in follow-up projects</a:t>
            </a:r>
          </a:p>
          <a:p>
            <a:pPr marL="342900" lvl="0" indent="-342900">
              <a:spcBef>
                <a:spcPct val="20000"/>
              </a:spcBef>
              <a:buFont typeface="Arial" pitchFamily="34" charset="0"/>
              <a:buChar char="•"/>
            </a:pPr>
            <a:r>
              <a:rPr lang="en-US" sz="1900" dirty="0" smtClean="0"/>
              <a:t>500 new jobs indirectly</a:t>
            </a:r>
            <a:endParaRPr kumimoji="0" lang="en-GB" sz="19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0" y="6281936"/>
            <a:ext cx="5724128" cy="576064"/>
          </a:xfrm>
          <a:prstGeom prst="rect">
            <a:avLst/>
          </a:prstGeom>
        </p:spPr>
        <p:txBody>
          <a:bodyPr vert="horz" lIns="91440" tIns="45720" rIns="91440" bIns="45720" rtlCol="0">
            <a:noAutofit/>
          </a:bodyPr>
          <a:lstStyle/>
          <a:p>
            <a:pPr marL="342900" lvl="0" indent="-342900">
              <a:spcBef>
                <a:spcPct val="20000"/>
              </a:spcBef>
            </a:pPr>
            <a:r>
              <a:rPr lang="en-US" sz="1200" baseline="30000" dirty="0" smtClean="0"/>
              <a:t>1</a:t>
            </a:r>
            <a:r>
              <a:rPr lang="en-US" sz="1200" dirty="0" smtClean="0"/>
              <a:t> Numbers from Sensor Universe and Buck Consulting.</a:t>
            </a:r>
          </a:p>
          <a:p>
            <a:pPr marL="342900" indent="-342900">
              <a:spcBef>
                <a:spcPct val="20000"/>
              </a:spcBef>
            </a:pPr>
            <a:r>
              <a:rPr lang="en-US" sz="1200" baseline="30000" dirty="0" smtClean="0"/>
              <a:t>2</a:t>
            </a:r>
            <a:r>
              <a:rPr lang="en-US" sz="1200" dirty="0" smtClean="0"/>
              <a:t> from case studies in ASTRON-Impact.doc</a:t>
            </a:r>
          </a:p>
          <a:p>
            <a:pPr marL="342900" lvl="0" indent="-342900">
              <a:spcBef>
                <a:spcPct val="20000"/>
              </a:spcBef>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b="0" i="0" u="none" strike="noStrike" kern="1200" cap="none" spc="0" normalizeH="0" baseline="0" noProof="0" dirty="0">
              <a:ln>
                <a:noFill/>
              </a:ln>
              <a:solidFill>
                <a:schemeClr val="tx1"/>
              </a:solidFill>
              <a:effectLst/>
              <a:uLnTx/>
              <a:uFillTx/>
              <a:latin typeface="+mn-lt"/>
              <a:ea typeface="+mn-ea"/>
              <a:cs typeface="+mn-cs"/>
            </a:endParaRPr>
          </a:p>
        </p:txBody>
      </p:sp>
      <p:sp>
        <p:nvSpPr>
          <p:cNvPr id="6" name="Content Placeholder 2"/>
          <p:cNvSpPr txBox="1">
            <a:spLocks/>
          </p:cNvSpPr>
          <p:nvPr/>
        </p:nvSpPr>
        <p:spPr>
          <a:xfrm>
            <a:off x="4415584" y="2492896"/>
            <a:ext cx="3240360" cy="1800200"/>
          </a:xfrm>
          <a:prstGeom prst="rect">
            <a:avLst/>
          </a:prstGeom>
          <a:solidFill>
            <a:schemeClr val="tx1">
              <a:lumMod val="65000"/>
              <a:alpha val="17000"/>
            </a:schemeClr>
          </a:solidFill>
          <a:ln>
            <a:solidFill>
              <a:schemeClr val="accent1"/>
            </a:solidFill>
          </a:ln>
        </p:spPr>
        <p:txBody>
          <a:bodyPr vert="horz" lIns="91440" tIns="45720" rIns="91440" bIns="45720" rtlCol="0">
            <a:normAutofit fontScale="92500"/>
          </a:bodyPr>
          <a:lstStyle/>
          <a:p>
            <a:pPr marL="342900" lvl="0" indent="-342900">
              <a:spcBef>
                <a:spcPct val="20000"/>
              </a:spcBef>
            </a:pPr>
            <a:r>
              <a:rPr lang="en-US" sz="2000" dirty="0" smtClean="0"/>
              <a:t>Business creation in LOFAR</a:t>
            </a:r>
            <a:r>
              <a:rPr lang="en-US" sz="2000" baseline="30000" dirty="0" smtClean="0"/>
              <a:t>2</a:t>
            </a:r>
            <a:r>
              <a:rPr lang="en-US" sz="2000" dirty="0" smtClean="0"/>
              <a:t>:</a:t>
            </a:r>
          </a:p>
          <a:p>
            <a:pPr marL="342900" lvl="0" indent="-342900">
              <a:spcBef>
                <a:spcPct val="20000"/>
              </a:spcBef>
              <a:buFont typeface="Arial" pitchFamily="34" charset="0"/>
              <a:buChar char="•"/>
            </a:pPr>
            <a:r>
              <a:rPr lang="en-US" sz="2000" dirty="0" smtClean="0"/>
              <a:t>5 start-ups</a:t>
            </a:r>
          </a:p>
          <a:p>
            <a:pPr marL="342900" lvl="0" indent="-342900">
              <a:spcBef>
                <a:spcPct val="20000"/>
              </a:spcBef>
              <a:buFont typeface="Arial" pitchFamily="34" charset="0"/>
              <a:buChar char="•"/>
            </a:pPr>
            <a:r>
              <a:rPr lang="en-US" sz="2000" dirty="0" smtClean="0"/>
              <a:t>50 companies involved</a:t>
            </a:r>
          </a:p>
          <a:p>
            <a:pPr marL="342900" lvl="0" indent="-342900">
              <a:spcBef>
                <a:spcPct val="20000"/>
              </a:spcBef>
              <a:buFont typeface="Arial" pitchFamily="34" charset="0"/>
              <a:buChar char="•"/>
            </a:pPr>
            <a:r>
              <a:rPr lang="en-US" sz="2000" dirty="0" smtClean="0"/>
              <a:t>1 new HBO</a:t>
            </a:r>
          </a:p>
          <a:p>
            <a:pPr marL="342900" lvl="0" indent="-342900">
              <a:spcBef>
                <a:spcPct val="20000"/>
              </a:spcBef>
              <a:buFont typeface="Arial" pitchFamily="34" charset="0"/>
              <a:buChar char="•"/>
            </a:pPr>
            <a:r>
              <a:rPr lang="en-GB" sz="2000" dirty="0" smtClean="0"/>
              <a:t>1 new knowledge institute</a:t>
            </a:r>
            <a:endParaRPr lang="en-GB" sz="2000" dirty="0"/>
          </a:p>
        </p:txBody>
      </p:sp>
      <p:sp>
        <p:nvSpPr>
          <p:cNvPr id="7" name="Content Placeholder 2"/>
          <p:cNvSpPr txBox="1">
            <a:spLocks/>
          </p:cNvSpPr>
          <p:nvPr/>
        </p:nvSpPr>
        <p:spPr>
          <a:xfrm>
            <a:off x="251520" y="4437112"/>
            <a:ext cx="6372200" cy="1800200"/>
          </a:xfrm>
          <a:prstGeom prst="rect">
            <a:avLst/>
          </a:prstGeom>
          <a:solidFill>
            <a:schemeClr val="tx1">
              <a:lumMod val="65000"/>
              <a:alpha val="38000"/>
            </a:schemeClr>
          </a:solidFill>
        </p:spPr>
        <p:txBody>
          <a:bodyPr vert="horz" lIns="91440" tIns="45720" rIns="91440" bIns="45720" rtlCol="0">
            <a:normAutofit/>
          </a:bodyPr>
          <a:lstStyle/>
          <a:p>
            <a:pPr marL="342900" lvl="0" indent="-342900">
              <a:spcBef>
                <a:spcPct val="20000"/>
              </a:spcBef>
            </a:pPr>
            <a:r>
              <a:rPr lang="en-US" sz="2000" dirty="0" smtClean="0"/>
              <a:t>Investments triggered by LOFAR:</a:t>
            </a:r>
          </a:p>
          <a:p>
            <a:pPr marL="342900" lvl="0" indent="-342900">
              <a:spcBef>
                <a:spcPct val="20000"/>
              </a:spcBef>
              <a:buFont typeface="Arial" pitchFamily="34" charset="0"/>
              <a:buChar char="•"/>
            </a:pPr>
            <a:r>
              <a:rPr lang="en-US" sz="2000" dirty="0" smtClean="0"/>
              <a:t>Total private investment in LOFAR:                         8,4M€</a:t>
            </a:r>
          </a:p>
          <a:p>
            <a:pPr marL="342900" lvl="0" indent="-342900">
              <a:spcBef>
                <a:spcPct val="20000"/>
              </a:spcBef>
              <a:buFont typeface="Arial" pitchFamily="34" charset="0"/>
              <a:buChar char="•"/>
            </a:pPr>
            <a:r>
              <a:rPr lang="en-US" sz="2000" dirty="0" smtClean="0"/>
              <a:t>Total investment volume in follow-up projects: 200 M€</a:t>
            </a:r>
            <a:endParaRPr lang="en-GB" sz="2000" dirty="0"/>
          </a:p>
        </p:txBody>
      </p:sp>
      <p:pic>
        <p:nvPicPr>
          <p:cNvPr id="9" name="Picture 8" descr="201400047_Lofar_poster-1.tiff"/>
          <p:cNvPicPr>
            <a:picLocks noChangeAspect="1"/>
          </p:cNvPicPr>
          <p:nvPr/>
        </p:nvPicPr>
        <p:blipFill>
          <a:blip r:embed="rId3" cstate="print"/>
          <a:stretch>
            <a:fillRect/>
          </a:stretch>
        </p:blipFill>
        <p:spPr>
          <a:xfrm>
            <a:off x="0" y="0"/>
            <a:ext cx="2771800" cy="1655279"/>
          </a:xfrm>
          <a:prstGeom prst="rect">
            <a:avLst/>
          </a:prstGeom>
        </p:spPr>
      </p:pic>
      <p:pic>
        <p:nvPicPr>
          <p:cNvPr id="10" name="Picture 4" descr="P4290254"/>
          <p:cNvPicPr>
            <a:picLocks noChangeAspect="1" noChangeArrowheads="1"/>
          </p:cNvPicPr>
          <p:nvPr/>
        </p:nvPicPr>
        <p:blipFill>
          <a:blip r:embed="rId4" cstate="print"/>
          <a:srcRect/>
          <a:stretch>
            <a:fillRect/>
          </a:stretch>
        </p:blipFill>
        <p:spPr bwMode="auto">
          <a:xfrm>
            <a:off x="7704000" y="2678093"/>
            <a:ext cx="1440000" cy="1079750"/>
          </a:xfrm>
          <a:prstGeom prst="rect">
            <a:avLst/>
          </a:prstGeom>
          <a:noFill/>
          <a:ln w="9525">
            <a:noFill/>
            <a:miter lim="800000"/>
            <a:headEnd/>
            <a:tailEnd/>
          </a:ln>
        </p:spPr>
      </p:pic>
      <p:pic>
        <p:nvPicPr>
          <p:cNvPr id="11" name="Picture 4" descr="P1020191a"/>
          <p:cNvPicPr>
            <a:picLocks noChangeAspect="1" noChangeArrowheads="1"/>
          </p:cNvPicPr>
          <p:nvPr/>
        </p:nvPicPr>
        <p:blipFill>
          <a:blip r:embed="rId5" cstate="print"/>
          <a:srcRect l="3486"/>
          <a:stretch>
            <a:fillRect/>
          </a:stretch>
        </p:blipFill>
        <p:spPr bwMode="auto">
          <a:xfrm>
            <a:off x="7703840" y="694364"/>
            <a:ext cx="1440160" cy="1119263"/>
          </a:xfrm>
          <a:prstGeom prst="rect">
            <a:avLst/>
          </a:prstGeom>
          <a:noFill/>
          <a:ln w="9525">
            <a:noFill/>
            <a:miter lim="800000"/>
            <a:headEnd/>
            <a:tailEnd/>
          </a:ln>
        </p:spPr>
      </p:pic>
      <p:pic>
        <p:nvPicPr>
          <p:cNvPr id="12" name="Picture 4" descr="dsc_4725"/>
          <p:cNvPicPr>
            <a:picLocks noChangeAspect="1" noChangeArrowheads="1"/>
          </p:cNvPicPr>
          <p:nvPr/>
        </p:nvPicPr>
        <p:blipFill>
          <a:blip r:embed="rId6" cstate="print"/>
          <a:srcRect l="19676"/>
          <a:stretch>
            <a:fillRect/>
          </a:stretch>
        </p:blipFill>
        <p:spPr bwMode="auto">
          <a:xfrm>
            <a:off x="7704000" y="3578950"/>
            <a:ext cx="1440000" cy="1200107"/>
          </a:xfrm>
          <a:prstGeom prst="rect">
            <a:avLst/>
          </a:prstGeom>
          <a:noFill/>
          <a:ln w="9525">
            <a:noFill/>
            <a:miter lim="800000"/>
            <a:headEnd/>
            <a:tailEnd/>
          </a:ln>
        </p:spPr>
      </p:pic>
      <p:pic>
        <p:nvPicPr>
          <p:cNvPr id="13" name="Picture 4" descr="chilbolton3"/>
          <p:cNvPicPr>
            <a:picLocks noChangeAspect="1" noChangeArrowheads="1"/>
          </p:cNvPicPr>
          <p:nvPr/>
        </p:nvPicPr>
        <p:blipFill>
          <a:blip r:embed="rId7" cstate="print"/>
          <a:srcRect/>
          <a:stretch>
            <a:fillRect/>
          </a:stretch>
        </p:blipFill>
        <p:spPr bwMode="auto">
          <a:xfrm>
            <a:off x="7704000" y="1811307"/>
            <a:ext cx="1440000" cy="866416"/>
          </a:xfrm>
          <a:prstGeom prst="rect">
            <a:avLst/>
          </a:prstGeom>
          <a:noFill/>
          <a:ln w="9525">
            <a:noFill/>
            <a:miter lim="800000"/>
            <a:headEnd/>
            <a:tailEnd/>
          </a:ln>
        </p:spPr>
      </p:pic>
      <p:pic>
        <p:nvPicPr>
          <p:cNvPr id="14" name="Picture 4" descr="uniboard1-side"/>
          <p:cNvPicPr>
            <a:picLocks noChangeAspect="1" noChangeArrowheads="1"/>
          </p:cNvPicPr>
          <p:nvPr/>
        </p:nvPicPr>
        <p:blipFill>
          <a:blip r:embed="rId8" cstate="print"/>
          <a:srcRect/>
          <a:stretch>
            <a:fillRect/>
          </a:stretch>
        </p:blipFill>
        <p:spPr bwMode="auto">
          <a:xfrm>
            <a:off x="7704000" y="4803086"/>
            <a:ext cx="1440000" cy="697017"/>
          </a:xfrm>
          <a:prstGeom prst="rect">
            <a:avLst/>
          </a:prstGeom>
          <a:noFill/>
          <a:ln w="9525">
            <a:noFill/>
            <a:miter lim="800000"/>
            <a:headEnd/>
            <a:tailEnd/>
          </a:ln>
        </p:spPr>
      </p:pic>
      <p:sp>
        <p:nvSpPr>
          <p:cNvPr id="15" name="Line Callout 2 (Accent Bar) 14"/>
          <p:cNvSpPr/>
          <p:nvPr/>
        </p:nvSpPr>
        <p:spPr>
          <a:xfrm>
            <a:off x="1043608" y="5661248"/>
            <a:ext cx="3312368" cy="432048"/>
          </a:xfrm>
          <a:prstGeom prst="accentCallout2">
            <a:avLst>
              <a:gd name="adj1" fmla="val 38286"/>
              <a:gd name="adj2" fmla="val 102090"/>
              <a:gd name="adj3" fmla="val 18750"/>
              <a:gd name="adj4" fmla="val 129006"/>
              <a:gd name="adj5" fmla="val -30766"/>
              <a:gd name="adj6" fmla="val 1397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t>twice the size of the LOAFR project  and</a:t>
            </a:r>
          </a:p>
          <a:p>
            <a:r>
              <a:rPr lang="en-US" sz="1400" dirty="0" smtClean="0"/>
              <a:t>four times the size of the LOFAR BSIK grant</a:t>
            </a:r>
            <a:endParaRPr lang="en-GB" sz="1400" dirty="0"/>
          </a:p>
        </p:txBody>
      </p:sp>
      <p:pic>
        <p:nvPicPr>
          <p:cNvPr id="17" name="Picture 16" descr="DIY AstronLogoWHITE 300"/>
          <p:cNvPicPr>
            <a:picLocks noChangeAspect="1" noChangeArrowheads="1"/>
          </p:cNvPicPr>
          <p:nvPr/>
        </p:nvPicPr>
        <p:blipFill>
          <a:blip r:embed="rId9" cstate="print"/>
          <a:srcRect l="4987" r="41388" b="33247"/>
          <a:stretch>
            <a:fillRect/>
          </a:stretch>
        </p:blipFill>
        <p:spPr bwMode="auto">
          <a:xfrm>
            <a:off x="6588224" y="0"/>
            <a:ext cx="1059139" cy="391815"/>
          </a:xfrm>
          <a:prstGeom prst="rect">
            <a:avLst/>
          </a:prstGeom>
          <a:noFill/>
          <a:ln w="9525">
            <a:noFill/>
            <a:miter lim="800000"/>
            <a:headEnd/>
            <a:tailEnd/>
          </a:ln>
        </p:spPr>
      </p:pic>
      <p:pic>
        <p:nvPicPr>
          <p:cNvPr id="19" name="Picture 1"/>
          <p:cNvPicPr>
            <a:picLocks noChangeAspect="1" noChangeArrowheads="1"/>
          </p:cNvPicPr>
          <p:nvPr/>
        </p:nvPicPr>
        <p:blipFill>
          <a:blip r:embed="rId10" cstate="print"/>
          <a:srcRect/>
          <a:stretch>
            <a:fillRect/>
          </a:stretch>
        </p:blipFill>
        <p:spPr bwMode="auto">
          <a:xfrm>
            <a:off x="7704000" y="-11648"/>
            <a:ext cx="1440000" cy="748478"/>
          </a:xfrm>
          <a:prstGeom prst="rect">
            <a:avLst/>
          </a:prstGeom>
          <a:noFill/>
          <a:ln w="12700" cap="flat">
            <a:noFill/>
            <a:miter lim="800000"/>
            <a:headEnd/>
            <a:tailEnd/>
          </a:ln>
        </p:spPr>
      </p:pic>
      <p:pic>
        <p:nvPicPr>
          <p:cNvPr id="20" name="Picture 1"/>
          <p:cNvPicPr>
            <a:picLocks noChangeAspect="1" noChangeArrowheads="1"/>
          </p:cNvPicPr>
          <p:nvPr/>
        </p:nvPicPr>
        <p:blipFill>
          <a:blip r:embed="rId11" cstate="print"/>
          <a:srcRect/>
          <a:stretch>
            <a:fillRect/>
          </a:stretch>
        </p:blipFill>
        <p:spPr bwMode="auto">
          <a:xfrm>
            <a:off x="7704000" y="5504832"/>
            <a:ext cx="1440000" cy="1440000"/>
          </a:xfrm>
          <a:prstGeom prst="rect">
            <a:avLst/>
          </a:prstGeom>
          <a:noFill/>
          <a:ln w="12700" cap="flat">
            <a:noFill/>
            <a:miter lim="800000"/>
            <a:headEnd/>
            <a:tailEnd/>
          </a:ln>
        </p:spPr>
      </p:pic>
      <p:pic>
        <p:nvPicPr>
          <p:cNvPr id="21" name="Picture 20" descr="NWO-logo trans"/>
          <p:cNvPicPr>
            <a:picLocks noChangeAspect="1" noChangeArrowheads="1"/>
          </p:cNvPicPr>
          <p:nvPr/>
        </p:nvPicPr>
        <p:blipFill>
          <a:blip r:embed="rId12" cstate="print"/>
          <a:srcRect/>
          <a:stretch>
            <a:fillRect/>
          </a:stretch>
        </p:blipFill>
        <p:spPr bwMode="auto">
          <a:xfrm>
            <a:off x="2843808" y="42204"/>
            <a:ext cx="576064" cy="270917"/>
          </a:xfrm>
          <a:prstGeom prst="rect">
            <a:avLst/>
          </a:prstGeom>
          <a:noFill/>
          <a:ln w="9525">
            <a:noFill/>
            <a:miter lim="800000"/>
            <a:headEnd/>
            <a:tailEnd/>
          </a:ln>
        </p:spPr>
      </p:pic>
      <p:sp>
        <p:nvSpPr>
          <p:cNvPr id="22" name="Content Placeholder 2"/>
          <p:cNvSpPr txBox="1">
            <a:spLocks/>
          </p:cNvSpPr>
          <p:nvPr/>
        </p:nvSpPr>
        <p:spPr>
          <a:xfrm>
            <a:off x="5840008" y="6597188"/>
            <a:ext cx="2016224" cy="387424"/>
          </a:xfrm>
          <a:prstGeom prst="rect">
            <a:avLst/>
          </a:prstGeom>
        </p:spPr>
        <p:txBody>
          <a:bodyPr vert="horz" lIns="91440" tIns="45720" rIns="91440" bIns="45720" rtlCol="0">
            <a:noAutofit/>
          </a:bodyPr>
          <a:lstStyle/>
          <a:p>
            <a:pPr marL="342900" lvl="0" indent="-342900">
              <a:spcBef>
                <a:spcPct val="20000"/>
              </a:spcBef>
            </a:pPr>
            <a:r>
              <a:rPr lang="en-US" sz="1200" dirty="0" smtClean="0"/>
              <a:t>Ronald </a:t>
            </a:r>
            <a:r>
              <a:rPr lang="en-US" sz="1200" dirty="0" err="1" smtClean="0"/>
              <a:t>Halfwerk</a:t>
            </a:r>
            <a:r>
              <a:rPr lang="en-US" sz="1200" dirty="0" smtClean="0"/>
              <a:t> 26-8-2014</a:t>
            </a:r>
            <a:endParaRPr kumimoji="0" lang="en-GB"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088630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smtClean="0"/>
              <a:t>European Southern </a:t>
            </a:r>
            <a:r>
              <a:rPr lang="nl-NL" dirty="0" err="1" smtClean="0"/>
              <a:t>Observatory</a:t>
            </a:r>
            <a:endParaRPr lang="en-US" dirty="0"/>
          </a:p>
        </p:txBody>
      </p:sp>
      <p:sp>
        <p:nvSpPr>
          <p:cNvPr id="3" name="Content Placeholder 2"/>
          <p:cNvSpPr>
            <a:spLocks noGrp="1"/>
          </p:cNvSpPr>
          <p:nvPr>
            <p:ph idx="1"/>
          </p:nvPr>
        </p:nvSpPr>
        <p:spPr/>
        <p:txBody>
          <a:bodyPr/>
          <a:lstStyle/>
          <a:p>
            <a:r>
              <a:rPr lang="nl-NL" dirty="0" smtClean="0"/>
              <a:t>E-ELT:</a:t>
            </a:r>
          </a:p>
          <a:p>
            <a:pPr lvl="1"/>
            <a:r>
              <a:rPr lang="nl-NL" dirty="0"/>
              <a:t>VDL en </a:t>
            </a:r>
            <a:r>
              <a:rPr lang="nl-NL" dirty="0" smtClean="0"/>
              <a:t>TNO hoofdspiegel</a:t>
            </a:r>
          </a:p>
          <a:p>
            <a:pPr lvl="1"/>
            <a:r>
              <a:rPr lang="nl-NL" dirty="0" smtClean="0"/>
              <a:t>SRON: Chopper ontwikkeld </a:t>
            </a:r>
            <a:r>
              <a:rPr lang="nl-NL" dirty="0" err="1" smtClean="0"/>
              <a:t>ism</a:t>
            </a:r>
            <a:r>
              <a:rPr lang="nl-NL" dirty="0" smtClean="0"/>
              <a:t> bedrijven</a:t>
            </a:r>
          </a:p>
          <a:p>
            <a:pPr lvl="1"/>
            <a:endParaRPr lang="nl-NL" dirty="0"/>
          </a:p>
          <a:p>
            <a:r>
              <a:rPr lang="nl-NL" dirty="0" smtClean="0"/>
              <a:t>Alma:</a:t>
            </a:r>
          </a:p>
          <a:p>
            <a:pPr lvl="1"/>
            <a:r>
              <a:rPr lang="nl-NL" dirty="0" smtClean="0"/>
              <a:t>Opdrachten van 2x </a:t>
            </a:r>
            <a:r>
              <a:rPr lang="nl-NL" dirty="0"/>
              <a:t>de inleg (via de ESO bijdragen) </a:t>
            </a:r>
            <a:r>
              <a:rPr lang="nl-NL" dirty="0" smtClean="0"/>
              <a:t>binnengehaald</a:t>
            </a:r>
            <a:endParaRPr lang="en-US" dirty="0"/>
          </a:p>
        </p:txBody>
      </p:sp>
    </p:spTree>
    <p:extLst>
      <p:ext uri="{BB962C8B-B14F-4D97-AF65-F5344CB8AC3E}">
        <p14:creationId xmlns:p14="http://schemas.microsoft.com/office/powerpoint/2010/main" val="1802512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ESA Science</a:t>
            </a:r>
            <a:endParaRPr lang="en-US" b="1" dirty="0"/>
          </a:p>
        </p:txBody>
      </p:sp>
      <p:sp>
        <p:nvSpPr>
          <p:cNvPr id="3" name="Content Placeholder 2"/>
          <p:cNvSpPr>
            <a:spLocks noGrp="1"/>
          </p:cNvSpPr>
          <p:nvPr>
            <p:ph idx="1"/>
          </p:nvPr>
        </p:nvSpPr>
        <p:spPr/>
        <p:txBody>
          <a:bodyPr/>
          <a:lstStyle/>
          <a:p>
            <a:r>
              <a:rPr lang="en-US" dirty="0" smtClean="0"/>
              <a:t>Via PI </a:t>
            </a:r>
            <a:r>
              <a:rPr lang="en-US" dirty="0" err="1" smtClean="0"/>
              <a:t>bijdragen</a:t>
            </a:r>
            <a:r>
              <a:rPr lang="en-US" dirty="0" smtClean="0"/>
              <a:t> </a:t>
            </a:r>
            <a:r>
              <a:rPr lang="en-US" dirty="0" err="1" smtClean="0"/>
              <a:t>behaalt</a:t>
            </a:r>
            <a:r>
              <a:rPr lang="en-US" dirty="0" smtClean="0"/>
              <a:t>  NL </a:t>
            </a:r>
            <a:r>
              <a:rPr lang="en-US" dirty="0" err="1" smtClean="0"/>
              <a:t>een</a:t>
            </a:r>
            <a:r>
              <a:rPr lang="en-US" dirty="0" smtClean="0"/>
              <a:t> </a:t>
            </a:r>
            <a:r>
              <a:rPr lang="en-US" dirty="0" err="1" smtClean="0"/>
              <a:t>wetenschappelijk</a:t>
            </a:r>
            <a:r>
              <a:rPr lang="en-US" dirty="0" smtClean="0"/>
              <a:t> </a:t>
            </a:r>
            <a:r>
              <a:rPr lang="en-US" dirty="0" err="1" smtClean="0"/>
              <a:t>rendement</a:t>
            </a:r>
            <a:r>
              <a:rPr lang="en-US" dirty="0" smtClean="0"/>
              <a:t> van </a:t>
            </a:r>
            <a:r>
              <a:rPr lang="en-US" dirty="0" err="1" smtClean="0"/>
              <a:t>meer</a:t>
            </a:r>
            <a:r>
              <a:rPr lang="en-US" dirty="0" smtClean="0"/>
              <a:t> </a:t>
            </a:r>
            <a:r>
              <a:rPr lang="en-US" dirty="0" err="1" smtClean="0"/>
              <a:t>dan</a:t>
            </a:r>
            <a:r>
              <a:rPr lang="en-US" dirty="0" smtClean="0"/>
              <a:t> 100% op de </a:t>
            </a:r>
            <a:r>
              <a:rPr lang="en-US" dirty="0" err="1" smtClean="0"/>
              <a:t>nationale</a:t>
            </a:r>
            <a:r>
              <a:rPr lang="en-US" dirty="0" smtClean="0"/>
              <a:t> </a:t>
            </a:r>
            <a:r>
              <a:rPr lang="en-US" dirty="0" err="1" smtClean="0"/>
              <a:t>investering</a:t>
            </a:r>
            <a:r>
              <a:rPr lang="en-US" dirty="0" smtClean="0"/>
              <a:t>,</a:t>
            </a:r>
          </a:p>
          <a:p>
            <a:r>
              <a:rPr lang="en-US" dirty="0" err="1" smtClean="0"/>
              <a:t>Technologie</a:t>
            </a:r>
            <a:r>
              <a:rPr lang="en-US" dirty="0" smtClean="0"/>
              <a:t>- en instrument-</a:t>
            </a:r>
            <a:r>
              <a:rPr lang="en-US" dirty="0" err="1" smtClean="0"/>
              <a:t>ontwikkeling</a:t>
            </a:r>
            <a:r>
              <a:rPr lang="en-US" dirty="0" smtClean="0"/>
              <a:t> </a:t>
            </a:r>
            <a:r>
              <a:rPr lang="en-US" dirty="0" err="1" smtClean="0"/>
              <a:t>staat</a:t>
            </a:r>
            <a:r>
              <a:rPr lang="en-US" dirty="0" smtClean="0"/>
              <a:t> </a:t>
            </a:r>
            <a:r>
              <a:rPr lang="en-US" dirty="0" err="1" smtClean="0"/>
              <a:t>centraal</a:t>
            </a:r>
            <a:r>
              <a:rPr lang="en-US" dirty="0" smtClean="0"/>
              <a:t>,</a:t>
            </a:r>
          </a:p>
          <a:p>
            <a:r>
              <a:rPr lang="en-US" dirty="0" err="1" smtClean="0"/>
              <a:t>Internationale</a:t>
            </a:r>
            <a:r>
              <a:rPr lang="en-US" dirty="0" smtClean="0"/>
              <a:t> </a:t>
            </a:r>
            <a:r>
              <a:rPr lang="en-US" dirty="0" err="1" smtClean="0"/>
              <a:t>consortiumvorming</a:t>
            </a:r>
            <a:r>
              <a:rPr lang="en-US" dirty="0" smtClean="0"/>
              <a:t> </a:t>
            </a:r>
            <a:r>
              <a:rPr lang="en-US" dirty="0" err="1" smtClean="0"/>
              <a:t>voorwaarde</a:t>
            </a:r>
            <a:r>
              <a:rPr lang="en-US" dirty="0" smtClean="0"/>
              <a:t>,</a:t>
            </a:r>
          </a:p>
          <a:p>
            <a:r>
              <a:rPr lang="en-US" dirty="0" err="1" smtClean="0"/>
              <a:t>Industrie</a:t>
            </a:r>
            <a:r>
              <a:rPr lang="en-US" dirty="0" smtClean="0"/>
              <a:t> </a:t>
            </a:r>
            <a:r>
              <a:rPr lang="en-US" dirty="0" err="1" smtClean="0"/>
              <a:t>heeft</a:t>
            </a:r>
            <a:r>
              <a:rPr lang="en-US" dirty="0" smtClean="0"/>
              <a:t> </a:t>
            </a:r>
            <a:r>
              <a:rPr lang="en-US" dirty="0" err="1" smtClean="0"/>
              <a:t>sleutelrol</a:t>
            </a:r>
            <a:r>
              <a:rPr lang="en-US" dirty="0" smtClean="0"/>
              <a:t>, ILO is </a:t>
            </a:r>
            <a:r>
              <a:rPr lang="en-US" dirty="0" err="1" smtClean="0"/>
              <a:t>makelaar</a:t>
            </a:r>
            <a:endParaRPr lang="en-US" dirty="0"/>
          </a:p>
        </p:txBody>
      </p:sp>
    </p:spTree>
    <p:extLst>
      <p:ext uri="{BB962C8B-B14F-4D97-AF65-F5344CB8AC3E}">
        <p14:creationId xmlns:p14="http://schemas.microsoft.com/office/powerpoint/2010/main" val="767821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80728"/>
          </a:xfrm>
        </p:spPr>
        <p:txBody>
          <a:bodyPr>
            <a:normAutofit/>
          </a:bodyPr>
          <a:lstStyle/>
          <a:p>
            <a:r>
              <a:rPr lang="nl-NL" dirty="0"/>
              <a:t>ITER</a:t>
            </a:r>
            <a:endParaRPr lang="en-US" dirty="0"/>
          </a:p>
        </p:txBody>
      </p:sp>
      <p:sp>
        <p:nvSpPr>
          <p:cNvPr id="3" name="Content Placeholder 2"/>
          <p:cNvSpPr>
            <a:spLocks noGrp="1"/>
          </p:cNvSpPr>
          <p:nvPr>
            <p:ph idx="1"/>
          </p:nvPr>
        </p:nvSpPr>
        <p:spPr>
          <a:xfrm>
            <a:off x="539552" y="980728"/>
            <a:ext cx="8229600" cy="5615743"/>
          </a:xfrm>
        </p:spPr>
        <p:txBody>
          <a:bodyPr>
            <a:normAutofit fontScale="85000" lnSpcReduction="20000"/>
          </a:bodyPr>
          <a:lstStyle/>
          <a:p>
            <a:r>
              <a:rPr lang="nl-NL" i="1" dirty="0" smtClean="0"/>
              <a:t>ITER-NL Spin-off:</a:t>
            </a:r>
          </a:p>
          <a:p>
            <a:pPr lvl="1"/>
            <a:r>
              <a:rPr lang="nl-NL" dirty="0" smtClean="0"/>
              <a:t>HIT (</a:t>
            </a:r>
            <a:r>
              <a:rPr lang="nl-NL" dirty="0"/>
              <a:t>Remote </a:t>
            </a:r>
            <a:r>
              <a:rPr lang="nl-NL" dirty="0" smtClean="0"/>
              <a:t>handling)</a:t>
            </a:r>
          </a:p>
          <a:p>
            <a:pPr lvl="1"/>
            <a:r>
              <a:rPr lang="nl-NL" dirty="0" err="1" smtClean="0"/>
              <a:t>Exploform</a:t>
            </a:r>
            <a:endParaRPr lang="nl-NL" dirty="0" smtClean="0"/>
          </a:p>
          <a:p>
            <a:pPr lvl="1"/>
            <a:endParaRPr lang="nl-NL" dirty="0" smtClean="0"/>
          </a:p>
          <a:p>
            <a:r>
              <a:rPr lang="nl-NL" dirty="0" smtClean="0"/>
              <a:t>Magnum PSI </a:t>
            </a:r>
          </a:p>
          <a:p>
            <a:r>
              <a:rPr lang="nl-NL" dirty="0" smtClean="0"/>
              <a:t>Een </a:t>
            </a:r>
            <a:r>
              <a:rPr lang="nl-NL" dirty="0"/>
              <a:t>aantal Nederlandse bedrijven en kennisinstituten hebben al aardig gescoord</a:t>
            </a:r>
            <a:endParaRPr lang="en-US" dirty="0"/>
          </a:p>
          <a:p>
            <a:r>
              <a:rPr lang="nl-NL" dirty="0" smtClean="0"/>
              <a:t>Vooralsnog hele </a:t>
            </a:r>
            <a:r>
              <a:rPr lang="nl-NL" dirty="0"/>
              <a:t>grote opdrachten </a:t>
            </a:r>
            <a:r>
              <a:rPr lang="nl-NL" dirty="0" smtClean="0"/>
              <a:t>uitgegeven, minder geschikt voor </a:t>
            </a:r>
            <a:r>
              <a:rPr lang="nl-NL" dirty="0"/>
              <a:t>het Nederlandse bedrijfsleven </a:t>
            </a:r>
            <a:r>
              <a:rPr lang="nl-NL" dirty="0" smtClean="0"/>
              <a:t>(MKB)</a:t>
            </a:r>
            <a:endParaRPr lang="en-US" dirty="0"/>
          </a:p>
          <a:p>
            <a:r>
              <a:rPr lang="nl-NL" dirty="0" smtClean="0"/>
              <a:t>Nu </a:t>
            </a:r>
            <a:r>
              <a:rPr lang="nl-NL" dirty="0"/>
              <a:t>komen de kleinere en meer </a:t>
            </a:r>
            <a:r>
              <a:rPr lang="nl-NL" i="1" dirty="0" err="1"/>
              <a:t>high-tech</a:t>
            </a:r>
            <a:r>
              <a:rPr lang="nl-NL" dirty="0"/>
              <a:t> opdrachten met volop kansen voor het Nederlandse bedrijfsleven</a:t>
            </a:r>
            <a:endParaRPr lang="en-US" dirty="0"/>
          </a:p>
          <a:p>
            <a:r>
              <a:rPr lang="nl-NL" dirty="0" smtClean="0"/>
              <a:t>Met </a:t>
            </a:r>
            <a:r>
              <a:rPr lang="nl-NL" dirty="0"/>
              <a:t>nieuwe directeur </a:t>
            </a:r>
            <a:r>
              <a:rPr lang="nl-NL" dirty="0" err="1"/>
              <a:t>Bindslev</a:t>
            </a:r>
            <a:r>
              <a:rPr lang="nl-NL" dirty="0"/>
              <a:t> bij F4E zijn dankzij de </a:t>
            </a:r>
            <a:r>
              <a:rPr lang="nl-NL" dirty="0" err="1" smtClean="0"/>
              <a:t>ILO’s</a:t>
            </a:r>
            <a:r>
              <a:rPr lang="nl-NL" dirty="0" smtClean="0"/>
              <a:t> de </a:t>
            </a:r>
            <a:r>
              <a:rPr lang="nl-NL" dirty="0" err="1"/>
              <a:t>procurementregels</a:t>
            </a:r>
            <a:r>
              <a:rPr lang="nl-NL" dirty="0"/>
              <a:t> sterk verbeterd ten gunste van MKB en Noordelijke Europese </a:t>
            </a:r>
            <a:r>
              <a:rPr lang="nl-NL" dirty="0" smtClean="0"/>
              <a:t>landen</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620688"/>
            <a:ext cx="171450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1901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European </a:t>
            </a:r>
            <a:r>
              <a:rPr lang="nl-NL" dirty="0" err="1" smtClean="0"/>
              <a:t>Spallation</a:t>
            </a:r>
            <a:r>
              <a:rPr lang="nl-NL" dirty="0" smtClean="0"/>
              <a:t> source</a:t>
            </a:r>
            <a:endParaRPr lang="en-US" dirty="0"/>
          </a:p>
        </p:txBody>
      </p:sp>
      <p:sp>
        <p:nvSpPr>
          <p:cNvPr id="3" name="Content Placeholder 2"/>
          <p:cNvSpPr>
            <a:spLocks noGrp="1"/>
          </p:cNvSpPr>
          <p:nvPr>
            <p:ph idx="1"/>
          </p:nvPr>
        </p:nvSpPr>
        <p:spPr>
          <a:xfrm>
            <a:off x="457200" y="1600200"/>
            <a:ext cx="8229600" cy="5069160"/>
          </a:xfrm>
        </p:spPr>
        <p:txBody>
          <a:bodyPr>
            <a:normAutofit fontScale="92500" lnSpcReduction="20000"/>
          </a:bodyPr>
          <a:lstStyle/>
          <a:p>
            <a:r>
              <a:rPr lang="nl-NL" dirty="0"/>
              <a:t>Bijna volledige Nederlandse bijdrage </a:t>
            </a:r>
            <a:r>
              <a:rPr lang="nl-NL" i="1" dirty="0" smtClean="0"/>
              <a:t>in-kind</a:t>
            </a:r>
            <a:r>
              <a:rPr lang="nl-NL" dirty="0" smtClean="0"/>
              <a:t>  leveren</a:t>
            </a:r>
            <a:endParaRPr lang="en-US" dirty="0"/>
          </a:p>
          <a:p>
            <a:r>
              <a:rPr lang="nl-NL" dirty="0"/>
              <a:t>Dat betekent dat er een zeer belangrijke rol ligt voor de </a:t>
            </a:r>
            <a:r>
              <a:rPr lang="nl-NL" dirty="0" smtClean="0"/>
              <a:t>hostingpartij </a:t>
            </a:r>
            <a:r>
              <a:rPr lang="nl-NL" dirty="0"/>
              <a:t>(RID) en de ILO</a:t>
            </a:r>
            <a:endParaRPr lang="en-US" dirty="0"/>
          </a:p>
          <a:p>
            <a:r>
              <a:rPr lang="nl-NL" dirty="0" smtClean="0"/>
              <a:t>Enorme </a:t>
            </a:r>
            <a:r>
              <a:rPr lang="nl-NL" dirty="0"/>
              <a:t>belangstelling van het Nederlandse bedrijfsleven op de eerste </a:t>
            </a:r>
            <a:r>
              <a:rPr lang="nl-NL" dirty="0" err="1" smtClean="0"/>
              <a:t>Industriedag</a:t>
            </a:r>
            <a:endParaRPr lang="en-US" dirty="0"/>
          </a:p>
          <a:p>
            <a:r>
              <a:rPr lang="nl-NL" dirty="0"/>
              <a:t>Eerste inschatting laat zien dat Nederlandse industriële potentie &gt; 100 M€ </a:t>
            </a:r>
            <a:r>
              <a:rPr lang="nl-NL" dirty="0" smtClean="0"/>
              <a:t>is</a:t>
            </a:r>
          </a:p>
          <a:p>
            <a:r>
              <a:rPr lang="nl-NL" dirty="0" smtClean="0"/>
              <a:t>IJzersterke Industrie-case naast de </a:t>
            </a:r>
            <a:r>
              <a:rPr lang="nl-NL" dirty="0" err="1" smtClean="0"/>
              <a:t>Sience</a:t>
            </a:r>
            <a:r>
              <a:rPr lang="nl-NL" dirty="0"/>
              <a:t>-</a:t>
            </a:r>
            <a:r>
              <a:rPr lang="nl-NL" dirty="0" smtClean="0"/>
              <a:t>case</a:t>
            </a:r>
            <a:endParaRPr lang="en-US" dirty="0"/>
          </a:p>
          <a:p>
            <a:r>
              <a:rPr lang="nl-NL" dirty="0" smtClean="0"/>
              <a:t>Vergroot de kansen op deelname van Nederland aan ESS en andere toekomstige BS-en</a:t>
            </a:r>
            <a:endParaRPr lang="en-US" dirty="0"/>
          </a:p>
        </p:txBody>
      </p:sp>
    </p:spTree>
    <p:extLst>
      <p:ext uri="{BB962C8B-B14F-4D97-AF65-F5344CB8AC3E}">
        <p14:creationId xmlns:p14="http://schemas.microsoft.com/office/powerpoint/2010/main" val="2112343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55278</TotalTime>
  <Words>1958</Words>
  <Application>Microsoft Office PowerPoint</Application>
  <PresentationFormat>On-screen Show (4:3)</PresentationFormat>
  <Paragraphs>233</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De Toekomst van het ILO-Net</vt:lpstr>
      <vt:lpstr>Onze boodschap</vt:lpstr>
      <vt:lpstr>Wat?</vt:lpstr>
      <vt:lpstr>De Return kan duidelijk beter</vt:lpstr>
      <vt:lpstr>LOFAR</vt:lpstr>
      <vt:lpstr>European Southern Observatory</vt:lpstr>
      <vt:lpstr>ESA Science</vt:lpstr>
      <vt:lpstr>ITER</vt:lpstr>
      <vt:lpstr>European Spallation source</vt:lpstr>
      <vt:lpstr>HFML</vt:lpstr>
      <vt:lpstr>CERN</vt:lpstr>
      <vt:lpstr>CLIC/ADAM/ATHOS</vt:lpstr>
      <vt:lpstr>ESRF</vt:lpstr>
      <vt:lpstr>Samenvatting succesverhalen …</vt:lpstr>
      <vt:lpstr>Naar een nationale structuur voor alle Big Science:</vt:lpstr>
      <vt:lpstr>Wat en Hoe</vt:lpstr>
      <vt:lpstr>Resultaat</vt:lpstr>
      <vt:lpstr>Toekomstscenario’s:</vt:lpstr>
      <vt:lpstr>Daarvoor hebben we uw steun nodig</vt:lpstr>
    </vt:vector>
  </TitlesOfParts>
  <Company>Nikhef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Toekomst van het ILO-Net</dc:title>
  <dc:creator>Rob Klöpping</dc:creator>
  <cp:lastModifiedBy>Klopping, R. [Rob]</cp:lastModifiedBy>
  <cp:revision>227</cp:revision>
  <cp:lastPrinted>2014-09-26T10:34:18Z</cp:lastPrinted>
  <dcterms:created xsi:type="dcterms:W3CDTF">2014-05-19T14:32:30Z</dcterms:created>
  <dcterms:modified xsi:type="dcterms:W3CDTF">2014-10-18T09:38:15Z</dcterms:modified>
</cp:coreProperties>
</file>