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28" r:id="rId2"/>
  </p:sldMasterIdLst>
  <p:notesMasterIdLst>
    <p:notesMasterId r:id="rId23"/>
  </p:notesMasterIdLst>
  <p:handoutMasterIdLst>
    <p:handoutMasterId r:id="rId24"/>
  </p:handoutMasterIdLst>
  <p:sldIdLst>
    <p:sldId id="261" r:id="rId3"/>
    <p:sldId id="343" r:id="rId4"/>
    <p:sldId id="342" r:id="rId5"/>
    <p:sldId id="367" r:id="rId6"/>
    <p:sldId id="304" r:id="rId7"/>
    <p:sldId id="274" r:id="rId8"/>
    <p:sldId id="331" r:id="rId9"/>
    <p:sldId id="308" r:id="rId10"/>
    <p:sldId id="278" r:id="rId11"/>
    <p:sldId id="316" r:id="rId12"/>
    <p:sldId id="280" r:id="rId13"/>
    <p:sldId id="315" r:id="rId14"/>
    <p:sldId id="282" r:id="rId15"/>
    <p:sldId id="284" r:id="rId16"/>
    <p:sldId id="286" r:id="rId17"/>
    <p:sldId id="327" r:id="rId18"/>
    <p:sldId id="348" r:id="rId19"/>
    <p:sldId id="351" r:id="rId20"/>
    <p:sldId id="354" r:id="rId21"/>
    <p:sldId id="290" r:id="rId22"/>
  </p:sldIdLst>
  <p:sldSz cx="9144000" cy="6858000" type="screen4x3"/>
  <p:notesSz cx="7099300" cy="10234613"/>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234E7E"/>
    <a:srgbClr val="0099FF"/>
    <a:srgbClr val="FF3300"/>
    <a:srgbClr val="F8F8F8"/>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100" d="100"/>
          <a:sy n="100" d="100"/>
        </p:scale>
        <p:origin x="-1224" y="-96"/>
      </p:cViewPr>
      <p:guideLst>
        <p:guide orient="horz" pos="21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ea typeface="ＭＳ Ｐゴシック" pitchFamily="96" charset="-128"/>
              </a:defRPr>
            </a:lvl1pPr>
          </a:lstStyle>
          <a:p>
            <a:pPr>
              <a:defRPr/>
            </a:pPr>
            <a:endParaRPr lang="fr-FR"/>
          </a:p>
        </p:txBody>
      </p:sp>
      <p:sp>
        <p:nvSpPr>
          <p:cNvPr id="60419" name="Rectangle 3"/>
          <p:cNvSpPr>
            <a:spLocks noGrp="1" noChangeArrowheads="1"/>
          </p:cNvSpPr>
          <p:nvPr>
            <p:ph type="dt" sz="quarter"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ea typeface="ＭＳ Ｐゴシック" pitchFamily="96" charset="-128"/>
              </a:defRPr>
            </a:lvl1pPr>
          </a:lstStyle>
          <a:p>
            <a:pPr>
              <a:defRPr/>
            </a:pPr>
            <a:endParaRPr lang="fr-FR"/>
          </a:p>
        </p:txBody>
      </p:sp>
      <p:sp>
        <p:nvSpPr>
          <p:cNvPr id="60420" name="Rectangle 4"/>
          <p:cNvSpPr>
            <a:spLocks noGrp="1" noChangeArrowheads="1"/>
          </p:cNvSpPr>
          <p:nvPr>
            <p:ph type="ftr" sz="quarter" idx="2"/>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ea typeface="ＭＳ Ｐゴシック" pitchFamily="96" charset="-128"/>
              </a:defRPr>
            </a:lvl1pPr>
          </a:lstStyle>
          <a:p>
            <a:pPr>
              <a:defRPr/>
            </a:pPr>
            <a:endParaRPr lang="fr-FR"/>
          </a:p>
        </p:txBody>
      </p:sp>
      <p:sp>
        <p:nvSpPr>
          <p:cNvPr id="60421" name="Rectangle 5"/>
          <p:cNvSpPr>
            <a:spLocks noGrp="1" noChangeArrowheads="1"/>
          </p:cNvSpPr>
          <p:nvPr>
            <p:ph type="sldNum" sz="quarter" idx="3"/>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ea typeface="ＭＳ Ｐゴシック" pitchFamily="96" charset="-128"/>
              </a:defRPr>
            </a:lvl1pPr>
          </a:lstStyle>
          <a:p>
            <a:pPr>
              <a:defRPr/>
            </a:pPr>
            <a:fld id="{371CB305-8385-4EAB-B8BC-CDAC44809167}" type="slidenum">
              <a:rPr lang="fr-FR"/>
              <a:pPr>
                <a:defRPr/>
              </a:pPr>
              <a:t>‹N°›</a:t>
            </a:fld>
            <a:endParaRPr lang="fr-FR"/>
          </a:p>
        </p:txBody>
      </p:sp>
    </p:spTree>
    <p:extLst>
      <p:ext uri="{BB962C8B-B14F-4D97-AF65-F5344CB8AC3E}">
        <p14:creationId xmlns:p14="http://schemas.microsoft.com/office/powerpoint/2010/main" val="1399494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363" cy="51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defRPr sz="1300">
                <a:ea typeface="ＭＳ Ｐゴシック" pitchFamily="96" charset="-128"/>
              </a:defRPr>
            </a:lvl1pPr>
          </a:lstStyle>
          <a:p>
            <a:pPr>
              <a:defRPr/>
            </a:pPr>
            <a:endParaRPr lang="fr-FR"/>
          </a:p>
        </p:txBody>
      </p:sp>
      <p:sp>
        <p:nvSpPr>
          <p:cNvPr id="20483" name="Rectangle 3"/>
          <p:cNvSpPr>
            <a:spLocks noGrp="1" noChangeArrowheads="1"/>
          </p:cNvSpPr>
          <p:nvPr>
            <p:ph type="dt" idx="1"/>
          </p:nvPr>
        </p:nvSpPr>
        <p:spPr bwMode="auto">
          <a:xfrm>
            <a:off x="4022937" y="0"/>
            <a:ext cx="3076363" cy="51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lgn="r">
              <a:defRPr sz="1300">
                <a:ea typeface="ＭＳ Ｐゴシック" pitchFamily="96" charset="-128"/>
              </a:defRPr>
            </a:lvl1pPr>
          </a:lstStyle>
          <a:p>
            <a:pPr>
              <a:defRPr/>
            </a:pPr>
            <a:endParaRPr lang="fr-FR"/>
          </a:p>
        </p:txBody>
      </p:sp>
      <p:sp>
        <p:nvSpPr>
          <p:cNvPr id="3482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46574" y="4861441"/>
            <a:ext cx="5206153" cy="460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20486" name="Rectangle 6"/>
          <p:cNvSpPr>
            <a:spLocks noGrp="1" noChangeArrowheads="1"/>
          </p:cNvSpPr>
          <p:nvPr>
            <p:ph type="ftr" sz="quarter" idx="4"/>
          </p:nvPr>
        </p:nvSpPr>
        <p:spPr bwMode="auto">
          <a:xfrm>
            <a:off x="0" y="9722882"/>
            <a:ext cx="3076363" cy="51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defRPr sz="1300">
                <a:ea typeface="ＭＳ Ｐゴシック" pitchFamily="96" charset="-128"/>
              </a:defRPr>
            </a:lvl1pPr>
          </a:lstStyle>
          <a:p>
            <a:pPr>
              <a:defRPr/>
            </a:pPr>
            <a:endParaRPr lang="fr-FR"/>
          </a:p>
        </p:txBody>
      </p:sp>
      <p:sp>
        <p:nvSpPr>
          <p:cNvPr id="20487" name="Rectangle 7"/>
          <p:cNvSpPr>
            <a:spLocks noGrp="1" noChangeArrowheads="1"/>
          </p:cNvSpPr>
          <p:nvPr>
            <p:ph type="sldNum" sz="quarter" idx="5"/>
          </p:nvPr>
        </p:nvSpPr>
        <p:spPr bwMode="auto">
          <a:xfrm>
            <a:off x="4022937" y="9722882"/>
            <a:ext cx="3076363" cy="51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lgn="r">
              <a:defRPr sz="1300">
                <a:ea typeface="ＭＳ Ｐゴシック" pitchFamily="96" charset="-128"/>
              </a:defRPr>
            </a:lvl1pPr>
          </a:lstStyle>
          <a:p>
            <a:pPr>
              <a:defRPr/>
            </a:pPr>
            <a:fld id="{4BBE1870-DFFC-4B79-AE86-373BB3A8D3DD}" type="slidenum">
              <a:rPr lang="fr-FR"/>
              <a:pPr>
                <a:defRPr/>
              </a:pPr>
              <a:t>‹N°›</a:t>
            </a:fld>
            <a:endParaRPr lang="fr-FR"/>
          </a:p>
        </p:txBody>
      </p:sp>
    </p:spTree>
    <p:extLst>
      <p:ext uri="{BB962C8B-B14F-4D97-AF65-F5344CB8AC3E}">
        <p14:creationId xmlns:p14="http://schemas.microsoft.com/office/powerpoint/2010/main" val="2014370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1DAA70EF-7037-403C-B9D1-19F3757CC5FE}" type="slidenum">
              <a:rPr lang="fr-FR" sz="1300">
                <a:latin typeface="Times New Roman" pitchFamily="18" charset="0"/>
              </a:rPr>
              <a:pPr/>
              <a:t>1</a:t>
            </a:fld>
            <a:endParaRPr lang="fr-FR" sz="1300"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fr-FR" dirty="0"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990600" y="766763"/>
            <a:ext cx="5121275" cy="3841750"/>
          </a:xfrm>
          <a:ln/>
        </p:spPr>
      </p:sp>
      <p:sp>
        <p:nvSpPr>
          <p:cNvPr id="93187" name="Rectangle 3"/>
          <p:cNvSpPr>
            <a:spLocks noGrp="1" noChangeArrowheads="1"/>
          </p:cNvSpPr>
          <p:nvPr>
            <p:ph type="body" idx="1"/>
          </p:nvPr>
        </p:nvSpPr>
        <p:spPr>
          <a:xfrm>
            <a:off x="709599" y="4861155"/>
            <a:ext cx="5680103" cy="4607458"/>
          </a:xfrm>
          <a:noFill/>
        </p:spPr>
        <p:txBody>
          <a:bodyPr/>
          <a:lstStyle/>
          <a:p>
            <a:pPr eaLnBrk="1" hangingPunct="1"/>
            <a:r>
              <a:rPr lang="fr-FR" smtClean="0"/>
              <a:t>Trict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D90C7433-D7BA-4020-9026-655592E56F6B}" type="slidenum">
              <a:rPr lang="fr-FR" sz="1300">
                <a:latin typeface="Times New Roman" pitchFamily="18" charset="0"/>
              </a:rPr>
              <a:pPr/>
              <a:t>20</a:t>
            </a:fld>
            <a:endParaRPr lang="fr-FR" sz="1300">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fr-FR"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FA74ECC0-8C95-4E85-95E3-DC43A31C6F95}" type="slidenum">
              <a:rPr lang="fr-FR" sz="1300">
                <a:latin typeface="Times New Roman" pitchFamily="18" charset="0"/>
              </a:rPr>
              <a:pPr/>
              <a:t>4</a:t>
            </a:fld>
            <a:endParaRPr lang="fr-FR" sz="1300">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fr-FR"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FA74ECC0-8C95-4E85-95E3-DC43A31C6F95}" type="slidenum">
              <a:rPr lang="fr-FR" sz="1300">
                <a:latin typeface="Times New Roman" pitchFamily="18" charset="0"/>
              </a:rPr>
              <a:pPr/>
              <a:t>7</a:t>
            </a:fld>
            <a:endParaRPr lang="fr-FR" sz="1300">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fr-FR"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00738901-07C9-4FA8-9DFB-A25F586E99F7}" type="slidenum">
              <a:rPr lang="fr-FR" sz="1300">
                <a:latin typeface="Times New Roman" pitchFamily="18" charset="0"/>
              </a:rPr>
              <a:pPr/>
              <a:t>9</a:t>
            </a:fld>
            <a:endParaRPr lang="fr-FR" sz="1300">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709930" y="4861441"/>
            <a:ext cx="5679440" cy="4605576"/>
          </a:xfrm>
          <a:noFill/>
        </p:spPr>
        <p:txBody>
          <a:bodyPr/>
          <a:lstStyle/>
          <a:p>
            <a:pPr eaLnBrk="1" hangingPunct="1">
              <a:lnSpc>
                <a:spcPct val="80000"/>
              </a:lnSpc>
            </a:pPr>
            <a:r>
              <a:rPr lang="fr-FR" sz="900" b="1">
                <a:ea typeface="ＭＳ Ｐゴシック" pitchFamily="34" charset="-128"/>
              </a:rPr>
              <a:t>Les missions</a:t>
            </a:r>
            <a:endParaRPr lang="fr-FR" sz="900">
              <a:ea typeface="ＭＳ Ｐゴシック" pitchFamily="34" charset="-128"/>
            </a:endParaRPr>
          </a:p>
          <a:p>
            <a:pPr eaLnBrk="1" hangingPunct="1">
              <a:lnSpc>
                <a:spcPct val="80000"/>
              </a:lnSpc>
            </a:pPr>
            <a:r>
              <a:rPr lang="fr-FR" sz="900">
                <a:ea typeface="ＭＳ Ｐゴシック" pitchFamily="34" charset="-128"/>
              </a:rPr>
              <a:t> </a:t>
            </a:r>
          </a:p>
          <a:p>
            <a:pPr eaLnBrk="1" hangingPunct="1">
              <a:lnSpc>
                <a:spcPct val="80000"/>
              </a:lnSpc>
            </a:pPr>
            <a:r>
              <a:rPr lang="fr-FR" sz="900">
                <a:ea typeface="ＭＳ Ｐゴシック" pitchFamily="34" charset="-128"/>
              </a:rPr>
              <a:t>Le CIME Nanotech a été créé en 1981 par décision conjointe de l’INP Grenoble et de l’Université Joseph Fourier :</a:t>
            </a:r>
          </a:p>
          <a:p>
            <a:pPr eaLnBrk="1" hangingPunct="1">
              <a:lnSpc>
                <a:spcPct val="80000"/>
              </a:lnSpc>
            </a:pPr>
            <a:r>
              <a:rPr lang="fr-FR" sz="900">
                <a:ea typeface="ＭＳ Ｐゴシック" pitchFamily="34" charset="-128"/>
              </a:rPr>
              <a:t>environ 15 permanents (techniciens et administratifs), </a:t>
            </a:r>
          </a:p>
          <a:p>
            <a:pPr eaLnBrk="1" hangingPunct="1">
              <a:lnSpc>
                <a:spcPct val="80000"/>
              </a:lnSpc>
            </a:pPr>
            <a:r>
              <a:rPr lang="fr-FR" sz="900">
                <a:ea typeface="ＭＳ Ｐゴシック" pitchFamily="34" charset="-128"/>
              </a:rPr>
              <a:t>en 2005/2006, 51 filières accueillies en formation initiale soit plus de 1 100 étudiants pour plus de 44 700 heures; 73 stagiaires dans le cadre de la formation continue pour 1 730 heures et enfin 155 chercheurs ou doctorants de 20 laboratoires pour un nombre d’heures de plus de 62 300.</a:t>
            </a:r>
          </a:p>
          <a:p>
            <a:pPr eaLnBrk="1" hangingPunct="1">
              <a:lnSpc>
                <a:spcPct val="80000"/>
              </a:lnSpc>
            </a:pPr>
            <a:r>
              <a:rPr lang="fr-FR" sz="900">
                <a:ea typeface="ＭＳ Ｐゴシック" pitchFamily="34" charset="-128"/>
              </a:rPr>
              <a:t> </a:t>
            </a:r>
          </a:p>
          <a:p>
            <a:pPr eaLnBrk="1" hangingPunct="1">
              <a:lnSpc>
                <a:spcPct val="80000"/>
              </a:lnSpc>
            </a:pPr>
            <a:r>
              <a:rPr lang="fr-FR" sz="900">
                <a:ea typeface="ＭＳ Ｐゴシック" pitchFamily="34" charset="-128"/>
              </a:rPr>
              <a:t>Le centre a pour mission de :</a:t>
            </a:r>
          </a:p>
          <a:p>
            <a:pPr eaLnBrk="1" hangingPunct="1">
              <a:lnSpc>
                <a:spcPct val="80000"/>
              </a:lnSpc>
            </a:pPr>
            <a:r>
              <a:rPr lang="fr-FR" sz="900">
                <a:ea typeface="ＭＳ Ｐゴシック" pitchFamily="34" charset="-128"/>
              </a:rPr>
              <a:t>promouvoir et proposer les enseignements en micro et nanoélectronique, tant au plan de la formation initiale que de la formation continue en mettant à disposition des moyens techniques, </a:t>
            </a:r>
          </a:p>
          <a:p>
            <a:pPr eaLnBrk="1" hangingPunct="1">
              <a:lnSpc>
                <a:spcPct val="80000"/>
              </a:lnSpc>
            </a:pPr>
            <a:r>
              <a:rPr lang="fr-FR" sz="900">
                <a:ea typeface="ＭＳ Ｐゴシック" pitchFamily="34" charset="-128"/>
              </a:rPr>
              <a:t>permettre le développement de la recherche scientifique en microélectronique, </a:t>
            </a:r>
          </a:p>
          <a:p>
            <a:pPr eaLnBrk="1" hangingPunct="1">
              <a:lnSpc>
                <a:spcPct val="80000"/>
              </a:lnSpc>
            </a:pPr>
            <a:r>
              <a:rPr lang="fr-FR" sz="900">
                <a:ea typeface="ＭＳ Ｐゴシック" pitchFamily="34" charset="-128"/>
              </a:rPr>
              <a:t>aider au soutien industriel du secteur de la microélectronique, </a:t>
            </a:r>
          </a:p>
          <a:p>
            <a:pPr eaLnBrk="1" hangingPunct="1">
              <a:lnSpc>
                <a:spcPct val="80000"/>
              </a:lnSpc>
            </a:pPr>
            <a:r>
              <a:rPr lang="fr-FR" sz="900">
                <a:ea typeface="ＭＳ Ｐゴシック" pitchFamily="34" charset="-128"/>
              </a:rPr>
              <a:t>participer et soutenir les actions d'enseignement et de recherche des programmes européens.</a:t>
            </a:r>
          </a:p>
          <a:p>
            <a:pPr eaLnBrk="1" hangingPunct="1">
              <a:lnSpc>
                <a:spcPct val="80000"/>
              </a:lnSpc>
            </a:pPr>
            <a:r>
              <a:rPr lang="fr-FR" sz="900">
                <a:ea typeface="ＭＳ Ｐゴシック" pitchFamily="34" charset="-128"/>
              </a:rPr>
              <a:t> </a:t>
            </a:r>
            <a:endParaRPr lang="fr-FR" sz="900" b="1">
              <a:ea typeface="ＭＳ Ｐゴシック" pitchFamily="34" charset="-128"/>
            </a:endParaRPr>
          </a:p>
          <a:p>
            <a:pPr eaLnBrk="1" hangingPunct="1">
              <a:lnSpc>
                <a:spcPct val="80000"/>
              </a:lnSpc>
            </a:pPr>
            <a:r>
              <a:rPr lang="fr-FR" sz="900" b="1">
                <a:ea typeface="ＭＳ Ｐゴシック" pitchFamily="34" charset="-128"/>
              </a:rPr>
              <a:t>Formation initiale</a:t>
            </a:r>
            <a:r>
              <a:rPr lang="fr-FR" sz="900">
                <a:ea typeface="ＭＳ Ｐゴシック" pitchFamily="34" charset="-128"/>
              </a:rPr>
              <a:t> : dans le cadre de sa mission d'enseignement, le CIME Nanotech accueille des formations appartenant aux universités grenobloises ainsi qu’au réseau CNFM. En formation initiale, les étudiants suivent des travaux pratiques encadrés mais peuvent aussi réaliser leurs projets/stages en libre service sur certaines plateformes.  </a:t>
            </a:r>
          </a:p>
          <a:p>
            <a:pPr eaLnBrk="1" hangingPunct="1">
              <a:lnSpc>
                <a:spcPct val="80000"/>
              </a:lnSpc>
            </a:pPr>
            <a:r>
              <a:rPr lang="fr-FR" sz="900" b="1">
                <a:ea typeface="ＭＳ Ｐゴシック" pitchFamily="34" charset="-128"/>
              </a:rPr>
              <a:t>Formation continue</a:t>
            </a:r>
            <a:r>
              <a:rPr lang="fr-FR" sz="900">
                <a:ea typeface="ＭＳ Ｐゴシック" pitchFamily="34" charset="-128"/>
              </a:rPr>
              <a:t> : le centre de formation continue en microélectronique et microsystèmes installé au CIME Nanotech depuis sa création en 1999, organise des stages à destination des entreprises du secteur de la microélectronique. Il participe et soutient aussi des actions de formation à distance dans le cadre de programmes européens.</a:t>
            </a:r>
          </a:p>
          <a:p>
            <a:pPr eaLnBrk="1" hangingPunct="1">
              <a:lnSpc>
                <a:spcPct val="80000"/>
              </a:lnSpc>
            </a:pPr>
            <a:r>
              <a:rPr lang="fr-FR" sz="900">
                <a:ea typeface="ＭＳ Ｐゴシック" pitchFamily="34" charset="-128"/>
              </a:rPr>
              <a:t> </a:t>
            </a:r>
            <a:endParaRPr lang="fr-FR" sz="900" b="1">
              <a:ea typeface="ＭＳ Ｐゴシック" pitchFamily="34" charset="-128"/>
            </a:endParaRPr>
          </a:p>
          <a:p>
            <a:pPr eaLnBrk="1" hangingPunct="1">
              <a:lnSpc>
                <a:spcPct val="80000"/>
              </a:lnSpc>
            </a:pPr>
            <a:r>
              <a:rPr lang="fr-FR" sz="900" b="1">
                <a:ea typeface="ＭＳ Ｐゴシック" pitchFamily="34" charset="-128"/>
              </a:rPr>
              <a:t>Recherche</a:t>
            </a:r>
            <a:r>
              <a:rPr lang="fr-FR" sz="900">
                <a:ea typeface="ＭＳ Ｐゴシック" pitchFamily="34" charset="-128"/>
              </a:rPr>
              <a:t> : le CIME Nanotech est identifié centre de ressources pour la recherche en micro et nano électronique, en microsystèmes et en électronique de puissance. Le centre collabore avec les laboratoires de l’INP Grenoble, de l’Université Joseph Fourier, du CNRS, de l’INSA de Lyon, de l’Université Lyon 1, de l’Université de Montpellier et du CEA de Grenoble. Depuis septembre 2002, le CIME Nanotech fait partie du réseau national des plateformes technologiques du second cercle.</a:t>
            </a:r>
          </a:p>
          <a:p>
            <a:pPr eaLnBrk="1" hangingPunct="1">
              <a:lnSpc>
                <a:spcPct val="80000"/>
              </a:lnSpc>
            </a:pPr>
            <a:r>
              <a:rPr lang="fr-FR" sz="900">
                <a:ea typeface="ＭＳ Ｐゴシック" pitchFamily="34" charset="-128"/>
              </a:rPr>
              <a:t> </a:t>
            </a:r>
            <a:endParaRPr lang="fr-FR" sz="900" b="1">
              <a:ea typeface="ＭＳ Ｐゴシック" pitchFamily="34" charset="-128"/>
            </a:endParaRPr>
          </a:p>
          <a:p>
            <a:pPr eaLnBrk="1" hangingPunct="1">
              <a:lnSpc>
                <a:spcPct val="80000"/>
              </a:lnSpc>
            </a:pPr>
            <a:r>
              <a:rPr lang="fr-FR" sz="900" b="1">
                <a:ea typeface="ＭＳ Ｐゴシック" pitchFamily="34" charset="-128"/>
              </a:rPr>
              <a:t>Valorisation industrielle</a:t>
            </a:r>
            <a:r>
              <a:rPr lang="fr-FR" sz="900">
                <a:ea typeface="ＭＳ Ｐゴシック" pitchFamily="34" charset="-128"/>
              </a:rPr>
              <a:t> : l’essentiel s’effectue au travers des laboratoires utilisateurs du centre. Plus particulièrement, au cours de l'année écoulée, le CIME Nanotech a directement collaboré avec les entreprises SOITEC (38), Microvitae Technologies (38) et Thalès Avionics (26).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p:spPr>
        <p:txBody>
          <a:bodyPr/>
          <a:lstStyle/>
          <a:p>
            <a:endParaRPr lang="fr-FR" smtClean="0">
              <a:ea typeface="ＭＳ Ｐゴシック" pitchFamily="34" charset="-128"/>
            </a:endParaRPr>
          </a:p>
        </p:txBody>
      </p:sp>
      <p:sp>
        <p:nvSpPr>
          <p:cNvPr id="40964" name="Espace réservé du numéro de diapositive 3"/>
          <p:cNvSpPr>
            <a:spLocks noGrp="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4EF25311-A47B-4F72-AF9F-F3BF2BAB4EDE}" type="slidenum">
              <a:rPr lang="fr-FR" sz="1300"/>
              <a:pPr/>
              <a:t>10</a:t>
            </a:fld>
            <a:endParaRPr lang="fr-F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5ABEECD3-263F-4AB7-839A-D0245CA62D3A}" type="slidenum">
              <a:rPr lang="fr-FR" sz="1300">
                <a:latin typeface="Times New Roman" pitchFamily="18" charset="0"/>
              </a:rPr>
              <a:pPr/>
              <a:t>11</a:t>
            </a:fld>
            <a:endParaRPr lang="fr-FR" sz="1300">
              <a:latin typeface="Times New Roman" pitchFamily="18" charset="0"/>
            </a:endParaRPr>
          </a:p>
        </p:txBody>
      </p:sp>
      <p:sp>
        <p:nvSpPr>
          <p:cNvPr id="41987" name="Rectangle 2"/>
          <p:cNvSpPr>
            <a:spLocks noGrp="1" noRot="1" noChangeAspect="1" noChangeArrowheads="1" noTextEdit="1"/>
          </p:cNvSpPr>
          <p:nvPr>
            <p:ph type="sldImg"/>
          </p:nvPr>
        </p:nvSpPr>
        <p:spPr>
          <a:xfrm>
            <a:off x="993775" y="768350"/>
            <a:ext cx="5118100" cy="3838575"/>
          </a:xfrm>
          <a:ln/>
        </p:spPr>
      </p:sp>
      <p:sp>
        <p:nvSpPr>
          <p:cNvPr id="41988" name="Rectangle 3"/>
          <p:cNvSpPr>
            <a:spLocks noGrp="1" noChangeArrowheads="1"/>
          </p:cNvSpPr>
          <p:nvPr>
            <p:ph type="body" idx="1"/>
          </p:nvPr>
        </p:nvSpPr>
        <p:spPr>
          <a:xfrm>
            <a:off x="709930" y="4861441"/>
            <a:ext cx="5679440" cy="4605576"/>
          </a:xfrm>
          <a:noFill/>
        </p:spPr>
        <p:txBody>
          <a:bodyPr/>
          <a:lstStyle/>
          <a:p>
            <a:pPr eaLnBrk="1" hangingPunct="1">
              <a:lnSpc>
                <a:spcPct val="80000"/>
              </a:lnSpc>
            </a:pPr>
            <a:r>
              <a:rPr lang="fr-FR" sz="900">
                <a:ea typeface="ＭＳ Ｐゴシック" pitchFamily="34" charset="-128"/>
              </a:rPr>
              <a:t>Une plateforme unique en Europe</a:t>
            </a:r>
          </a:p>
          <a:p>
            <a:pPr lvl="1" eaLnBrk="1" hangingPunct="1">
              <a:lnSpc>
                <a:spcPct val="80000"/>
              </a:lnSpc>
            </a:pPr>
            <a:r>
              <a:rPr lang="fr-FR" sz="900">
                <a:ea typeface="ＭＳ Ｐゴシック" pitchFamily="34" charset="-128"/>
              </a:rPr>
              <a:t>Caractérisation in-line (non destructive) et off-line</a:t>
            </a:r>
          </a:p>
          <a:p>
            <a:pPr lvl="1" eaLnBrk="1" hangingPunct="1">
              <a:lnSpc>
                <a:spcPct val="80000"/>
              </a:lnSpc>
            </a:pPr>
            <a:r>
              <a:rPr lang="fr-FR" sz="900">
                <a:ea typeface="ＭＳ Ｐゴシック" pitchFamily="34" charset="-128"/>
              </a:rPr>
              <a:t>Caractérisation électrique, fonctionnelle, physique et chimique</a:t>
            </a:r>
          </a:p>
          <a:p>
            <a:pPr lvl="2" eaLnBrk="1" hangingPunct="1">
              <a:lnSpc>
                <a:spcPct val="80000"/>
              </a:lnSpc>
            </a:pPr>
            <a:r>
              <a:rPr lang="fr-FR" sz="900">
                <a:ea typeface="ＭＳ Ｐゴシック" pitchFamily="34" charset="-128"/>
              </a:rPr>
              <a:t> Caractéristiques électriques des composants</a:t>
            </a:r>
          </a:p>
          <a:p>
            <a:pPr lvl="2" eaLnBrk="1" hangingPunct="1">
              <a:lnSpc>
                <a:spcPct val="80000"/>
              </a:lnSpc>
            </a:pPr>
            <a:r>
              <a:rPr lang="fr-FR" sz="900">
                <a:ea typeface="ＭＳ Ｐゴシック" pitchFamily="34" charset="-128"/>
              </a:rPr>
              <a:t> MEMS, test systèmes</a:t>
            </a:r>
          </a:p>
          <a:p>
            <a:pPr lvl="2" eaLnBrk="1" hangingPunct="1">
              <a:lnSpc>
                <a:spcPct val="80000"/>
              </a:lnSpc>
            </a:pPr>
            <a:r>
              <a:rPr lang="fr-FR" sz="900">
                <a:ea typeface="ＭＳ Ｐゴシック" pitchFamily="34" charset="-128"/>
              </a:rPr>
              <a:t> Propriétés mécaniques et électriques de la matière: surfaces, interfaces, structures cristallines</a:t>
            </a:r>
          </a:p>
          <a:p>
            <a:pPr lvl="1" eaLnBrk="1" hangingPunct="1">
              <a:lnSpc>
                <a:spcPct val="80000"/>
              </a:lnSpc>
            </a:pPr>
            <a:r>
              <a:rPr lang="fr-FR" sz="900">
                <a:ea typeface="ＭＳ Ｐゴシック" pitchFamily="34" charset="-128"/>
              </a:rPr>
              <a:t>Microscopie électronique, Diffraction RX, Faisceau d’ions, nanomécanique</a:t>
            </a:r>
            <a:endParaRPr lang="en-US" sz="900">
              <a:ea typeface="ＭＳ Ｐゴシック" pitchFamily="34" charset="-128"/>
            </a:endParaRPr>
          </a:p>
          <a:p>
            <a:pPr lvl="2" eaLnBrk="1" hangingPunct="1">
              <a:lnSpc>
                <a:spcPct val="80000"/>
              </a:lnSpc>
            </a:pPr>
            <a:r>
              <a:rPr lang="fr-FR" sz="900">
                <a:ea typeface="ＭＳ Ｐゴシック" pitchFamily="34" charset="-128"/>
              </a:rPr>
              <a:t>Des compétences multiples</a:t>
            </a:r>
          </a:p>
          <a:p>
            <a:pPr lvl="1" eaLnBrk="1" hangingPunct="1">
              <a:lnSpc>
                <a:spcPct val="80000"/>
              </a:lnSpc>
            </a:pPr>
            <a:r>
              <a:rPr lang="fr-FR" sz="900">
                <a:ea typeface="ＭＳ Ｐゴシック" pitchFamily="34" charset="-128"/>
              </a:rPr>
              <a:t>Préparation d’échantillons</a:t>
            </a:r>
          </a:p>
          <a:p>
            <a:pPr lvl="1" eaLnBrk="1" hangingPunct="1">
              <a:lnSpc>
                <a:spcPct val="80000"/>
              </a:lnSpc>
            </a:pPr>
            <a:r>
              <a:rPr lang="fr-FR" sz="900">
                <a:ea typeface="ＭＳ Ｐゴシック" pitchFamily="34" charset="-128"/>
              </a:rPr>
              <a:t>Expertise pour l’analyse des résultats</a:t>
            </a:r>
          </a:p>
          <a:p>
            <a:pPr lvl="1" eaLnBrk="1" hangingPunct="1">
              <a:lnSpc>
                <a:spcPct val="80000"/>
              </a:lnSpc>
            </a:pPr>
            <a:r>
              <a:rPr lang="fr-FR" sz="900">
                <a:ea typeface="ＭＳ Ｐゴシック" pitchFamily="34" charset="-128"/>
              </a:rPr>
              <a:t>Temps de réponse adapté aux besoins industriels</a:t>
            </a:r>
          </a:p>
          <a:p>
            <a:pPr eaLnBrk="1" hangingPunct="1">
              <a:lnSpc>
                <a:spcPct val="80000"/>
              </a:lnSpc>
            </a:pPr>
            <a:r>
              <a:rPr lang="fr-FR" sz="900">
                <a:ea typeface="ＭＳ Ｐゴシック" pitchFamily="34" charset="-128"/>
              </a:rPr>
              <a:t>Atouts de la plateforme de Minatec</a:t>
            </a:r>
            <a:r>
              <a:rPr lang="en-US" sz="900">
                <a:ea typeface="ＭＳ Ｐゴシック" pitchFamily="34" charset="-128"/>
              </a:rPr>
              <a:t>®</a:t>
            </a:r>
          </a:p>
          <a:p>
            <a:pPr lvl="1" eaLnBrk="1" hangingPunct="1">
              <a:lnSpc>
                <a:spcPct val="80000"/>
              </a:lnSpc>
            </a:pPr>
            <a:r>
              <a:rPr lang="fr-FR" sz="900">
                <a:ea typeface="ＭＳ Ｐゴシック" pitchFamily="34" charset="-128"/>
              </a:rPr>
              <a:t>Expertise de très haut niveau</a:t>
            </a:r>
          </a:p>
          <a:p>
            <a:pPr lvl="2" eaLnBrk="1" hangingPunct="1">
              <a:lnSpc>
                <a:spcPct val="80000"/>
              </a:lnSpc>
            </a:pPr>
            <a:r>
              <a:rPr lang="fr-FR" sz="900">
                <a:ea typeface="ＭＳ Ｐゴシック" pitchFamily="34" charset="-128"/>
              </a:rPr>
              <a:t> Expertise difficile à acquérir: ultraspécialisation</a:t>
            </a:r>
          </a:p>
          <a:p>
            <a:pPr lvl="2" eaLnBrk="1" hangingPunct="1">
              <a:lnSpc>
                <a:spcPct val="80000"/>
              </a:lnSpc>
            </a:pPr>
            <a:r>
              <a:rPr lang="fr-FR" sz="900">
                <a:ea typeface="ＭＳ Ｐゴシック" pitchFamily="34" charset="-128"/>
              </a:rPr>
              <a:t> Nécessité d’une équipe d’experts aux compétences complémentaires</a:t>
            </a:r>
          </a:p>
          <a:p>
            <a:pPr lvl="1" eaLnBrk="1" hangingPunct="1">
              <a:lnSpc>
                <a:spcPct val="80000"/>
              </a:lnSpc>
            </a:pPr>
            <a:r>
              <a:rPr lang="fr-FR" sz="900">
                <a:ea typeface="ＭＳ Ｐゴシック" pitchFamily="34" charset="-128"/>
              </a:rPr>
              <a:t>Environnement scientifique (proximité synchrotron)</a:t>
            </a:r>
          </a:p>
          <a:p>
            <a:pPr lvl="1" eaLnBrk="1" hangingPunct="1">
              <a:lnSpc>
                <a:spcPct val="80000"/>
              </a:lnSpc>
            </a:pPr>
            <a:r>
              <a:rPr lang="fr-FR" sz="900">
                <a:ea typeface="ＭＳ Ｐゴシック" pitchFamily="34" charset="-128"/>
              </a:rPr>
              <a:t>Présence de lignes de fabrication des composants (microélectronique) </a:t>
            </a:r>
          </a:p>
          <a:p>
            <a:pPr lvl="2" eaLnBrk="1" hangingPunct="1">
              <a:lnSpc>
                <a:spcPct val="80000"/>
              </a:lnSpc>
            </a:pPr>
            <a:r>
              <a:rPr lang="fr-FR" sz="900">
                <a:ea typeface="ＭＳ Ｐゴシック" pitchFamily="34" charset="-128"/>
              </a:rPr>
              <a:t> Compétences dans la préparation d’échantillons</a:t>
            </a:r>
          </a:p>
          <a:p>
            <a:pPr lvl="2" eaLnBrk="1" hangingPunct="1">
              <a:lnSpc>
                <a:spcPct val="80000"/>
              </a:lnSpc>
            </a:pPr>
            <a:r>
              <a:rPr lang="fr-FR" sz="900">
                <a:ea typeface="ＭＳ Ｐゴシック" pitchFamily="34" charset="-128"/>
              </a:rPr>
              <a:t> Développement de méthodes nouvelles</a:t>
            </a:r>
          </a:p>
          <a:p>
            <a:pPr lvl="2" eaLnBrk="1" hangingPunct="1">
              <a:lnSpc>
                <a:spcPct val="80000"/>
              </a:lnSpc>
            </a:pPr>
            <a:r>
              <a:rPr lang="fr-FR" sz="900">
                <a:ea typeface="ＭＳ Ｐゴシック" pitchFamily="34" charset="-128"/>
              </a:rPr>
              <a:t> Réalisation d’étalons qui n’existent pas sur le marché</a:t>
            </a:r>
          </a:p>
          <a:p>
            <a:pPr lvl="1" eaLnBrk="1" hangingPunct="1">
              <a:lnSpc>
                <a:spcPct val="80000"/>
              </a:lnSpc>
            </a:pPr>
            <a:r>
              <a:rPr lang="fr-FR" sz="900">
                <a:ea typeface="ＭＳ Ｐゴシック" pitchFamily="34" charset="-128"/>
              </a:rPr>
              <a:t>Investissement régulier au cours du temps et mutualisation</a:t>
            </a:r>
          </a:p>
          <a:p>
            <a:pPr lvl="2" eaLnBrk="1" hangingPunct="1">
              <a:lnSpc>
                <a:spcPct val="80000"/>
              </a:lnSpc>
            </a:pPr>
            <a:r>
              <a:rPr lang="fr-FR" sz="900">
                <a:ea typeface="ＭＳ Ｐゴシック" pitchFamily="34" charset="-128"/>
              </a:rPr>
              <a:t> Permet un niveau d’équipement unique: coût très élevé des équipements</a:t>
            </a:r>
          </a:p>
          <a:p>
            <a:pPr lvl="1" eaLnBrk="1" hangingPunct="1">
              <a:lnSpc>
                <a:spcPct val="80000"/>
              </a:lnSpc>
            </a:pPr>
            <a:r>
              <a:rPr lang="fr-FR" sz="900">
                <a:ea typeface="ＭＳ Ｐゴシック" pitchFamily="34" charset="-128"/>
              </a:rPr>
              <a:t>Connexions avec la recherche amont et aval, et avec les partenaires industriels</a:t>
            </a:r>
          </a:p>
          <a:p>
            <a:pPr eaLnBrk="1" hangingPunct="1">
              <a:lnSpc>
                <a:spcPct val="80000"/>
              </a:lnSpc>
            </a:pPr>
            <a:endParaRPr lang="fr-FR" sz="90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ABE3F1A0-16FF-442B-A5F5-9FFDE6AE82DE}" type="slidenum">
              <a:rPr lang="fr-FR" sz="1300">
                <a:latin typeface="Times New Roman" pitchFamily="18" charset="0"/>
              </a:rPr>
              <a:pPr/>
              <a:t>13</a:t>
            </a:fld>
            <a:endParaRPr lang="fr-FR" sz="1300">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46574" y="4863219"/>
            <a:ext cx="5206153" cy="4603798"/>
          </a:xfrm>
          <a:noFill/>
        </p:spPr>
        <p:txBody>
          <a:bodyPr/>
          <a:lstStyle/>
          <a:p>
            <a:pPr eaLnBrk="1" hangingPunct="1"/>
            <a:endParaRPr lang="fr-FR"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DE97B57E-F271-4366-82B6-91ECB101B470}" type="slidenum">
              <a:rPr lang="fr-FR" sz="1300">
                <a:latin typeface="Times New Roman" pitchFamily="18" charset="0"/>
              </a:rPr>
              <a:pPr/>
              <a:t>16</a:t>
            </a:fld>
            <a:endParaRPr lang="fr-FR" sz="1300">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46574" y="4863219"/>
            <a:ext cx="5206153" cy="4603798"/>
          </a:xfrm>
          <a:noFill/>
        </p:spPr>
        <p:txBody>
          <a:bodyPr/>
          <a:lstStyle/>
          <a:p>
            <a:pPr eaLnBrk="1" hangingPunct="1"/>
            <a:endParaRPr lang="fr-FR"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600">
                <a:solidFill>
                  <a:schemeClr val="tx1"/>
                </a:solidFill>
                <a:latin typeface="Arial" charset="0"/>
                <a:ea typeface="ＭＳ Ｐゴシック" pitchFamily="34" charset="-128"/>
              </a:defRPr>
            </a:lvl1pPr>
            <a:lvl2pPr marL="804763" indent="-309524">
              <a:defRPr sz="2600">
                <a:solidFill>
                  <a:schemeClr val="tx1"/>
                </a:solidFill>
                <a:latin typeface="Arial" charset="0"/>
                <a:ea typeface="ＭＳ Ｐゴシック" pitchFamily="34" charset="-128"/>
              </a:defRPr>
            </a:lvl2pPr>
            <a:lvl3pPr marL="1238098" indent="-247620">
              <a:defRPr sz="2600">
                <a:solidFill>
                  <a:schemeClr val="tx1"/>
                </a:solidFill>
                <a:latin typeface="Arial" charset="0"/>
                <a:ea typeface="ＭＳ Ｐゴシック" pitchFamily="34" charset="-128"/>
              </a:defRPr>
            </a:lvl3pPr>
            <a:lvl4pPr marL="1733337" indent="-247620">
              <a:defRPr sz="2600">
                <a:solidFill>
                  <a:schemeClr val="tx1"/>
                </a:solidFill>
                <a:latin typeface="Arial" charset="0"/>
                <a:ea typeface="ＭＳ Ｐゴシック" pitchFamily="34" charset="-128"/>
              </a:defRPr>
            </a:lvl4pPr>
            <a:lvl5pPr marL="2228576" indent="-24762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fld id="{D90C7433-D7BA-4020-9026-655592E56F6B}" type="slidenum">
              <a:rPr lang="fr-FR" sz="1300">
                <a:latin typeface="Times New Roman" pitchFamily="18" charset="0"/>
              </a:rPr>
              <a:pPr/>
              <a:t>17</a:t>
            </a:fld>
            <a:endParaRPr lang="fr-FR" sz="1300">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fr-FR"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3568" y="2132856"/>
            <a:ext cx="7772400" cy="1470025"/>
          </a:xfrm>
        </p:spPr>
        <p:txBody>
          <a:bodyPr/>
          <a:lstStyle/>
          <a:p>
            <a:r>
              <a:rPr lang="fr-FR" dirty="0"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174472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rot="16200000">
            <a:off x="2339752" y="-315416"/>
            <a:ext cx="4464496" cy="8064896"/>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itre 1"/>
          <p:cNvSpPr>
            <a:spLocks noGrp="1"/>
          </p:cNvSpPr>
          <p:nvPr>
            <p:ph type="title"/>
          </p:nvPr>
        </p:nvSpPr>
        <p:spPr>
          <a:xfrm>
            <a:off x="539552" y="116632"/>
            <a:ext cx="8070850" cy="1143000"/>
          </a:xfrm>
        </p:spPr>
        <p:txBody>
          <a:bodyPr/>
          <a:lstStyle/>
          <a:p>
            <a:r>
              <a:rPr lang="fr-FR" smtClean="0"/>
              <a:t>Modifiez le style du titre</a:t>
            </a:r>
            <a:endParaRPr lang="fr-FR"/>
          </a:p>
        </p:txBody>
      </p:sp>
    </p:spTree>
    <p:extLst>
      <p:ext uri="{BB962C8B-B14F-4D97-AF65-F5344CB8AC3E}">
        <p14:creationId xmlns:p14="http://schemas.microsoft.com/office/powerpoint/2010/main" val="394185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2888" y="539750"/>
            <a:ext cx="2017712" cy="491648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539750" y="539750"/>
            <a:ext cx="5900738" cy="491648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7531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39750" y="539750"/>
            <a:ext cx="8070850" cy="49164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65589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990600" y="152400"/>
            <a:ext cx="7558088" cy="360363"/>
          </a:xfrm>
        </p:spPr>
        <p:txBody>
          <a:bodyPr/>
          <a:lstStyle/>
          <a:p>
            <a:r>
              <a:rPr lang="fr-FR" dirty="0" smtClean="0"/>
              <a:t>Modifiez le style du titre</a:t>
            </a:r>
            <a:endParaRPr lang="fr-FR" dirty="0"/>
          </a:p>
        </p:txBody>
      </p:sp>
      <p:sp>
        <p:nvSpPr>
          <p:cNvPr id="3" name="Espace réservé du contenu 2"/>
          <p:cNvSpPr>
            <a:spLocks noGrp="1"/>
          </p:cNvSpPr>
          <p:nvPr>
            <p:ph sz="quarter" idx="1"/>
          </p:nvPr>
        </p:nvSpPr>
        <p:spPr>
          <a:xfrm>
            <a:off x="1079500" y="762000"/>
            <a:ext cx="3684588"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916488" y="762000"/>
            <a:ext cx="3684587"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1079500" y="3543300"/>
            <a:ext cx="3684588"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916488" y="3543300"/>
            <a:ext cx="3684587"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200598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079500" y="762000"/>
            <a:ext cx="3684588"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916488" y="762000"/>
            <a:ext cx="3684587"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70639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90600" y="152400"/>
            <a:ext cx="7558088" cy="360363"/>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1079500" y="762000"/>
            <a:ext cx="3684588" cy="5410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916488" y="762000"/>
            <a:ext cx="3684587"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916488" y="3543300"/>
            <a:ext cx="3684587"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438595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90600" y="152400"/>
            <a:ext cx="7558088" cy="360363"/>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1079500" y="762000"/>
            <a:ext cx="3684588" cy="5410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916488" y="762000"/>
            <a:ext cx="3684587"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916488" y="3543300"/>
            <a:ext cx="3684587" cy="26289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230590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smtClean="0"/>
            </a:lvl1pPr>
          </a:lstStyle>
          <a:p>
            <a:pPr>
              <a:defRPr/>
            </a:pPr>
            <a:fld id="{43BB4EAD-296E-46CE-B575-B1BC6FE64ADF}" type="datetime1">
              <a:rPr lang="fr-FR"/>
              <a:pPr>
                <a:defRPr/>
              </a:pPr>
              <a:t>25/06/2013</a:t>
            </a:fld>
            <a:endParaRPr lang="fr-FR"/>
          </a:p>
        </p:txBody>
      </p:sp>
      <p:sp>
        <p:nvSpPr>
          <p:cNvPr id="5" name="Espace réservé du pied de page 4"/>
          <p:cNvSpPr>
            <a:spLocks noGrp="1"/>
          </p:cNvSpPr>
          <p:nvPr>
            <p:ph type="ftr" sz="quarter" idx="11"/>
          </p:nvPr>
        </p:nvSpPr>
        <p:spPr/>
        <p:txBody>
          <a:bodyPr/>
          <a:lstStyle>
            <a:lvl1pPr>
              <a:defRPr smtClean="0"/>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smtClean="0"/>
            </a:lvl1pPr>
          </a:lstStyle>
          <a:p>
            <a:pPr>
              <a:defRPr/>
            </a:pPr>
            <a:fld id="{9FDA2FD7-9CDA-4CC4-88CB-B5376882C625}" type="slidenum">
              <a:rPr lang="fr-FR"/>
              <a:pPr>
                <a:defRPr/>
              </a:pPr>
              <a:t>‹N°›</a:t>
            </a:fld>
            <a:endParaRPr lang="fr-FR"/>
          </a:p>
        </p:txBody>
      </p:sp>
    </p:spTree>
    <p:extLst>
      <p:ext uri="{BB962C8B-B14F-4D97-AF65-F5344CB8AC3E}">
        <p14:creationId xmlns:p14="http://schemas.microsoft.com/office/powerpoint/2010/main" val="367110755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smtClean="0"/>
            </a:lvl1pPr>
          </a:lstStyle>
          <a:p>
            <a:pPr>
              <a:defRPr/>
            </a:pPr>
            <a:fld id="{49FBAF7F-CF8C-4768-9686-8A54CE95DB24}" type="datetime1">
              <a:rPr lang="fr-FR"/>
              <a:pPr>
                <a:defRPr/>
              </a:pPr>
              <a:t>25/06/2013</a:t>
            </a:fld>
            <a:endParaRPr lang="fr-FR"/>
          </a:p>
        </p:txBody>
      </p:sp>
      <p:sp>
        <p:nvSpPr>
          <p:cNvPr id="5" name="Espace réservé du pied de page 4"/>
          <p:cNvSpPr>
            <a:spLocks noGrp="1"/>
          </p:cNvSpPr>
          <p:nvPr>
            <p:ph type="ftr" sz="quarter" idx="11"/>
          </p:nvPr>
        </p:nvSpPr>
        <p:spPr/>
        <p:txBody>
          <a:bodyPr/>
          <a:lstStyle>
            <a:lvl1pPr>
              <a:defRPr smtClean="0"/>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smtClean="0"/>
            </a:lvl1pPr>
          </a:lstStyle>
          <a:p>
            <a:pPr>
              <a:defRPr/>
            </a:pPr>
            <a:fld id="{0888AFDD-C678-4F5D-AD85-F7A626B98836}" type="slidenum">
              <a:rPr lang="fr-FR"/>
              <a:pPr>
                <a:defRPr/>
              </a:pPr>
              <a:t>‹N°›</a:t>
            </a:fld>
            <a:endParaRPr lang="fr-FR"/>
          </a:p>
        </p:txBody>
      </p:sp>
    </p:spTree>
    <p:extLst>
      <p:ext uri="{BB962C8B-B14F-4D97-AF65-F5344CB8AC3E}">
        <p14:creationId xmlns:p14="http://schemas.microsoft.com/office/powerpoint/2010/main" val="9093074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smtClean="0"/>
            </a:lvl1pPr>
          </a:lstStyle>
          <a:p>
            <a:pPr>
              <a:defRPr/>
            </a:pPr>
            <a:fld id="{F958C56E-F442-47FF-8A20-8551EFADCB04}" type="datetime1">
              <a:rPr lang="fr-FR"/>
              <a:pPr>
                <a:defRPr/>
              </a:pPr>
              <a:t>25/06/2013</a:t>
            </a:fld>
            <a:endParaRPr lang="fr-FR"/>
          </a:p>
        </p:txBody>
      </p:sp>
      <p:sp>
        <p:nvSpPr>
          <p:cNvPr id="5" name="Espace réservé du pied de page 4"/>
          <p:cNvSpPr>
            <a:spLocks noGrp="1"/>
          </p:cNvSpPr>
          <p:nvPr>
            <p:ph type="ftr" sz="quarter" idx="11"/>
          </p:nvPr>
        </p:nvSpPr>
        <p:spPr/>
        <p:txBody>
          <a:bodyPr/>
          <a:lstStyle>
            <a:lvl1pPr>
              <a:defRPr smtClean="0"/>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smtClean="0"/>
            </a:lvl1pPr>
          </a:lstStyle>
          <a:p>
            <a:pPr>
              <a:defRPr/>
            </a:pPr>
            <a:fld id="{C0C158C8-625C-4DB0-8500-1F5A790767CD}" type="slidenum">
              <a:rPr lang="fr-FR"/>
              <a:pPr>
                <a:defRPr/>
              </a:pPr>
              <a:t>‹N°›</a:t>
            </a:fld>
            <a:endParaRPr lang="fr-FR"/>
          </a:p>
        </p:txBody>
      </p:sp>
    </p:spTree>
    <p:extLst>
      <p:ext uri="{BB962C8B-B14F-4D97-AF65-F5344CB8AC3E}">
        <p14:creationId xmlns:p14="http://schemas.microsoft.com/office/powerpoint/2010/main" val="335200329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070850" cy="1143000"/>
          </a:xfrm>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21196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smtClean="0"/>
            </a:lvl1pPr>
          </a:lstStyle>
          <a:p>
            <a:pPr>
              <a:defRPr/>
            </a:pPr>
            <a:fld id="{2411BFD0-AA70-405E-B913-4387B6E02AB2}" type="datetime1">
              <a:rPr lang="fr-FR"/>
              <a:pPr>
                <a:defRPr/>
              </a:pPr>
              <a:t>25/06/2013</a:t>
            </a:fld>
            <a:endParaRPr lang="fr-FR"/>
          </a:p>
        </p:txBody>
      </p:sp>
      <p:sp>
        <p:nvSpPr>
          <p:cNvPr id="6" name="Espace réservé du pied de page 4"/>
          <p:cNvSpPr>
            <a:spLocks noGrp="1"/>
          </p:cNvSpPr>
          <p:nvPr>
            <p:ph type="ftr" sz="quarter" idx="11"/>
          </p:nvPr>
        </p:nvSpPr>
        <p:spPr/>
        <p:txBody>
          <a:bodyPr/>
          <a:lstStyle>
            <a:lvl1pPr>
              <a:defRPr smtClean="0"/>
            </a:lvl1pPr>
          </a:lstStyle>
          <a:p>
            <a:pPr>
              <a:defRPr/>
            </a:pPr>
            <a:endParaRPr lang="en-GB"/>
          </a:p>
        </p:txBody>
      </p:sp>
      <p:sp>
        <p:nvSpPr>
          <p:cNvPr id="7" name="Espace réservé du numéro de diapositive 5"/>
          <p:cNvSpPr>
            <a:spLocks noGrp="1"/>
          </p:cNvSpPr>
          <p:nvPr>
            <p:ph type="sldNum" sz="quarter" idx="12"/>
          </p:nvPr>
        </p:nvSpPr>
        <p:spPr/>
        <p:txBody>
          <a:bodyPr/>
          <a:lstStyle>
            <a:lvl1pPr>
              <a:defRPr smtClean="0"/>
            </a:lvl1pPr>
          </a:lstStyle>
          <a:p>
            <a:pPr>
              <a:defRPr/>
            </a:pPr>
            <a:fld id="{3ED7E86D-1D48-4583-AF48-6203C966CB56}" type="slidenum">
              <a:rPr lang="fr-FR"/>
              <a:pPr>
                <a:defRPr/>
              </a:pPr>
              <a:t>‹N°›</a:t>
            </a:fld>
            <a:endParaRPr lang="fr-FR"/>
          </a:p>
        </p:txBody>
      </p:sp>
    </p:spTree>
    <p:extLst>
      <p:ext uri="{BB962C8B-B14F-4D97-AF65-F5344CB8AC3E}">
        <p14:creationId xmlns:p14="http://schemas.microsoft.com/office/powerpoint/2010/main" val="47285395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smtClean="0"/>
            </a:lvl1pPr>
          </a:lstStyle>
          <a:p>
            <a:pPr>
              <a:defRPr/>
            </a:pPr>
            <a:fld id="{F7265BC9-06B6-4DC5-8333-D04BF3352939}" type="datetime1">
              <a:rPr lang="fr-FR"/>
              <a:pPr>
                <a:defRPr/>
              </a:pPr>
              <a:t>25/06/2013</a:t>
            </a:fld>
            <a:endParaRPr lang="fr-FR"/>
          </a:p>
        </p:txBody>
      </p:sp>
      <p:sp>
        <p:nvSpPr>
          <p:cNvPr id="8" name="Espace réservé du pied de page 4"/>
          <p:cNvSpPr>
            <a:spLocks noGrp="1"/>
          </p:cNvSpPr>
          <p:nvPr>
            <p:ph type="ftr" sz="quarter" idx="11"/>
          </p:nvPr>
        </p:nvSpPr>
        <p:spPr/>
        <p:txBody>
          <a:bodyPr/>
          <a:lstStyle>
            <a:lvl1pPr>
              <a:defRPr smtClean="0"/>
            </a:lvl1pPr>
          </a:lstStyle>
          <a:p>
            <a:pPr>
              <a:defRPr/>
            </a:pPr>
            <a:endParaRPr lang="en-GB"/>
          </a:p>
        </p:txBody>
      </p:sp>
      <p:sp>
        <p:nvSpPr>
          <p:cNvPr id="9" name="Espace réservé du numéro de diapositive 5"/>
          <p:cNvSpPr>
            <a:spLocks noGrp="1"/>
          </p:cNvSpPr>
          <p:nvPr>
            <p:ph type="sldNum" sz="quarter" idx="12"/>
          </p:nvPr>
        </p:nvSpPr>
        <p:spPr/>
        <p:txBody>
          <a:bodyPr/>
          <a:lstStyle>
            <a:lvl1pPr>
              <a:defRPr smtClean="0"/>
            </a:lvl1pPr>
          </a:lstStyle>
          <a:p>
            <a:pPr>
              <a:defRPr/>
            </a:pPr>
            <a:fld id="{8486F76D-89C8-4D5F-A642-3684F6F96C22}" type="slidenum">
              <a:rPr lang="fr-FR"/>
              <a:pPr>
                <a:defRPr/>
              </a:pPr>
              <a:t>‹N°›</a:t>
            </a:fld>
            <a:endParaRPr lang="fr-FR"/>
          </a:p>
        </p:txBody>
      </p:sp>
    </p:spTree>
    <p:extLst>
      <p:ext uri="{BB962C8B-B14F-4D97-AF65-F5344CB8AC3E}">
        <p14:creationId xmlns:p14="http://schemas.microsoft.com/office/powerpoint/2010/main" val="8684572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smtClean="0"/>
            </a:lvl1pPr>
          </a:lstStyle>
          <a:p>
            <a:pPr>
              <a:defRPr/>
            </a:pPr>
            <a:fld id="{D7692619-7960-4852-A3C6-41375CE49195}" type="datetime1">
              <a:rPr lang="fr-FR"/>
              <a:pPr>
                <a:defRPr/>
              </a:pPr>
              <a:t>25/06/2013</a:t>
            </a:fld>
            <a:endParaRPr lang="fr-FR"/>
          </a:p>
        </p:txBody>
      </p:sp>
      <p:sp>
        <p:nvSpPr>
          <p:cNvPr id="4" name="Espace réservé du pied de page 4"/>
          <p:cNvSpPr>
            <a:spLocks noGrp="1"/>
          </p:cNvSpPr>
          <p:nvPr>
            <p:ph type="ftr" sz="quarter" idx="11"/>
          </p:nvPr>
        </p:nvSpPr>
        <p:spPr/>
        <p:txBody>
          <a:bodyPr/>
          <a:lstStyle>
            <a:lvl1pPr>
              <a:defRPr smtClean="0"/>
            </a:lvl1pPr>
          </a:lstStyle>
          <a:p>
            <a:pPr>
              <a:defRPr/>
            </a:pPr>
            <a:endParaRPr lang="en-GB"/>
          </a:p>
        </p:txBody>
      </p:sp>
      <p:sp>
        <p:nvSpPr>
          <p:cNvPr id="5" name="Espace réservé du numéro de diapositive 5"/>
          <p:cNvSpPr>
            <a:spLocks noGrp="1"/>
          </p:cNvSpPr>
          <p:nvPr>
            <p:ph type="sldNum" sz="quarter" idx="12"/>
          </p:nvPr>
        </p:nvSpPr>
        <p:spPr/>
        <p:txBody>
          <a:bodyPr/>
          <a:lstStyle>
            <a:lvl1pPr>
              <a:defRPr smtClean="0"/>
            </a:lvl1pPr>
          </a:lstStyle>
          <a:p>
            <a:pPr>
              <a:defRPr/>
            </a:pPr>
            <a:fld id="{A47ED23D-0FD5-467D-BC23-897C4DCA512E}" type="slidenum">
              <a:rPr lang="fr-FR"/>
              <a:pPr>
                <a:defRPr/>
              </a:pPr>
              <a:t>‹N°›</a:t>
            </a:fld>
            <a:endParaRPr lang="fr-FR"/>
          </a:p>
        </p:txBody>
      </p:sp>
    </p:spTree>
    <p:extLst>
      <p:ext uri="{BB962C8B-B14F-4D97-AF65-F5344CB8AC3E}">
        <p14:creationId xmlns:p14="http://schemas.microsoft.com/office/powerpoint/2010/main" val="353130658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smtClean="0"/>
            </a:lvl1pPr>
          </a:lstStyle>
          <a:p>
            <a:pPr>
              <a:defRPr/>
            </a:pPr>
            <a:fld id="{8B59A8C1-238B-445D-A39A-48C13CED6B2C}" type="datetime1">
              <a:rPr lang="fr-FR"/>
              <a:pPr>
                <a:defRPr/>
              </a:pPr>
              <a:t>25/06/2013</a:t>
            </a:fld>
            <a:endParaRPr lang="fr-FR"/>
          </a:p>
        </p:txBody>
      </p:sp>
      <p:sp>
        <p:nvSpPr>
          <p:cNvPr id="3" name="Espace réservé du pied de page 4"/>
          <p:cNvSpPr>
            <a:spLocks noGrp="1"/>
          </p:cNvSpPr>
          <p:nvPr>
            <p:ph type="ftr" sz="quarter" idx="11"/>
          </p:nvPr>
        </p:nvSpPr>
        <p:spPr/>
        <p:txBody>
          <a:bodyPr/>
          <a:lstStyle>
            <a:lvl1pPr>
              <a:defRPr smtClean="0"/>
            </a:lvl1pPr>
          </a:lstStyle>
          <a:p>
            <a:pPr>
              <a:defRPr/>
            </a:pPr>
            <a:endParaRPr lang="en-GB"/>
          </a:p>
        </p:txBody>
      </p:sp>
      <p:sp>
        <p:nvSpPr>
          <p:cNvPr id="4" name="Espace réservé du numéro de diapositive 5"/>
          <p:cNvSpPr>
            <a:spLocks noGrp="1"/>
          </p:cNvSpPr>
          <p:nvPr>
            <p:ph type="sldNum" sz="quarter" idx="12"/>
          </p:nvPr>
        </p:nvSpPr>
        <p:spPr/>
        <p:txBody>
          <a:bodyPr/>
          <a:lstStyle>
            <a:lvl1pPr>
              <a:defRPr smtClean="0"/>
            </a:lvl1pPr>
          </a:lstStyle>
          <a:p>
            <a:pPr>
              <a:defRPr/>
            </a:pPr>
            <a:fld id="{09FB0972-54EB-4FBF-A252-74D03334DB0D}" type="slidenum">
              <a:rPr lang="fr-FR"/>
              <a:pPr>
                <a:defRPr/>
              </a:pPr>
              <a:t>‹N°›</a:t>
            </a:fld>
            <a:endParaRPr lang="fr-FR"/>
          </a:p>
        </p:txBody>
      </p:sp>
    </p:spTree>
    <p:extLst>
      <p:ext uri="{BB962C8B-B14F-4D97-AF65-F5344CB8AC3E}">
        <p14:creationId xmlns:p14="http://schemas.microsoft.com/office/powerpoint/2010/main" val="385420346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smtClean="0"/>
            </a:lvl1pPr>
          </a:lstStyle>
          <a:p>
            <a:pPr>
              <a:defRPr/>
            </a:pPr>
            <a:fld id="{2EE752CD-747C-4C88-81A7-73C45F33FA2F}" type="datetime1">
              <a:rPr lang="fr-FR"/>
              <a:pPr>
                <a:defRPr/>
              </a:pPr>
              <a:t>25/06/2013</a:t>
            </a:fld>
            <a:endParaRPr lang="fr-FR"/>
          </a:p>
        </p:txBody>
      </p:sp>
      <p:sp>
        <p:nvSpPr>
          <p:cNvPr id="6" name="Espace réservé du pied de page 4"/>
          <p:cNvSpPr>
            <a:spLocks noGrp="1"/>
          </p:cNvSpPr>
          <p:nvPr>
            <p:ph type="ftr" sz="quarter" idx="11"/>
          </p:nvPr>
        </p:nvSpPr>
        <p:spPr/>
        <p:txBody>
          <a:bodyPr/>
          <a:lstStyle>
            <a:lvl1pPr>
              <a:defRPr smtClean="0"/>
            </a:lvl1pPr>
          </a:lstStyle>
          <a:p>
            <a:pPr>
              <a:defRPr/>
            </a:pPr>
            <a:endParaRPr lang="en-GB"/>
          </a:p>
        </p:txBody>
      </p:sp>
      <p:sp>
        <p:nvSpPr>
          <p:cNvPr id="7" name="Espace réservé du numéro de diapositive 5"/>
          <p:cNvSpPr>
            <a:spLocks noGrp="1"/>
          </p:cNvSpPr>
          <p:nvPr>
            <p:ph type="sldNum" sz="quarter" idx="12"/>
          </p:nvPr>
        </p:nvSpPr>
        <p:spPr/>
        <p:txBody>
          <a:bodyPr/>
          <a:lstStyle>
            <a:lvl1pPr>
              <a:defRPr smtClean="0"/>
            </a:lvl1pPr>
          </a:lstStyle>
          <a:p>
            <a:pPr>
              <a:defRPr/>
            </a:pPr>
            <a:fld id="{DD8BCA90-168B-4960-AB82-6CA0AA95467E}" type="slidenum">
              <a:rPr lang="fr-FR"/>
              <a:pPr>
                <a:defRPr/>
              </a:pPr>
              <a:t>‹N°›</a:t>
            </a:fld>
            <a:endParaRPr lang="fr-FR"/>
          </a:p>
        </p:txBody>
      </p:sp>
    </p:spTree>
    <p:extLst>
      <p:ext uri="{BB962C8B-B14F-4D97-AF65-F5344CB8AC3E}">
        <p14:creationId xmlns:p14="http://schemas.microsoft.com/office/powerpoint/2010/main" val="373284069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smtClean="0"/>
            </a:lvl1pPr>
          </a:lstStyle>
          <a:p>
            <a:pPr>
              <a:defRPr/>
            </a:pPr>
            <a:fld id="{E5B09DCF-2DA5-496D-945B-5C0A44620DAF}" type="datetime1">
              <a:rPr lang="fr-FR"/>
              <a:pPr>
                <a:defRPr/>
              </a:pPr>
              <a:t>25/06/2013</a:t>
            </a:fld>
            <a:endParaRPr lang="fr-FR"/>
          </a:p>
        </p:txBody>
      </p:sp>
      <p:sp>
        <p:nvSpPr>
          <p:cNvPr id="6" name="Espace réservé du pied de page 4"/>
          <p:cNvSpPr>
            <a:spLocks noGrp="1"/>
          </p:cNvSpPr>
          <p:nvPr>
            <p:ph type="ftr" sz="quarter" idx="11"/>
          </p:nvPr>
        </p:nvSpPr>
        <p:spPr/>
        <p:txBody>
          <a:bodyPr/>
          <a:lstStyle>
            <a:lvl1pPr>
              <a:defRPr smtClean="0"/>
            </a:lvl1pPr>
          </a:lstStyle>
          <a:p>
            <a:pPr>
              <a:defRPr/>
            </a:pPr>
            <a:endParaRPr lang="en-GB"/>
          </a:p>
        </p:txBody>
      </p:sp>
      <p:sp>
        <p:nvSpPr>
          <p:cNvPr id="7" name="Espace réservé du numéro de diapositive 5"/>
          <p:cNvSpPr>
            <a:spLocks noGrp="1"/>
          </p:cNvSpPr>
          <p:nvPr>
            <p:ph type="sldNum" sz="quarter" idx="12"/>
          </p:nvPr>
        </p:nvSpPr>
        <p:spPr/>
        <p:txBody>
          <a:bodyPr/>
          <a:lstStyle>
            <a:lvl1pPr>
              <a:defRPr smtClean="0"/>
            </a:lvl1pPr>
          </a:lstStyle>
          <a:p>
            <a:pPr>
              <a:defRPr/>
            </a:pPr>
            <a:fld id="{6904631B-3177-49F2-AFA7-23A2AFC5A0B0}" type="slidenum">
              <a:rPr lang="fr-FR"/>
              <a:pPr>
                <a:defRPr/>
              </a:pPr>
              <a:t>‹N°›</a:t>
            </a:fld>
            <a:endParaRPr lang="fr-FR"/>
          </a:p>
        </p:txBody>
      </p:sp>
    </p:spTree>
    <p:extLst>
      <p:ext uri="{BB962C8B-B14F-4D97-AF65-F5344CB8AC3E}">
        <p14:creationId xmlns:p14="http://schemas.microsoft.com/office/powerpoint/2010/main" val="173977904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smtClean="0"/>
            </a:lvl1pPr>
          </a:lstStyle>
          <a:p>
            <a:pPr>
              <a:defRPr/>
            </a:pPr>
            <a:fld id="{B0B6B68A-240C-44B9-AADC-EAD93AA5DB7A}" type="datetime1">
              <a:rPr lang="fr-FR"/>
              <a:pPr>
                <a:defRPr/>
              </a:pPr>
              <a:t>25/06/2013</a:t>
            </a:fld>
            <a:endParaRPr lang="fr-FR"/>
          </a:p>
        </p:txBody>
      </p:sp>
      <p:sp>
        <p:nvSpPr>
          <p:cNvPr id="5" name="Espace réservé du pied de page 4"/>
          <p:cNvSpPr>
            <a:spLocks noGrp="1"/>
          </p:cNvSpPr>
          <p:nvPr>
            <p:ph type="ftr" sz="quarter" idx="11"/>
          </p:nvPr>
        </p:nvSpPr>
        <p:spPr/>
        <p:txBody>
          <a:bodyPr/>
          <a:lstStyle>
            <a:lvl1pPr>
              <a:defRPr smtClean="0"/>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smtClean="0"/>
            </a:lvl1pPr>
          </a:lstStyle>
          <a:p>
            <a:pPr>
              <a:defRPr/>
            </a:pPr>
            <a:fld id="{63CBEA2C-C9F2-46DA-89CB-9FC06CF0D252}" type="slidenum">
              <a:rPr lang="fr-FR"/>
              <a:pPr>
                <a:defRPr/>
              </a:pPr>
              <a:t>‹N°›</a:t>
            </a:fld>
            <a:endParaRPr lang="fr-FR"/>
          </a:p>
        </p:txBody>
      </p:sp>
    </p:spTree>
    <p:extLst>
      <p:ext uri="{BB962C8B-B14F-4D97-AF65-F5344CB8AC3E}">
        <p14:creationId xmlns:p14="http://schemas.microsoft.com/office/powerpoint/2010/main" val="428727648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smtClean="0"/>
            </a:lvl1pPr>
          </a:lstStyle>
          <a:p>
            <a:pPr>
              <a:defRPr/>
            </a:pPr>
            <a:fld id="{7FA3AE45-DF60-4E8E-AE7E-22B83094EEAA}" type="datetime1">
              <a:rPr lang="fr-FR"/>
              <a:pPr>
                <a:defRPr/>
              </a:pPr>
              <a:t>25/06/2013</a:t>
            </a:fld>
            <a:endParaRPr lang="fr-FR"/>
          </a:p>
        </p:txBody>
      </p:sp>
      <p:sp>
        <p:nvSpPr>
          <p:cNvPr id="5" name="Espace réservé du pied de page 4"/>
          <p:cNvSpPr>
            <a:spLocks noGrp="1"/>
          </p:cNvSpPr>
          <p:nvPr>
            <p:ph type="ftr" sz="quarter" idx="11"/>
          </p:nvPr>
        </p:nvSpPr>
        <p:spPr/>
        <p:txBody>
          <a:bodyPr/>
          <a:lstStyle>
            <a:lvl1pPr>
              <a:defRPr smtClean="0"/>
            </a:lvl1pPr>
          </a:lstStyle>
          <a:p>
            <a:pPr>
              <a:defRPr/>
            </a:pPr>
            <a:endParaRPr lang="en-GB"/>
          </a:p>
        </p:txBody>
      </p:sp>
      <p:sp>
        <p:nvSpPr>
          <p:cNvPr id="6" name="Espace réservé du numéro de diapositive 5"/>
          <p:cNvSpPr>
            <a:spLocks noGrp="1"/>
          </p:cNvSpPr>
          <p:nvPr>
            <p:ph type="sldNum" sz="quarter" idx="12"/>
          </p:nvPr>
        </p:nvSpPr>
        <p:spPr/>
        <p:txBody>
          <a:bodyPr/>
          <a:lstStyle>
            <a:lvl1pPr>
              <a:defRPr smtClean="0"/>
            </a:lvl1pPr>
          </a:lstStyle>
          <a:p>
            <a:pPr>
              <a:defRPr/>
            </a:pPr>
            <a:fld id="{349AA572-DCFB-4B4D-A918-DDF83C3B4D4E}" type="slidenum">
              <a:rPr lang="fr-FR"/>
              <a:pPr>
                <a:defRPr/>
              </a:pPr>
              <a:t>‹N°›</a:t>
            </a:fld>
            <a:endParaRPr lang="fr-FR"/>
          </a:p>
        </p:txBody>
      </p:sp>
    </p:spTree>
    <p:extLst>
      <p:ext uri="{BB962C8B-B14F-4D97-AF65-F5344CB8AC3E}">
        <p14:creationId xmlns:p14="http://schemas.microsoft.com/office/powerpoint/2010/main" val="37526447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365066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Titre 1"/>
          <p:cNvSpPr txBox="1">
            <a:spLocks/>
          </p:cNvSpPr>
          <p:nvPr userDrawn="1"/>
        </p:nvSpPr>
        <p:spPr bwMode="auto">
          <a:xfrm>
            <a:off x="539750" y="115888"/>
            <a:ext cx="80708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smtClean="0"/>
              <a:t>Modifiez le style du titre</a:t>
            </a:r>
            <a:endParaRPr lang="fr-FR"/>
          </a:p>
        </p:txBody>
      </p:sp>
      <p:sp>
        <p:nvSpPr>
          <p:cNvPr id="3" name="Espace réservé du contenu 2"/>
          <p:cNvSpPr>
            <a:spLocks noGrp="1"/>
          </p:cNvSpPr>
          <p:nvPr>
            <p:ph sz="half" idx="1"/>
          </p:nvPr>
        </p:nvSpPr>
        <p:spPr>
          <a:xfrm>
            <a:off x="2338388" y="1798638"/>
            <a:ext cx="3048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538788" y="1798638"/>
            <a:ext cx="3048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132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itre 1"/>
          <p:cNvSpPr>
            <a:spLocks noGrp="1"/>
          </p:cNvSpPr>
          <p:nvPr>
            <p:ph type="title"/>
          </p:nvPr>
        </p:nvSpPr>
        <p:spPr>
          <a:xfrm>
            <a:off x="539552" y="116632"/>
            <a:ext cx="8070850" cy="1143000"/>
          </a:xfrm>
        </p:spPr>
        <p:txBody>
          <a:bodyPr/>
          <a:lstStyle/>
          <a:p>
            <a:r>
              <a:rPr lang="fr-FR" smtClean="0"/>
              <a:t>Modifiez le style du titre</a:t>
            </a:r>
            <a:endParaRPr lang="fr-FR"/>
          </a:p>
        </p:txBody>
      </p:sp>
    </p:spTree>
    <p:extLst>
      <p:ext uri="{BB962C8B-B14F-4D97-AF65-F5344CB8AC3E}">
        <p14:creationId xmlns:p14="http://schemas.microsoft.com/office/powerpoint/2010/main" val="215016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re 1"/>
          <p:cNvSpPr>
            <a:spLocks noGrp="1"/>
          </p:cNvSpPr>
          <p:nvPr>
            <p:ph type="title"/>
          </p:nvPr>
        </p:nvSpPr>
        <p:spPr>
          <a:xfrm>
            <a:off x="539552" y="116632"/>
            <a:ext cx="8070850" cy="1143000"/>
          </a:xfrm>
        </p:spPr>
        <p:txBody>
          <a:bodyPr/>
          <a:lstStyle/>
          <a:p>
            <a:r>
              <a:rPr lang="fr-FR" smtClean="0"/>
              <a:t>Modifiez le style du titre</a:t>
            </a:r>
            <a:endParaRPr lang="fr-FR"/>
          </a:p>
        </p:txBody>
      </p:sp>
    </p:spTree>
    <p:extLst>
      <p:ext uri="{BB962C8B-B14F-4D97-AF65-F5344CB8AC3E}">
        <p14:creationId xmlns:p14="http://schemas.microsoft.com/office/powerpoint/2010/main" val="199911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90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35858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92829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539750"/>
            <a:ext cx="80708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027" name="Rectangle 3"/>
          <p:cNvSpPr>
            <a:spLocks noGrp="1" noChangeArrowheads="1"/>
          </p:cNvSpPr>
          <p:nvPr>
            <p:ph type="body" idx="1"/>
          </p:nvPr>
        </p:nvSpPr>
        <p:spPr bwMode="auto">
          <a:xfrm>
            <a:off x="2338388" y="1798638"/>
            <a:ext cx="6248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8" name="Picture 9"/>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23"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4" r:id="rId13"/>
    <p:sldLayoutId id="2147483725" r:id="rId14"/>
    <p:sldLayoutId id="2147483726" r:id="rId15"/>
    <p:sldLayoutId id="2147483727" r:id="rId16"/>
  </p:sldLayoutIdLst>
  <p:txStyles>
    <p:title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p:titleStyle>
    <p:bodyStyle>
      <a:lvl1pPr marL="342900" indent="-342900" algn="l" rtl="0" eaLnBrk="0" fontAlgn="base" hangingPunct="0">
        <a:spcBef>
          <a:spcPct val="20000"/>
        </a:spcBef>
        <a:spcAft>
          <a:spcPct val="0"/>
        </a:spcAft>
        <a:buChar char="•"/>
        <a:defRPr sz="1600">
          <a:solidFill>
            <a:srgbClr val="234E7E"/>
          </a:solidFill>
          <a:latin typeface="+mn-lt"/>
          <a:ea typeface="+mn-ea"/>
          <a:cs typeface="+mn-cs"/>
        </a:defRPr>
      </a:lvl1pPr>
      <a:lvl2pPr marL="742950" indent="-285750" algn="l" rtl="0" eaLnBrk="0" fontAlgn="base" hangingPunct="0">
        <a:spcBef>
          <a:spcPct val="20000"/>
        </a:spcBef>
        <a:spcAft>
          <a:spcPct val="0"/>
        </a:spcAft>
        <a:defRPr sz="1600">
          <a:solidFill>
            <a:srgbClr val="234E7E"/>
          </a:solidFill>
          <a:latin typeface="+mn-lt"/>
          <a:ea typeface="+mn-ea"/>
        </a:defRPr>
      </a:lvl2pPr>
      <a:lvl3pPr marL="1143000" indent="-228600" algn="l" rtl="0" eaLnBrk="0" fontAlgn="base" hangingPunct="0">
        <a:spcBef>
          <a:spcPct val="20000"/>
        </a:spcBef>
        <a:spcAft>
          <a:spcPct val="0"/>
        </a:spcAft>
        <a:defRPr sz="1600">
          <a:solidFill>
            <a:srgbClr val="234E7E"/>
          </a:solidFill>
          <a:latin typeface="+mn-lt"/>
          <a:ea typeface="+mn-ea"/>
        </a:defRPr>
      </a:lvl3pPr>
      <a:lvl4pPr marL="1600200" indent="-228600" algn="l" rtl="0" eaLnBrk="0" fontAlgn="base" hangingPunct="0">
        <a:spcBef>
          <a:spcPct val="20000"/>
        </a:spcBef>
        <a:spcAft>
          <a:spcPct val="0"/>
        </a:spcAft>
        <a:defRPr sz="1600">
          <a:solidFill>
            <a:srgbClr val="234E7E"/>
          </a:solidFill>
          <a:latin typeface="+mn-lt"/>
          <a:ea typeface="+mn-ea"/>
        </a:defRPr>
      </a:lvl4pPr>
      <a:lvl5pPr marL="2057400" indent="-228600" algn="l" rtl="0" eaLnBrk="0" fontAlgn="base" hangingPunct="0">
        <a:spcBef>
          <a:spcPct val="20000"/>
        </a:spcBef>
        <a:spcAft>
          <a:spcPct val="0"/>
        </a:spcAft>
        <a:defRPr sz="1600">
          <a:solidFill>
            <a:srgbClr val="234E7E"/>
          </a:solidFill>
          <a:latin typeface="+mn-lt"/>
          <a:ea typeface="+mn-ea"/>
        </a:defRPr>
      </a:lvl5pPr>
      <a:lvl6pPr marL="2514600" indent="-228600" algn="l" rtl="0" fontAlgn="base">
        <a:spcBef>
          <a:spcPct val="20000"/>
        </a:spcBef>
        <a:spcAft>
          <a:spcPct val="0"/>
        </a:spcAft>
        <a:defRPr sz="1600">
          <a:solidFill>
            <a:srgbClr val="234E7E"/>
          </a:solidFill>
          <a:latin typeface="+mn-lt"/>
          <a:ea typeface="+mn-ea"/>
        </a:defRPr>
      </a:lvl6pPr>
      <a:lvl7pPr marL="2971800" indent="-228600" algn="l" rtl="0" fontAlgn="base">
        <a:spcBef>
          <a:spcPct val="20000"/>
        </a:spcBef>
        <a:spcAft>
          <a:spcPct val="0"/>
        </a:spcAft>
        <a:defRPr sz="1600">
          <a:solidFill>
            <a:srgbClr val="234E7E"/>
          </a:solidFill>
          <a:latin typeface="+mn-lt"/>
          <a:ea typeface="+mn-ea"/>
        </a:defRPr>
      </a:lvl7pPr>
      <a:lvl8pPr marL="3429000" indent="-228600" algn="l" rtl="0" fontAlgn="base">
        <a:spcBef>
          <a:spcPct val="20000"/>
        </a:spcBef>
        <a:spcAft>
          <a:spcPct val="0"/>
        </a:spcAft>
        <a:defRPr sz="1600">
          <a:solidFill>
            <a:srgbClr val="234E7E"/>
          </a:solidFill>
          <a:latin typeface="+mn-lt"/>
          <a:ea typeface="+mn-ea"/>
        </a:defRPr>
      </a:lvl8pPr>
      <a:lvl9pPr marL="3886200" indent="-228600" algn="l" rtl="0" fontAlgn="base">
        <a:spcBef>
          <a:spcPct val="20000"/>
        </a:spcBef>
        <a:spcAft>
          <a:spcPct val="0"/>
        </a:spcAft>
        <a:defRPr sz="1600">
          <a:solidFill>
            <a:srgbClr val="234E7E"/>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3" descr="im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2" descr="im4.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9"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defTabSz="457200" eaLnBrk="1" hangingPunct="1">
              <a:defRPr/>
            </a:pPr>
            <a:fld id="{4F2D6066-8366-49EB-BB5F-40D1693EAB19}" type="datetime1">
              <a:rPr lang="fr-FR"/>
              <a:pPr defTabSz="457200" eaLnBrk="1" hangingPunct="1">
                <a:defRPr/>
              </a:pPr>
              <a:t>25/06/2013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defTabSz="457200" eaLnBrk="1" hangingPunct="1">
              <a:defRPr/>
            </a:pPr>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defTabSz="457200" eaLnBrk="1" hangingPunct="1">
              <a:defRPr/>
            </a:pPr>
            <a:fld id="{B73B0D1C-A9F9-43A5-ADD1-75CC7A55C652}" type="slidenum">
              <a:rPr lang="fr-FR"/>
              <a:pPr defTabSz="457200" eaLnBrk="1" hangingPunct="1">
                <a:defRPr/>
              </a:pPr>
              <a:t>‹N°›</a:t>
            </a:fld>
            <a:endParaRPr lang="fr-FR"/>
          </a:p>
        </p:txBody>
      </p:sp>
    </p:spTree>
    <p:extLst>
      <p:ext uri="{BB962C8B-B14F-4D97-AF65-F5344CB8AC3E}">
        <p14:creationId xmlns:p14="http://schemas.microsoft.com/office/powerpoint/2010/main" val="216844510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advClick="0" advTm="1000">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8" charset="-128"/>
          <a:cs typeface="ヒラギノ角ゴ Pro W3" pitchFamily="19"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5" charset="-128"/>
          <a:cs typeface="ＭＳ Ｐゴシック" pitchFamily="115"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hyperlink" Target="http://www.snecma.com/fr/index.php" TargetMode="External"/><Relationship Id="rId26" Type="http://schemas.openxmlformats.org/officeDocument/2006/relationships/hyperlink" Target="http://www.faurecia.com/" TargetMode="External"/><Relationship Id="rId39" Type="http://schemas.openxmlformats.org/officeDocument/2006/relationships/image" Target="../media/image117.png"/><Relationship Id="rId21" Type="http://schemas.openxmlformats.org/officeDocument/2006/relationships/image" Target="../media/image106.jpeg"/><Relationship Id="rId34" Type="http://schemas.openxmlformats.org/officeDocument/2006/relationships/image" Target="../media/image89.wmf"/><Relationship Id="rId42" Type="http://schemas.openxmlformats.org/officeDocument/2006/relationships/image" Target="../media/image120.jpeg"/><Relationship Id="rId47" Type="http://schemas.openxmlformats.org/officeDocument/2006/relationships/image" Target="../media/image125.png"/><Relationship Id="rId50" Type="http://schemas.openxmlformats.org/officeDocument/2006/relationships/image" Target="../media/image128.png"/><Relationship Id="rId55" Type="http://schemas.openxmlformats.org/officeDocument/2006/relationships/image" Target="../media/image131.wmf"/><Relationship Id="rId7" Type="http://schemas.openxmlformats.org/officeDocument/2006/relationships/image" Target="../media/image93.jpeg"/><Relationship Id="rId12" Type="http://schemas.openxmlformats.org/officeDocument/2006/relationships/image" Target="../media/image98.png"/><Relationship Id="rId17" Type="http://schemas.openxmlformats.org/officeDocument/2006/relationships/image" Target="../media/image103.jpeg"/><Relationship Id="rId25" Type="http://schemas.openxmlformats.org/officeDocument/2006/relationships/image" Target="../media/image109.png"/><Relationship Id="rId33" Type="http://schemas.openxmlformats.org/officeDocument/2006/relationships/oleObject" Target="../embeddings/oleObject1.bin"/><Relationship Id="rId38" Type="http://schemas.openxmlformats.org/officeDocument/2006/relationships/image" Target="../media/image116.png"/><Relationship Id="rId46" Type="http://schemas.openxmlformats.org/officeDocument/2006/relationships/image" Target="../media/image124.png"/><Relationship Id="rId59" Type="http://schemas.openxmlformats.org/officeDocument/2006/relationships/image" Target="../media/image135.png"/><Relationship Id="rId2" Type="http://schemas.openxmlformats.org/officeDocument/2006/relationships/slideLayout" Target="../slideLayouts/slideLayout13.xml"/><Relationship Id="rId16" Type="http://schemas.openxmlformats.org/officeDocument/2006/relationships/image" Target="../media/image102.jpeg"/><Relationship Id="rId20" Type="http://schemas.openxmlformats.org/officeDocument/2006/relationships/image" Target="../media/image105.png"/><Relationship Id="rId29" Type="http://schemas.openxmlformats.org/officeDocument/2006/relationships/image" Target="../media/image111.png"/><Relationship Id="rId41" Type="http://schemas.openxmlformats.org/officeDocument/2006/relationships/image" Target="../media/image119.png"/><Relationship Id="rId54" Type="http://schemas.openxmlformats.org/officeDocument/2006/relationships/image" Target="http://upload.wikimedia.org/wikipedia/fr/thumb/5/52/Nec-logo.jpg/150px-Nec-logo.jpg" TargetMode="External"/><Relationship Id="rId1" Type="http://schemas.openxmlformats.org/officeDocument/2006/relationships/vmlDrawing" Target="../drawings/vmlDrawing1.v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hyperlink" Target="http://www.areva.com/servlet/ContentServer?pagename=arevagroup_fr/home" TargetMode="External"/><Relationship Id="rId32" Type="http://schemas.openxmlformats.org/officeDocument/2006/relationships/image" Target="../media/image113.png"/><Relationship Id="rId37" Type="http://schemas.openxmlformats.org/officeDocument/2006/relationships/hyperlink" Target="http://www.yamatake.com/index.html" TargetMode="External"/><Relationship Id="rId40" Type="http://schemas.openxmlformats.org/officeDocument/2006/relationships/image" Target="../media/image118.emf"/><Relationship Id="rId45" Type="http://schemas.openxmlformats.org/officeDocument/2006/relationships/image" Target="../media/image123.png"/><Relationship Id="rId53" Type="http://schemas.openxmlformats.org/officeDocument/2006/relationships/image" Target="../media/image130.jpeg"/><Relationship Id="rId58" Type="http://schemas.openxmlformats.org/officeDocument/2006/relationships/image" Target="../media/image134.png"/><Relationship Id="rId5" Type="http://schemas.openxmlformats.org/officeDocument/2006/relationships/hyperlink" Target="http://www.mitsubishicorp.com/en/index.html" TargetMode="External"/><Relationship Id="rId15" Type="http://schemas.openxmlformats.org/officeDocument/2006/relationships/image" Target="../media/image101.png"/><Relationship Id="rId23" Type="http://schemas.openxmlformats.org/officeDocument/2006/relationships/image" Target="../media/image108.png"/><Relationship Id="rId28" Type="http://schemas.openxmlformats.org/officeDocument/2006/relationships/hyperlink" Target="http://www.freescale.com/" TargetMode="External"/><Relationship Id="rId36" Type="http://schemas.openxmlformats.org/officeDocument/2006/relationships/image" Target="../media/image115.png"/><Relationship Id="rId49" Type="http://schemas.openxmlformats.org/officeDocument/2006/relationships/image" Target="../media/image127.png"/><Relationship Id="rId57" Type="http://schemas.openxmlformats.org/officeDocument/2006/relationships/image" Target="../media/image133.png"/><Relationship Id="rId10" Type="http://schemas.openxmlformats.org/officeDocument/2006/relationships/image" Target="../media/image96.png"/><Relationship Id="rId19" Type="http://schemas.openxmlformats.org/officeDocument/2006/relationships/image" Target="../media/image104.png"/><Relationship Id="rId31" Type="http://schemas.openxmlformats.org/officeDocument/2006/relationships/image" Target="../media/image112.png"/><Relationship Id="rId44" Type="http://schemas.openxmlformats.org/officeDocument/2006/relationships/image" Target="../media/image122.jpeg"/><Relationship Id="rId52" Type="http://schemas.openxmlformats.org/officeDocument/2006/relationships/hyperlink" Target="http://fr.wikipedia.org/wiki/Image:Nec-logo.jpg" TargetMode="External"/><Relationship Id="rId60" Type="http://schemas.openxmlformats.org/officeDocument/2006/relationships/image" Target="../media/image136.png"/><Relationship Id="rId4" Type="http://schemas.openxmlformats.org/officeDocument/2006/relationships/image" Target="../media/image91.png"/><Relationship Id="rId9" Type="http://schemas.openxmlformats.org/officeDocument/2006/relationships/image" Target="../media/image95.png"/><Relationship Id="rId14" Type="http://schemas.openxmlformats.org/officeDocument/2006/relationships/image" Target="../media/image100.emf"/><Relationship Id="rId22" Type="http://schemas.openxmlformats.org/officeDocument/2006/relationships/image" Target="../media/image107.png"/><Relationship Id="rId27" Type="http://schemas.openxmlformats.org/officeDocument/2006/relationships/image" Target="../media/image110.png"/><Relationship Id="rId30" Type="http://schemas.openxmlformats.org/officeDocument/2006/relationships/hyperlink" Target="http://www.total.com/fr/home_page/" TargetMode="External"/><Relationship Id="rId35" Type="http://schemas.openxmlformats.org/officeDocument/2006/relationships/image" Target="../media/image114.png"/><Relationship Id="rId43" Type="http://schemas.openxmlformats.org/officeDocument/2006/relationships/image" Target="../media/image121.jpeg"/><Relationship Id="rId48" Type="http://schemas.openxmlformats.org/officeDocument/2006/relationships/image" Target="../media/image126.png"/><Relationship Id="rId56" Type="http://schemas.openxmlformats.org/officeDocument/2006/relationships/image" Target="../media/image132.wmf"/><Relationship Id="rId8" Type="http://schemas.openxmlformats.org/officeDocument/2006/relationships/image" Target="../media/image94.png"/><Relationship Id="rId51" Type="http://schemas.openxmlformats.org/officeDocument/2006/relationships/image" Target="../media/image129.png"/><Relationship Id="rId3" Type="http://schemas.openxmlformats.org/officeDocument/2006/relationships/image" Target="../media/image90.jpeg"/></Relationships>
</file>

<file path=ppt/slides/_rels/slide1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jpe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notesSlide" Target="../notesSlides/notesSlide8.xml"/><Relationship Id="rId16"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2.jpeg"/><Relationship Id="rId7" Type="http://schemas.openxmlformats.org/officeDocument/2006/relationships/image" Target="../media/image159.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56.jpeg"/><Relationship Id="rId9" Type="http://schemas.openxmlformats.org/officeDocument/2006/relationships/image" Target="../media/image161.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emf"/><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jpeg"/><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5.jpeg"/><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jpe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2.wmf"/><Relationship Id="rId5" Type="http://schemas.openxmlformats.org/officeDocument/2006/relationships/image" Target="../media/image61.jpeg"/><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nd_min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2440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ChangeArrowheads="1"/>
          </p:cNvSpPr>
          <p:nvPr/>
        </p:nvSpPr>
        <p:spPr bwMode="auto">
          <a:xfrm>
            <a:off x="684213" y="1700213"/>
            <a:ext cx="806450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5400" dirty="0">
                <a:solidFill>
                  <a:schemeClr val="bg1"/>
                </a:solidFill>
              </a:rPr>
              <a:t>MINATEC</a:t>
            </a:r>
            <a:r>
              <a:rPr lang="en-US" sz="5400" dirty="0">
                <a:solidFill>
                  <a:schemeClr val="bg1"/>
                </a:solidFill>
              </a:rPr>
              <a:t>®</a:t>
            </a:r>
          </a:p>
          <a:p>
            <a:pPr algn="ctr"/>
            <a:endParaRPr lang="en-US" dirty="0">
              <a:solidFill>
                <a:schemeClr val="bg1"/>
              </a:solidFill>
            </a:endParaRPr>
          </a:p>
          <a:p>
            <a:pPr algn="ctr"/>
            <a:r>
              <a:rPr lang="en-US" sz="3600" dirty="0">
                <a:solidFill>
                  <a:schemeClr val="bg1"/>
                </a:solidFill>
              </a:rPr>
              <a:t>Innovation campus </a:t>
            </a:r>
            <a:r>
              <a:rPr lang="en-US" sz="3600" dirty="0" smtClean="0">
                <a:solidFill>
                  <a:schemeClr val="bg1"/>
                </a:solidFill>
              </a:rPr>
              <a:t>in </a:t>
            </a:r>
            <a:endParaRPr lang="en-US" sz="3600" dirty="0">
              <a:solidFill>
                <a:schemeClr val="bg1"/>
              </a:solidFill>
            </a:endParaRPr>
          </a:p>
          <a:p>
            <a:pPr algn="ctr"/>
            <a:r>
              <a:rPr lang="en-US" sz="3600" dirty="0">
                <a:solidFill>
                  <a:schemeClr val="bg1"/>
                </a:solidFill>
              </a:rPr>
              <a:t>Micro and Nanotechnologies </a:t>
            </a:r>
          </a:p>
          <a:p>
            <a:pPr algn="ctr"/>
            <a:endParaRPr lang="en-US" sz="2000" b="1" dirty="0" smtClean="0">
              <a:solidFill>
                <a:schemeClr val="bg1"/>
              </a:solidFill>
            </a:endParaRPr>
          </a:p>
          <a:p>
            <a:pPr algn="ctr"/>
            <a:r>
              <a:rPr lang="en-US" sz="2000" b="1" dirty="0" err="1" smtClean="0">
                <a:solidFill>
                  <a:schemeClr val="bg1"/>
                </a:solidFill>
              </a:rPr>
              <a:t>Netherlands@GIANT</a:t>
            </a:r>
            <a:endParaRPr lang="fr-FR" sz="2000" dirty="0">
              <a:solidFill>
                <a:schemeClr val="bg1"/>
              </a:solidFill>
            </a:endParaRPr>
          </a:p>
          <a:p>
            <a:pPr algn="ctr"/>
            <a:r>
              <a:rPr lang="fr-FR" sz="1600" dirty="0" smtClean="0">
                <a:solidFill>
                  <a:schemeClr val="bg1"/>
                </a:solidFill>
              </a:rPr>
              <a:t>ESRF, </a:t>
            </a:r>
            <a:r>
              <a:rPr lang="fr-FR" sz="1600" dirty="0" err="1" smtClean="0">
                <a:solidFill>
                  <a:schemeClr val="bg1"/>
                </a:solidFill>
              </a:rPr>
              <a:t>June</a:t>
            </a:r>
            <a:r>
              <a:rPr lang="fr-FR" sz="1600" dirty="0" smtClean="0">
                <a:solidFill>
                  <a:schemeClr val="bg1"/>
                </a:solidFill>
              </a:rPr>
              <a:t> 25th, 2013</a:t>
            </a:r>
          </a:p>
          <a:p>
            <a:pPr algn="ctr"/>
            <a:endParaRPr lang="fr-FR" sz="1600" dirty="0">
              <a:solidFill>
                <a:schemeClr val="bg1"/>
              </a:solidFill>
            </a:endParaRPr>
          </a:p>
          <a:p>
            <a:pPr algn="ctr"/>
            <a:r>
              <a:rPr lang="fr-FR" sz="1600" dirty="0" smtClean="0">
                <a:solidFill>
                  <a:schemeClr val="bg1"/>
                </a:solidFill>
              </a:rPr>
              <a:t>Engin MOLVA</a:t>
            </a:r>
          </a:p>
          <a:p>
            <a:pPr algn="ctr"/>
            <a:r>
              <a:rPr lang="fr-FR" sz="1600" dirty="0" err="1" smtClean="0">
                <a:solidFill>
                  <a:schemeClr val="bg1"/>
                </a:solidFill>
              </a:rPr>
              <a:t>Director</a:t>
            </a:r>
            <a:r>
              <a:rPr lang="fr-FR" sz="1600" dirty="0" smtClean="0">
                <a:solidFill>
                  <a:schemeClr val="bg1"/>
                </a:solidFill>
              </a:rPr>
              <a:t> of  INAC</a:t>
            </a:r>
          </a:p>
          <a:p>
            <a:pPr algn="ctr"/>
            <a:r>
              <a:rPr lang="fr-FR" sz="1600" dirty="0" smtClean="0">
                <a:solidFill>
                  <a:schemeClr val="bg1"/>
                </a:solidFill>
              </a:rPr>
              <a:t>(Institut Nanosciences et Cryogénie)</a:t>
            </a:r>
            <a:endParaRPr lang="fr-FR" sz="1600" dirty="0">
              <a:solidFill>
                <a:schemeClr val="bg1"/>
              </a:solidFill>
            </a:endParaRPr>
          </a:p>
          <a:p>
            <a:pPr algn="ctr"/>
            <a:endParaRPr lang="fr-FR" sz="1600" dirty="0">
              <a:solidFill>
                <a:schemeClr val="bg1"/>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42863" y="1493838"/>
            <a:ext cx="9056687" cy="3375025"/>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a:lstStyle/>
          <a:p>
            <a:pPr>
              <a:defRPr/>
            </a:pPr>
            <a:endParaRPr lang="fr-FR">
              <a:ea typeface="ＭＳ Ｐゴシック" pitchFamily="96" charset="-128"/>
            </a:endParaRPr>
          </a:p>
        </p:txBody>
      </p:sp>
      <p:pic>
        <p:nvPicPr>
          <p:cNvPr id="16" name="Picture 3" descr="_DSC0914"/>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504" y="2233311"/>
            <a:ext cx="2897649" cy="189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ZoneTexte 1"/>
          <p:cNvSpPr txBox="1">
            <a:spLocks noChangeArrowheads="1"/>
          </p:cNvSpPr>
          <p:nvPr/>
        </p:nvSpPr>
        <p:spPr bwMode="auto">
          <a:xfrm>
            <a:off x="3051175" y="1484313"/>
            <a:ext cx="604837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ts val="600"/>
              </a:spcBef>
              <a:buFont typeface="Arial" charset="0"/>
              <a:buChar char="•"/>
            </a:pPr>
            <a:r>
              <a:rPr lang="en-US" sz="2000" dirty="0">
                <a:solidFill>
                  <a:srgbClr val="234E7E"/>
                </a:solidFill>
                <a:latin typeface="Calibri" pitchFamily="34" charset="0"/>
                <a:cs typeface="Calibri" pitchFamily="34" charset="0"/>
              </a:rPr>
              <a:t>Methods and equipment facilities for lithography, deposition or etching enabling integration of </a:t>
            </a:r>
            <a:r>
              <a:rPr lang="en-US" sz="2000" dirty="0" err="1">
                <a:solidFill>
                  <a:srgbClr val="234E7E"/>
                </a:solidFill>
                <a:latin typeface="Calibri" pitchFamily="34" charset="0"/>
                <a:cs typeface="Calibri" pitchFamily="34" charset="0"/>
              </a:rPr>
              <a:t>nano</a:t>
            </a:r>
            <a:r>
              <a:rPr lang="en-US" sz="2000" dirty="0">
                <a:solidFill>
                  <a:srgbClr val="234E7E"/>
                </a:solidFill>
                <a:latin typeface="Calibri" pitchFamily="34" charset="0"/>
                <a:cs typeface="Calibri" pitchFamily="34" charset="0"/>
              </a:rPr>
              <a:t>-objects and </a:t>
            </a:r>
            <a:r>
              <a:rPr lang="en-US" sz="2000" dirty="0" err="1">
                <a:solidFill>
                  <a:srgbClr val="234E7E"/>
                </a:solidFill>
                <a:latin typeface="Calibri" pitchFamily="34" charset="0"/>
                <a:cs typeface="Calibri" pitchFamily="34" charset="0"/>
              </a:rPr>
              <a:t>nano</a:t>
            </a:r>
            <a:r>
              <a:rPr lang="en-US" sz="2000" dirty="0">
                <a:solidFill>
                  <a:srgbClr val="234E7E"/>
                </a:solidFill>
                <a:latin typeface="Calibri" pitchFamily="34" charset="0"/>
                <a:cs typeface="Calibri" pitchFamily="34" charset="0"/>
              </a:rPr>
              <a:t>-materials or patterning of thin layers in the </a:t>
            </a:r>
            <a:r>
              <a:rPr lang="en-US" sz="2000" dirty="0" err="1">
                <a:solidFill>
                  <a:srgbClr val="234E7E"/>
                </a:solidFill>
                <a:latin typeface="Calibri" pitchFamily="34" charset="0"/>
                <a:cs typeface="Calibri" pitchFamily="34" charset="0"/>
              </a:rPr>
              <a:t>nanometric</a:t>
            </a:r>
            <a:r>
              <a:rPr lang="en-US" sz="2000" dirty="0">
                <a:solidFill>
                  <a:srgbClr val="234E7E"/>
                </a:solidFill>
                <a:latin typeface="Calibri" pitchFamily="34" charset="0"/>
                <a:cs typeface="Calibri" pitchFamily="34" charset="0"/>
              </a:rPr>
              <a:t> range. </a:t>
            </a:r>
          </a:p>
          <a:p>
            <a:pPr>
              <a:spcBef>
                <a:spcPts val="1200"/>
              </a:spcBef>
              <a:buFont typeface="Arial" charset="0"/>
              <a:buChar char="•"/>
            </a:pPr>
            <a:r>
              <a:rPr lang="en-US" sz="2000" b="1" dirty="0">
                <a:solidFill>
                  <a:srgbClr val="234E7E"/>
                </a:solidFill>
                <a:latin typeface="Calibri" pitchFamily="34" charset="0"/>
                <a:cs typeface="Calibri" pitchFamily="34" charset="0"/>
              </a:rPr>
              <a:t>Flexibility and ease of access </a:t>
            </a:r>
            <a:r>
              <a:rPr lang="en-US" sz="2000" dirty="0">
                <a:solidFill>
                  <a:srgbClr val="234E7E"/>
                </a:solidFill>
                <a:latin typeface="Calibri" pitchFamily="34" charset="0"/>
                <a:cs typeface="Calibri" pitchFamily="34" charset="0"/>
              </a:rPr>
              <a:t>: an original management and administration system run by the INAC </a:t>
            </a:r>
            <a:r>
              <a:rPr lang="en-US" sz="2000" dirty="0" smtClean="0">
                <a:solidFill>
                  <a:srgbClr val="234E7E"/>
                </a:solidFill>
                <a:latin typeface="Calibri" pitchFamily="34" charset="0"/>
                <a:cs typeface="Calibri" pitchFamily="34" charset="0"/>
              </a:rPr>
              <a:t> and the</a:t>
            </a:r>
            <a:endParaRPr lang="en-US" sz="2000" dirty="0">
              <a:solidFill>
                <a:srgbClr val="234E7E"/>
              </a:solidFill>
              <a:latin typeface="Calibri" pitchFamily="34" charset="0"/>
              <a:cs typeface="Calibri" pitchFamily="34" charset="0"/>
            </a:endParaRPr>
          </a:p>
          <a:p>
            <a:pPr>
              <a:spcBef>
                <a:spcPts val="1200"/>
              </a:spcBef>
              <a:buFont typeface="Arial" charset="0"/>
              <a:buChar char="•"/>
            </a:pPr>
            <a:r>
              <a:rPr lang="en-US" sz="2000" dirty="0">
                <a:solidFill>
                  <a:srgbClr val="234E7E"/>
                </a:solidFill>
                <a:latin typeface="Calibri" pitchFamily="34" charset="0"/>
                <a:cs typeface="Calibri" pitchFamily="34" charset="0"/>
              </a:rPr>
              <a:t>The operating overheads of the PTA are supported by the user laboratories.</a:t>
            </a:r>
          </a:p>
          <a:p>
            <a:pPr>
              <a:spcBef>
                <a:spcPts val="1200"/>
              </a:spcBef>
              <a:buFont typeface="Arial" charset="0"/>
              <a:buChar char="•"/>
            </a:pPr>
            <a:endParaRPr lang="fr-FR" sz="2000" dirty="0">
              <a:solidFill>
                <a:srgbClr val="234E7E"/>
              </a:solidFill>
              <a:latin typeface="Calibri" pitchFamily="34" charset="0"/>
              <a:cs typeface="Calibri" pitchFamily="34" charset="0"/>
            </a:endParaRPr>
          </a:p>
          <a:p>
            <a:pPr>
              <a:spcBef>
                <a:spcPts val="600"/>
              </a:spcBef>
              <a:buFont typeface="Arial" charset="0"/>
              <a:buChar char="•"/>
            </a:pPr>
            <a:endParaRPr lang="fr-FR" sz="1800" b="1" dirty="0">
              <a:solidFill>
                <a:srgbClr val="234E7E"/>
              </a:solidFill>
              <a:latin typeface="Calibri" pitchFamily="34" charset="0"/>
              <a:cs typeface="Calibri" pitchFamily="34" charset="0"/>
            </a:endParaRPr>
          </a:p>
          <a:p>
            <a:pPr>
              <a:spcBef>
                <a:spcPts val="600"/>
              </a:spcBef>
              <a:buFont typeface="Arial" charset="0"/>
              <a:buChar char="•"/>
            </a:pPr>
            <a:endParaRPr lang="fr-FR" sz="1600" dirty="0">
              <a:solidFill>
                <a:srgbClr val="234E7E"/>
              </a:solidFill>
              <a:latin typeface="Calibri" pitchFamily="34" charset="0"/>
              <a:cs typeface="Calibri" pitchFamily="34" charset="0"/>
            </a:endParaRPr>
          </a:p>
        </p:txBody>
      </p:sp>
      <p:pic>
        <p:nvPicPr>
          <p:cNvPr id="22533" name="Picture 9" descr="PTA logoN-fd blanc"/>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7594600" y="-57150"/>
            <a:ext cx="1487488" cy="97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à coins arrondis 16"/>
          <p:cNvSpPr/>
          <p:nvPr/>
        </p:nvSpPr>
        <p:spPr bwMode="auto">
          <a:xfrm>
            <a:off x="460375" y="819150"/>
            <a:ext cx="8223250" cy="406400"/>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lgn="ctr">
              <a:defRPr/>
            </a:pPr>
            <a:r>
              <a:rPr lang="en-US" sz="2000" b="1" dirty="0" smtClean="0">
                <a:solidFill>
                  <a:srgbClr val="234E7E"/>
                </a:solidFill>
                <a:latin typeface="Calibri" pitchFamily="34" charset="0"/>
                <a:ea typeface="ＭＳ Ｐゴシック" pitchFamily="96" charset="-128"/>
                <a:cs typeface="Calibri" pitchFamily="34" charset="0"/>
              </a:rPr>
              <a:t>700m2 Dedicated </a:t>
            </a:r>
            <a:r>
              <a:rPr lang="en-US" sz="2000" b="1" dirty="0">
                <a:solidFill>
                  <a:srgbClr val="234E7E"/>
                </a:solidFill>
                <a:latin typeface="Calibri" pitchFamily="34" charset="0"/>
                <a:ea typeface="ＭＳ Ｐゴシック" pitchFamily="96" charset="-128"/>
                <a:cs typeface="Calibri" pitchFamily="34" charset="0"/>
              </a:rPr>
              <a:t>facilities for upstream research (University, CEA, CNRS,..) </a:t>
            </a:r>
          </a:p>
        </p:txBody>
      </p:sp>
      <p:grpSp>
        <p:nvGrpSpPr>
          <p:cNvPr id="22535" name="Groupe 2"/>
          <p:cNvGrpSpPr>
            <a:grpSpLocks/>
          </p:cNvGrpSpPr>
          <p:nvPr/>
        </p:nvGrpSpPr>
        <p:grpSpPr bwMode="auto">
          <a:xfrm>
            <a:off x="12700" y="5207000"/>
            <a:ext cx="9131300" cy="1651000"/>
            <a:chOff x="13051" y="5207766"/>
            <a:chExt cx="9130949" cy="1650234"/>
          </a:xfrm>
        </p:grpSpPr>
        <p:pic>
          <p:nvPicPr>
            <p:cNvPr id="22537" name="Picture 4" descr="_DSC09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1" y="5214764"/>
              <a:ext cx="2447979" cy="162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5" descr="_DSC10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3312" y="5207766"/>
              <a:ext cx="2366919" cy="165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7" descr="_DSC11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3728" y="5207767"/>
              <a:ext cx="2446731" cy="165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 descr="_DSC09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1" y="5208745"/>
              <a:ext cx="2483769" cy="164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re 1"/>
          <p:cNvSpPr txBox="1">
            <a:spLocks/>
          </p:cNvSpPr>
          <p:nvPr/>
        </p:nvSpPr>
        <p:spPr bwMode="auto">
          <a:xfrm>
            <a:off x="323528" y="125283"/>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dirty="0" err="1" smtClean="0">
                <a:latin typeface="Arial" charset="0"/>
                <a:cs typeface="+mn-cs"/>
              </a:rPr>
              <a:t>Research</a:t>
            </a:r>
            <a:r>
              <a:rPr lang="fr-FR" dirty="0" smtClean="0">
                <a:latin typeface="Arial" charset="0"/>
                <a:cs typeface="+mn-cs"/>
              </a:rPr>
              <a:t> – </a:t>
            </a:r>
            <a:r>
              <a:rPr lang="fr-FR" dirty="0" err="1" smtClean="0">
                <a:latin typeface="Arial" charset="0"/>
                <a:cs typeface="+mn-cs"/>
              </a:rPr>
              <a:t>Upstream</a:t>
            </a:r>
            <a:r>
              <a:rPr lang="fr-FR" dirty="0" smtClean="0">
                <a:latin typeface="Arial" charset="0"/>
                <a:cs typeface="+mn-cs"/>
              </a:rPr>
              <a:t> </a:t>
            </a:r>
            <a:r>
              <a:rPr lang="fr-FR" dirty="0" err="1" smtClean="0">
                <a:latin typeface="Arial" charset="0"/>
                <a:cs typeface="+mn-cs"/>
              </a:rPr>
              <a:t>Technological</a:t>
            </a:r>
            <a:r>
              <a:rPr lang="fr-FR" dirty="0" smtClean="0">
                <a:latin typeface="Arial" charset="0"/>
                <a:cs typeface="+mn-cs"/>
              </a:rPr>
              <a:t> </a:t>
            </a:r>
            <a:r>
              <a:rPr lang="fr-FR" dirty="0" err="1" smtClean="0">
                <a:latin typeface="Arial" charset="0"/>
                <a:cs typeface="+mn-cs"/>
              </a:rPr>
              <a:t>Facilities</a:t>
            </a:r>
            <a:endParaRPr lang="fr-FR" dirty="0" smtClean="0">
              <a:latin typeface="Arial" charset="0"/>
              <a:cs typeface="+mn-cs"/>
            </a:endParaRPr>
          </a:p>
        </p:txBody>
      </p:sp>
      <p:pic>
        <p:nvPicPr>
          <p:cNvPr id="13" name="Picture 6" descr="FM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4090" y="3501008"/>
            <a:ext cx="845501" cy="43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INAC_BLEU_RV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8636" y="3532453"/>
            <a:ext cx="603350" cy="3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8"/>
          <p:cNvSpPr txBox="1">
            <a:spLocks noChangeArrowheads="1"/>
          </p:cNvSpPr>
          <p:nvPr/>
        </p:nvSpPr>
        <p:spPr bwMode="auto">
          <a:xfrm>
            <a:off x="-3175" y="6215063"/>
            <a:ext cx="9525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700" i="1">
                <a:solidFill>
                  <a:schemeClr val="bg1"/>
                </a:solidFill>
              </a:rPr>
              <a:t>Photos: CEA/DPTS</a:t>
            </a:r>
            <a:endParaRPr lang="fr-FR" sz="700">
              <a:solidFill>
                <a:schemeClr val="bg1"/>
              </a:solidFill>
            </a:endParaRPr>
          </a:p>
        </p:txBody>
      </p:sp>
      <p:sp>
        <p:nvSpPr>
          <p:cNvPr id="16" name="Rectangle 15"/>
          <p:cNvSpPr/>
          <p:nvPr/>
        </p:nvSpPr>
        <p:spPr bwMode="auto">
          <a:xfrm>
            <a:off x="79209" y="1653734"/>
            <a:ext cx="9120188" cy="1773237"/>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a:lstStyle/>
          <a:p>
            <a:pPr>
              <a:defRPr/>
            </a:pPr>
            <a:endParaRPr lang="fr-FR">
              <a:ea typeface="ＭＳ Ｐゴシック" pitchFamily="96" charset="-128"/>
            </a:endParaRPr>
          </a:p>
        </p:txBody>
      </p:sp>
      <p:sp>
        <p:nvSpPr>
          <p:cNvPr id="23560" name="Rectangle 17"/>
          <p:cNvSpPr>
            <a:spLocks noChangeArrowheads="1"/>
          </p:cNvSpPr>
          <p:nvPr/>
        </p:nvSpPr>
        <p:spPr bwMode="auto">
          <a:xfrm>
            <a:off x="50800" y="5824538"/>
            <a:ext cx="9093200" cy="10334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31" name="Titre 1"/>
          <p:cNvSpPr txBox="1">
            <a:spLocks/>
          </p:cNvSpPr>
          <p:nvPr/>
        </p:nvSpPr>
        <p:spPr bwMode="auto">
          <a:xfrm>
            <a:off x="539750" y="115888"/>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dirty="0" err="1" smtClean="0">
                <a:latin typeface="Arial" charset="0"/>
                <a:cs typeface="+mn-cs"/>
              </a:rPr>
              <a:t>Research</a:t>
            </a:r>
            <a:r>
              <a:rPr lang="fr-FR" dirty="0" smtClean="0">
                <a:latin typeface="Arial" charset="0"/>
                <a:cs typeface="+mn-cs"/>
              </a:rPr>
              <a:t> – </a:t>
            </a:r>
            <a:r>
              <a:rPr lang="fr-FR" dirty="0" err="1" smtClean="0">
                <a:latin typeface="Arial" charset="0"/>
                <a:cs typeface="+mn-cs"/>
              </a:rPr>
              <a:t>Nanocharacterization</a:t>
            </a:r>
            <a:r>
              <a:rPr lang="fr-FR" dirty="0" smtClean="0">
                <a:latin typeface="Arial" charset="0"/>
                <a:cs typeface="+mn-cs"/>
              </a:rPr>
              <a:t> </a:t>
            </a:r>
            <a:r>
              <a:rPr lang="fr-FR" dirty="0" err="1" smtClean="0">
                <a:latin typeface="Arial" charset="0"/>
                <a:cs typeface="+mn-cs"/>
              </a:rPr>
              <a:t>facility</a:t>
            </a:r>
            <a:endParaRPr lang="fr-FR" dirty="0" smtClean="0">
              <a:latin typeface="Arial" charset="0"/>
              <a:cs typeface="+mn-cs"/>
            </a:endParaRPr>
          </a:p>
          <a:p>
            <a:pPr>
              <a:defRPr/>
            </a:pPr>
            <a:r>
              <a:rPr lang="fr-FR" dirty="0" smtClean="0">
                <a:latin typeface="Arial" charset="0"/>
                <a:cs typeface="+mn-cs"/>
              </a:rPr>
              <a:t> </a:t>
            </a:r>
          </a:p>
          <a:p>
            <a:pPr>
              <a:defRPr/>
            </a:pPr>
            <a:r>
              <a:rPr lang="fr-FR" dirty="0" smtClean="0">
                <a:latin typeface="Arial" charset="0"/>
                <a:cs typeface="+mn-cs"/>
              </a:rPr>
              <a:t> </a:t>
            </a:r>
            <a:endParaRPr lang="fr-FR" dirty="0">
              <a:latin typeface="Arial" charset="0"/>
              <a:cs typeface="+mn-cs"/>
            </a:endParaRPr>
          </a:p>
        </p:txBody>
      </p:sp>
      <p:pic>
        <p:nvPicPr>
          <p:cNvPr id="17" name="Picture 6" descr="DSC_5239"/>
          <p:cNvPicPr>
            <a:picLocks noChangeAspect="1" noChangeArrowheads="1"/>
          </p:cNvPicPr>
          <p:nvPr/>
        </p:nvPicPr>
        <p:blipFill>
          <a:blip r:embed="rId3"/>
          <a:srcRect/>
          <a:stretch>
            <a:fillRect/>
          </a:stretch>
        </p:blipFill>
        <p:spPr bwMode="auto">
          <a:xfrm>
            <a:off x="179512" y="1490336"/>
            <a:ext cx="3756916" cy="2500045"/>
          </a:xfrm>
          <a:prstGeom prst="rect">
            <a:avLst/>
          </a:prstGeom>
          <a:noFill/>
          <a:ln w="9525">
            <a:noFill/>
            <a:miter lim="800000"/>
            <a:headEnd/>
            <a:tailEnd/>
          </a:ln>
        </p:spPr>
      </p:pic>
      <p:grpSp>
        <p:nvGrpSpPr>
          <p:cNvPr id="23554" name="Groupe 13"/>
          <p:cNvGrpSpPr>
            <a:grpSpLocks/>
          </p:cNvGrpSpPr>
          <p:nvPr/>
        </p:nvGrpSpPr>
        <p:grpSpPr bwMode="auto">
          <a:xfrm>
            <a:off x="35718" y="4365104"/>
            <a:ext cx="9123363" cy="2198688"/>
            <a:chOff x="46926" y="1230475"/>
            <a:chExt cx="9123382" cy="2198525"/>
          </a:xfrm>
        </p:grpSpPr>
        <p:sp>
          <p:nvSpPr>
            <p:cNvPr id="3" name="Rectangle 2"/>
            <p:cNvSpPr/>
            <p:nvPr/>
          </p:nvSpPr>
          <p:spPr bwMode="auto">
            <a:xfrm>
              <a:off x="46926" y="1235238"/>
              <a:ext cx="9123382" cy="2193762"/>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a:lstStyle/>
            <a:p>
              <a:pPr>
                <a:defRPr/>
              </a:pPr>
              <a:endParaRPr lang="fr-FR">
                <a:ea typeface="ＭＳ Ｐゴシック" pitchFamily="96" charset="-128"/>
              </a:endParaRPr>
            </a:p>
          </p:txBody>
        </p:sp>
        <p:sp>
          <p:nvSpPr>
            <p:cNvPr id="23566" name="Text Box 4"/>
            <p:cNvSpPr txBox="1">
              <a:spLocks noChangeArrowheads="1"/>
            </p:cNvSpPr>
            <p:nvPr/>
          </p:nvSpPr>
          <p:spPr bwMode="auto">
            <a:xfrm>
              <a:off x="1180436" y="1304560"/>
              <a:ext cx="6786562" cy="205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lvl="1" eaLnBrk="1" hangingPunct="1">
                <a:spcBef>
                  <a:spcPts val="600"/>
                </a:spcBef>
                <a:buFontTx/>
                <a:buChar char="•"/>
              </a:pPr>
              <a:r>
                <a:rPr lang="fr-FR" sz="1600" b="1" dirty="0">
                  <a:solidFill>
                    <a:srgbClr val="234E7E"/>
                  </a:solidFill>
                  <a:latin typeface="Calibri" pitchFamily="34" charset="0"/>
                  <a:cs typeface="Calibri" pitchFamily="34" charset="0"/>
                  <a:sym typeface="Wingdings" pitchFamily="2" charset="2"/>
                </a:rPr>
                <a:t>100 </a:t>
              </a:r>
              <a:r>
                <a:rPr lang="fr-FR" sz="1600" dirty="0">
                  <a:solidFill>
                    <a:srgbClr val="234E7E"/>
                  </a:solidFill>
                  <a:latin typeface="Calibri" pitchFamily="34" charset="0"/>
                  <a:cs typeface="Calibri" pitchFamily="34" charset="0"/>
                  <a:sym typeface="Wingdings" pitchFamily="2" charset="2"/>
                </a:rPr>
                <a:t>pers.</a:t>
              </a:r>
            </a:p>
            <a:p>
              <a:pPr lvl="1" eaLnBrk="1" hangingPunct="1">
                <a:spcBef>
                  <a:spcPts val="600"/>
                </a:spcBef>
                <a:buFontTx/>
                <a:buChar char="•"/>
              </a:pPr>
              <a:r>
                <a:rPr lang="fr-FR" sz="1600" b="1" dirty="0">
                  <a:solidFill>
                    <a:srgbClr val="234E7E"/>
                  </a:solidFill>
                  <a:latin typeface="Calibri" pitchFamily="34" charset="0"/>
                  <a:cs typeface="Calibri" pitchFamily="34" charset="0"/>
                  <a:sym typeface="Wingdings" pitchFamily="2" charset="2"/>
                </a:rPr>
                <a:t>1500m²</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cleanrooms</a:t>
              </a:r>
              <a:r>
                <a:rPr lang="fr-FR" sz="1600" dirty="0">
                  <a:solidFill>
                    <a:srgbClr val="234E7E"/>
                  </a:solidFill>
                  <a:latin typeface="Calibri" pitchFamily="34" charset="0"/>
                  <a:cs typeface="Calibri" pitchFamily="34" charset="0"/>
                  <a:sym typeface="Wingdings" pitchFamily="2" charset="2"/>
                </a:rPr>
                <a:t> </a:t>
              </a:r>
            </a:p>
            <a:p>
              <a:pPr lvl="1" eaLnBrk="1" hangingPunct="1">
                <a:spcBef>
                  <a:spcPts val="600"/>
                </a:spcBef>
                <a:buFontTx/>
                <a:buChar char="•"/>
              </a:pPr>
              <a:r>
                <a:rPr lang="fr-FR" sz="1600" b="1" dirty="0">
                  <a:solidFill>
                    <a:srgbClr val="234E7E"/>
                  </a:solidFill>
                  <a:latin typeface="Calibri" pitchFamily="34" charset="0"/>
                  <a:cs typeface="Calibri" pitchFamily="34" charset="0"/>
                  <a:sym typeface="Wingdings" pitchFamily="2" charset="2"/>
                </a:rPr>
                <a:t>3M€</a:t>
              </a:r>
              <a:r>
                <a:rPr lang="fr-FR" sz="1600" dirty="0">
                  <a:solidFill>
                    <a:srgbClr val="234E7E"/>
                  </a:solidFill>
                  <a:latin typeface="Calibri" pitchFamily="34" charset="0"/>
                  <a:cs typeface="Calibri" pitchFamily="34" charset="0"/>
                  <a:sym typeface="Wingdings" pitchFamily="2" charset="2"/>
                </a:rPr>
                <a:t>/</a:t>
              </a:r>
              <a:r>
                <a:rPr lang="fr-FR" sz="1600" dirty="0" err="1">
                  <a:solidFill>
                    <a:srgbClr val="234E7E"/>
                  </a:solidFill>
                  <a:latin typeface="Calibri" pitchFamily="34" charset="0"/>
                  <a:cs typeface="Calibri" pitchFamily="34" charset="0"/>
                  <a:sym typeface="Wingdings" pitchFamily="2" charset="2"/>
                </a:rPr>
                <a:t>yr</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investments</a:t>
              </a:r>
              <a:endParaRPr lang="fr-FR" sz="1600" dirty="0">
                <a:solidFill>
                  <a:srgbClr val="234E7E"/>
                </a:solidFill>
                <a:latin typeface="Calibri" pitchFamily="34" charset="0"/>
                <a:cs typeface="Calibri" pitchFamily="34" charset="0"/>
                <a:sym typeface="Wingdings" pitchFamily="2" charset="2"/>
              </a:endParaRPr>
            </a:p>
            <a:p>
              <a:pPr lvl="1" eaLnBrk="1" hangingPunct="1">
                <a:spcBef>
                  <a:spcPts val="600"/>
                </a:spcBef>
                <a:buFontTx/>
                <a:buChar char="•"/>
              </a:pPr>
              <a:r>
                <a:rPr lang="fr-FR" sz="1600" dirty="0">
                  <a:solidFill>
                    <a:srgbClr val="234E7E"/>
                  </a:solidFill>
                  <a:latin typeface="Calibri" pitchFamily="34" charset="0"/>
                  <a:cs typeface="Calibri" pitchFamily="34" charset="0"/>
                  <a:sym typeface="Wingdings" pitchFamily="2" charset="2"/>
                </a:rPr>
                <a:t> </a:t>
              </a:r>
              <a:r>
                <a:rPr lang="fr-FR" sz="1600" b="1" dirty="0">
                  <a:solidFill>
                    <a:srgbClr val="234E7E"/>
                  </a:solidFill>
                  <a:latin typeface="Calibri" pitchFamily="34" charset="0"/>
                  <a:cs typeface="Calibri" pitchFamily="34" charset="0"/>
                  <a:sym typeface="Wingdings" pitchFamily="2" charset="2"/>
                </a:rPr>
                <a:t>40</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heavy</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equipments</a:t>
              </a:r>
              <a:endParaRPr lang="fr-FR" sz="1600" dirty="0">
                <a:solidFill>
                  <a:srgbClr val="234E7E"/>
                </a:solidFill>
                <a:latin typeface="Calibri" pitchFamily="34" charset="0"/>
                <a:cs typeface="Calibri" pitchFamily="34" charset="0"/>
                <a:sym typeface="Wingdings" pitchFamily="2" charset="2"/>
              </a:endParaRPr>
            </a:p>
            <a:p>
              <a:pPr lvl="1" eaLnBrk="1" hangingPunct="1">
                <a:spcBef>
                  <a:spcPts val="600"/>
                </a:spcBef>
                <a:buFontTx/>
                <a:buChar char="•"/>
              </a:pPr>
              <a:r>
                <a:rPr lang="fr-FR" sz="1600" b="1" dirty="0">
                  <a:solidFill>
                    <a:srgbClr val="234E7E"/>
                  </a:solidFill>
                  <a:latin typeface="Calibri" pitchFamily="34" charset="0"/>
                  <a:cs typeface="Calibri" pitchFamily="34" charset="0"/>
                  <a:sym typeface="Wingdings" pitchFamily="2" charset="2"/>
                </a:rPr>
                <a:t>80</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in-line</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equipments</a:t>
              </a:r>
              <a:r>
                <a:rPr lang="fr-FR" sz="1600" dirty="0">
                  <a:solidFill>
                    <a:srgbClr val="234E7E"/>
                  </a:solidFill>
                  <a:latin typeface="Calibri" pitchFamily="34" charset="0"/>
                  <a:cs typeface="Calibri" pitchFamily="34" charset="0"/>
                  <a:sym typeface="Wingdings" pitchFamily="2" charset="2"/>
                </a:rPr>
                <a:t> (100 à 300mm)</a:t>
              </a:r>
            </a:p>
            <a:p>
              <a:pPr lvl="1" eaLnBrk="1" hangingPunct="1">
                <a:spcBef>
                  <a:spcPts val="600"/>
                </a:spcBef>
                <a:buFontTx/>
                <a:buChar char="•"/>
              </a:pPr>
              <a:r>
                <a:rPr lang="fr-FR" sz="1600" dirty="0" err="1">
                  <a:solidFill>
                    <a:srgbClr val="234E7E"/>
                  </a:solidFill>
                  <a:latin typeface="Calibri" pitchFamily="34" charset="0"/>
                  <a:cs typeface="Calibri" pitchFamily="34" charset="0"/>
                  <a:sym typeface="Wingdings" pitchFamily="2" charset="2"/>
                </a:rPr>
                <a:t>Cooperation</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with</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eqt</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suppliers</a:t>
              </a:r>
              <a:r>
                <a:rPr lang="fr-FR" sz="1600" dirty="0">
                  <a:solidFill>
                    <a:srgbClr val="234E7E"/>
                  </a:solidFill>
                  <a:latin typeface="Calibri" pitchFamily="34" charset="0"/>
                  <a:cs typeface="Calibri" pitchFamily="34" charset="0"/>
                  <a:sym typeface="Wingdings" pitchFamily="2" charset="2"/>
                </a:rPr>
                <a:t> (Titan </a:t>
              </a:r>
              <a:r>
                <a:rPr lang="fr-FR" sz="1600" dirty="0" err="1">
                  <a:solidFill>
                    <a:srgbClr val="234E7E"/>
                  </a:solidFill>
                  <a:latin typeface="Calibri" pitchFamily="34" charset="0"/>
                  <a:cs typeface="Calibri" pitchFamily="34" charset="0"/>
                  <a:sym typeface="Wingdings" pitchFamily="2" charset="2"/>
                </a:rPr>
                <a:t>from</a:t>
              </a:r>
              <a:r>
                <a:rPr lang="fr-FR" sz="1600" dirty="0">
                  <a:solidFill>
                    <a:srgbClr val="234E7E"/>
                  </a:solidFill>
                  <a:latin typeface="Calibri" pitchFamily="34" charset="0"/>
                  <a:cs typeface="Calibri" pitchFamily="34" charset="0"/>
                  <a:sym typeface="Wingdings" pitchFamily="2" charset="2"/>
                </a:rPr>
                <a:t> FEI)</a:t>
              </a:r>
            </a:p>
          </p:txBody>
        </p:sp>
        <p:pic>
          <p:nvPicPr>
            <p:cNvPr id="23567" name="Picture 5" descr="20060524-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7" y="1230475"/>
              <a:ext cx="1527046" cy="21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5" name="Picture 3" descr="20060524-067"/>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12160" y="4346410"/>
            <a:ext cx="3026428" cy="2016157"/>
          </a:xfrm>
          <a:noFill/>
        </p:spPr>
      </p:pic>
      <p:sp>
        <p:nvSpPr>
          <p:cNvPr id="5" name="ZoneTexte 4"/>
          <p:cNvSpPr txBox="1"/>
          <p:nvPr/>
        </p:nvSpPr>
        <p:spPr bwMode="auto">
          <a:xfrm>
            <a:off x="3419872" y="1780144"/>
            <a:ext cx="3850010" cy="1520416"/>
          </a:xfrm>
          <a:prstGeom prst="rect">
            <a:avLst/>
          </a:prstGeom>
          <a:solidFill>
            <a:schemeClr val="bg1">
              <a:lumMod val="95000"/>
            </a:schemeClr>
          </a:solidFill>
          <a:ln>
            <a:noFill/>
          </a:ln>
        </p:spPr>
        <p:txBody>
          <a:bodyPr wrap="square">
            <a:spAutoFit/>
          </a:bodyPr>
          <a:lstStyle/>
          <a:p>
            <a:pPr marL="285750" indent="-285750" eaLnBrk="1" hangingPunct="1">
              <a:spcBef>
                <a:spcPct val="40000"/>
              </a:spcBef>
              <a:buFont typeface="Arial" pitchFamily="34" charset="0"/>
              <a:buChar char="•"/>
              <a:defRPr/>
            </a:pPr>
            <a:r>
              <a:rPr lang="fr-FR" sz="1600" dirty="0" err="1">
                <a:solidFill>
                  <a:srgbClr val="234E7E"/>
                </a:solidFill>
                <a:latin typeface="Calibri" pitchFamily="34" charset="0"/>
                <a:cs typeface="Calibri" pitchFamily="34" charset="0"/>
                <a:sym typeface="Wingdings" pitchFamily="2" charset="2"/>
              </a:rPr>
              <a:t>Research</a:t>
            </a:r>
            <a:r>
              <a:rPr lang="fr-FR" sz="1600" dirty="0">
                <a:solidFill>
                  <a:srgbClr val="234E7E"/>
                </a:solidFill>
                <a:latin typeface="Calibri" pitchFamily="34" charset="0"/>
                <a:cs typeface="Calibri" pitchFamily="34" charset="0"/>
                <a:sym typeface="Wingdings" pitchFamily="2" charset="2"/>
              </a:rPr>
              <a:t> team on </a:t>
            </a:r>
            <a:r>
              <a:rPr lang="fr-FR" sz="1600" dirty="0" err="1">
                <a:solidFill>
                  <a:srgbClr val="234E7E"/>
                </a:solidFill>
                <a:latin typeface="Calibri" pitchFamily="34" charset="0"/>
                <a:cs typeface="Calibri" pitchFamily="34" charset="0"/>
                <a:sym typeface="Wingdings" pitchFamily="2" charset="2"/>
              </a:rPr>
              <a:t>caracterization</a:t>
            </a:r>
            <a:endParaRPr lang="fr-FR" sz="1600" dirty="0">
              <a:solidFill>
                <a:srgbClr val="234E7E"/>
              </a:solidFill>
              <a:latin typeface="Calibri" pitchFamily="34" charset="0"/>
              <a:cs typeface="Calibri" pitchFamily="34" charset="0"/>
              <a:sym typeface="Wingdings" pitchFamily="2" charset="2"/>
            </a:endParaRPr>
          </a:p>
          <a:p>
            <a:pPr marL="285750" indent="-285750" eaLnBrk="1" hangingPunct="1">
              <a:spcBef>
                <a:spcPct val="40000"/>
              </a:spcBef>
              <a:buFont typeface="Arial" pitchFamily="34" charset="0"/>
              <a:buChar char="•"/>
              <a:defRPr/>
            </a:pPr>
            <a:r>
              <a:rPr lang="fr-FR" sz="1600" dirty="0">
                <a:solidFill>
                  <a:srgbClr val="234E7E"/>
                </a:solidFill>
                <a:latin typeface="Calibri" pitchFamily="34" charset="0"/>
                <a:cs typeface="Calibri" pitchFamily="34" charset="0"/>
                <a:sym typeface="Wingdings" pitchFamily="2" charset="2"/>
              </a:rPr>
              <a:t>Close to large </a:t>
            </a:r>
            <a:r>
              <a:rPr lang="fr-FR" sz="1600" dirty="0" err="1">
                <a:solidFill>
                  <a:srgbClr val="234E7E"/>
                </a:solidFill>
                <a:latin typeface="Calibri" pitchFamily="34" charset="0"/>
                <a:cs typeface="Calibri" pitchFamily="34" charset="0"/>
                <a:sym typeface="Wingdings" pitchFamily="2" charset="2"/>
              </a:rPr>
              <a:t>research</a:t>
            </a:r>
            <a:r>
              <a:rPr lang="fr-FR" sz="1600" dirty="0">
                <a:solidFill>
                  <a:srgbClr val="234E7E"/>
                </a:solidFill>
                <a:latin typeface="Calibri" pitchFamily="34" charset="0"/>
                <a:cs typeface="Calibri" pitchFamily="34" charset="0"/>
                <a:sym typeface="Wingdings" pitchFamily="2" charset="2"/>
              </a:rPr>
              <a:t> infrastructures (Synchrotron, neutrons,..)</a:t>
            </a:r>
          </a:p>
          <a:p>
            <a:pPr marL="285750" indent="-285750" eaLnBrk="1" hangingPunct="1">
              <a:spcBef>
                <a:spcPct val="40000"/>
              </a:spcBef>
              <a:buFont typeface="Arial" pitchFamily="34" charset="0"/>
              <a:buChar char="•"/>
              <a:defRPr/>
            </a:pPr>
            <a:r>
              <a:rPr lang="fr-FR" sz="1600" dirty="0">
                <a:solidFill>
                  <a:srgbClr val="234E7E"/>
                </a:solidFill>
                <a:latin typeface="Calibri" pitchFamily="34" charset="0"/>
                <a:cs typeface="Calibri" pitchFamily="34" charset="0"/>
                <a:sym typeface="Wingdings" pitchFamily="2" charset="2"/>
              </a:rPr>
              <a:t>Collaboration </a:t>
            </a:r>
            <a:r>
              <a:rPr lang="fr-FR" sz="1600" dirty="0" err="1">
                <a:solidFill>
                  <a:srgbClr val="234E7E"/>
                </a:solidFill>
                <a:latin typeface="Calibri" pitchFamily="34" charset="0"/>
                <a:cs typeface="Calibri" pitchFamily="34" charset="0"/>
                <a:sym typeface="Wingdings" pitchFamily="2" charset="2"/>
              </a:rPr>
              <a:t>with</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both</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upstream</a:t>
            </a:r>
            <a:r>
              <a:rPr lang="fr-FR" sz="1600" dirty="0">
                <a:solidFill>
                  <a:srgbClr val="234E7E"/>
                </a:solidFill>
                <a:latin typeface="Calibri" pitchFamily="34" charset="0"/>
                <a:cs typeface="Calibri" pitchFamily="34" charset="0"/>
                <a:sym typeface="Wingdings" pitchFamily="2" charset="2"/>
              </a:rPr>
              <a:t> and </a:t>
            </a:r>
            <a:r>
              <a:rPr lang="fr-FR" sz="1600" dirty="0" err="1">
                <a:solidFill>
                  <a:srgbClr val="234E7E"/>
                </a:solidFill>
                <a:latin typeface="Calibri" pitchFamily="34" charset="0"/>
                <a:cs typeface="Calibri" pitchFamily="34" charset="0"/>
                <a:sym typeface="Wingdings" pitchFamily="2" charset="2"/>
              </a:rPr>
              <a:t>technological</a:t>
            </a:r>
            <a:r>
              <a:rPr lang="fr-FR" sz="1600" dirty="0">
                <a:solidFill>
                  <a:srgbClr val="234E7E"/>
                </a:solidFill>
                <a:latin typeface="Calibri" pitchFamily="34" charset="0"/>
                <a:cs typeface="Calibri" pitchFamily="34" charset="0"/>
                <a:sym typeface="Wingdings" pitchFamily="2" charset="2"/>
              </a:rPr>
              <a:t> </a:t>
            </a:r>
            <a:r>
              <a:rPr lang="fr-FR" sz="1600" dirty="0" err="1">
                <a:solidFill>
                  <a:srgbClr val="234E7E"/>
                </a:solidFill>
                <a:latin typeface="Calibri" pitchFamily="34" charset="0"/>
                <a:cs typeface="Calibri" pitchFamily="34" charset="0"/>
                <a:sym typeface="Wingdings" pitchFamily="2" charset="2"/>
              </a:rPr>
              <a:t>research</a:t>
            </a:r>
            <a:r>
              <a:rPr lang="fr-FR" sz="1600" dirty="0">
                <a:solidFill>
                  <a:srgbClr val="234E7E"/>
                </a:solidFill>
                <a:latin typeface="Calibri" pitchFamily="34" charset="0"/>
                <a:cs typeface="Calibri" pitchFamily="34" charset="0"/>
                <a:sym typeface="Wingdings" pitchFamily="2" charset="2"/>
              </a:rPr>
              <a:t> teams</a:t>
            </a:r>
          </a:p>
        </p:txBody>
      </p:sp>
      <p:pic>
        <p:nvPicPr>
          <p:cNvPr id="23562" name="Picture 6" descr="FARCHI Benini Morel Me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8658" y="2420888"/>
            <a:ext cx="1879269" cy="122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à coins arrondis 17"/>
          <p:cNvSpPr/>
          <p:nvPr/>
        </p:nvSpPr>
        <p:spPr bwMode="auto">
          <a:xfrm>
            <a:off x="648177" y="743743"/>
            <a:ext cx="8223250" cy="404813"/>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lgn="ctr">
              <a:defRPr/>
            </a:pPr>
            <a:r>
              <a:rPr lang="en-US" sz="2000" b="1" dirty="0">
                <a:solidFill>
                  <a:srgbClr val="234E7E"/>
                </a:solidFill>
                <a:latin typeface="Calibri" pitchFamily="34" charset="0"/>
                <a:ea typeface="ＭＳ Ｐゴシック" pitchFamily="96" charset="-128"/>
                <a:cs typeface="Calibri" pitchFamily="34" charset="0"/>
              </a:rPr>
              <a:t>A unique in-line &amp; off-line </a:t>
            </a:r>
            <a:r>
              <a:rPr lang="en-US" sz="2000" b="1" dirty="0" err="1" smtClean="0">
                <a:solidFill>
                  <a:srgbClr val="234E7E"/>
                </a:solidFill>
                <a:latin typeface="Calibri" pitchFamily="34" charset="0"/>
                <a:ea typeface="ＭＳ Ｐゴシック" pitchFamily="96" charset="-128"/>
                <a:cs typeface="Calibri" pitchFamily="34" charset="0"/>
              </a:rPr>
              <a:t>nanocharacterization</a:t>
            </a:r>
            <a:r>
              <a:rPr lang="en-US" sz="2000" b="1" dirty="0" smtClean="0">
                <a:solidFill>
                  <a:srgbClr val="234E7E"/>
                </a:solidFill>
                <a:latin typeface="Calibri" pitchFamily="34" charset="0"/>
                <a:ea typeface="ＭＳ Ｐゴシック" pitchFamily="96" charset="-128"/>
                <a:cs typeface="Calibri" pitchFamily="34" charset="0"/>
              </a:rPr>
              <a:t> facility </a:t>
            </a:r>
            <a:r>
              <a:rPr lang="en-US" sz="2000" b="1" dirty="0">
                <a:solidFill>
                  <a:srgbClr val="234E7E"/>
                </a:solidFill>
                <a:latin typeface="Calibri" pitchFamily="34" charset="0"/>
                <a:ea typeface="ＭＳ Ｐゴシック" pitchFamily="96" charset="-128"/>
                <a:cs typeface="Calibri" pitchFamily="34" charset="0"/>
              </a:rPr>
              <a:t>in Europe</a:t>
            </a:r>
            <a:endParaRPr lang="fr-FR" sz="2000" b="1" dirty="0">
              <a:solidFill>
                <a:srgbClr val="234E7E"/>
              </a:solidFill>
              <a:latin typeface="Calibri" pitchFamily="34" charset="0"/>
              <a:ea typeface="ＭＳ Ｐゴシック" pitchFamily="96" charset="-128"/>
              <a:cs typeface="Calibri"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e 20"/>
          <p:cNvGrpSpPr>
            <a:grpSpLocks/>
          </p:cNvGrpSpPr>
          <p:nvPr/>
        </p:nvGrpSpPr>
        <p:grpSpPr bwMode="auto">
          <a:xfrm>
            <a:off x="-1588" y="2065338"/>
            <a:ext cx="9105901" cy="2451100"/>
            <a:chOff x="37904" y="1310968"/>
            <a:chExt cx="9106096" cy="2451363"/>
          </a:xfrm>
        </p:grpSpPr>
        <p:pic>
          <p:nvPicPr>
            <p:cNvPr id="24586" name="Picture 5"/>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7904" y="1310968"/>
              <a:ext cx="3599561" cy="244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6"/>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627784" y="1310968"/>
              <a:ext cx="3634781" cy="244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0" descr="_STR6352"/>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339678" y="1310968"/>
              <a:ext cx="3689372" cy="24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1" descr="_STR6510"/>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162835" y="1310968"/>
              <a:ext cx="1981165" cy="244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579" name="Picture 8" descr="_STR62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625" y="4752975"/>
            <a:ext cx="33813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3"/>
          <p:cNvSpPr txBox="1">
            <a:spLocks noChangeArrowheads="1"/>
          </p:cNvSpPr>
          <p:nvPr/>
        </p:nvSpPr>
        <p:spPr bwMode="auto">
          <a:xfrm>
            <a:off x="7742238" y="6230938"/>
            <a:ext cx="10191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700" i="1">
                <a:solidFill>
                  <a:schemeClr val="bg1"/>
                </a:solidFill>
              </a:rPr>
              <a:t>Photos: P. Guillaume</a:t>
            </a:r>
          </a:p>
        </p:txBody>
      </p:sp>
      <p:pic>
        <p:nvPicPr>
          <p:cNvPr id="2458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52975"/>
            <a:ext cx="4786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par-20070208-2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1488" y="4752975"/>
            <a:ext cx="14811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à coins arrondis 13"/>
          <p:cNvSpPr/>
          <p:nvPr/>
        </p:nvSpPr>
        <p:spPr bwMode="auto">
          <a:xfrm>
            <a:off x="211138" y="765175"/>
            <a:ext cx="8680450" cy="1079500"/>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lgn="ctr">
              <a:defRPr/>
            </a:pPr>
            <a:r>
              <a:rPr lang="en-US" sz="2000" b="1" dirty="0">
                <a:solidFill>
                  <a:srgbClr val="234E7E"/>
                </a:solidFill>
                <a:latin typeface="Calibri" pitchFamily="34" charset="0"/>
                <a:ea typeface="ＭＳ Ｐゴシック" pitchFamily="96" charset="-128"/>
                <a:cs typeface="Calibri" pitchFamily="34" charset="0"/>
              </a:rPr>
              <a:t>“More Moore &amp; 3D 300 platform”  / “More than Moore 200 platform”</a:t>
            </a:r>
          </a:p>
          <a:p>
            <a:pPr algn="ctr">
              <a:spcBef>
                <a:spcPts val="600"/>
              </a:spcBef>
              <a:defRPr/>
            </a:pPr>
            <a:r>
              <a:rPr lang="en-US" sz="1800" i="1" dirty="0">
                <a:solidFill>
                  <a:srgbClr val="234E7E"/>
                </a:solidFill>
                <a:latin typeface="Trebuchet MS" pitchFamily="34" charset="0"/>
                <a:cs typeface="Calibri" pitchFamily="34" charset="0"/>
              </a:rPr>
              <a:t>Observation and measurements of the ultimate properties of synthesized materials in devices or systems versatile </a:t>
            </a:r>
            <a:r>
              <a:rPr lang="en-US" sz="1800" i="1" dirty="0" err="1">
                <a:solidFill>
                  <a:srgbClr val="234E7E"/>
                </a:solidFill>
                <a:latin typeface="Trebuchet MS" pitchFamily="34" charset="0"/>
                <a:cs typeface="Calibri" pitchFamily="34" charset="0"/>
              </a:rPr>
              <a:t>nanoscale</a:t>
            </a:r>
            <a:r>
              <a:rPr lang="fr-FR" sz="1800" i="1" dirty="0">
                <a:solidFill>
                  <a:srgbClr val="234E7E"/>
                </a:solidFill>
                <a:latin typeface="Trebuchet MS" pitchFamily="34" charset="0"/>
                <a:cs typeface="Calibri" pitchFamily="34" charset="0"/>
              </a:rPr>
              <a:t> </a:t>
            </a:r>
          </a:p>
          <a:p>
            <a:pPr algn="ctr">
              <a:defRPr/>
            </a:pPr>
            <a:endParaRPr lang="fr-FR" sz="2000" b="1" dirty="0">
              <a:solidFill>
                <a:srgbClr val="234E7E"/>
              </a:solidFill>
              <a:latin typeface="Calibri" pitchFamily="34" charset="0"/>
              <a:ea typeface="ＭＳ Ｐゴシック" pitchFamily="96" charset="-128"/>
              <a:cs typeface="Calibri" pitchFamily="34" charset="0"/>
            </a:endParaRPr>
          </a:p>
        </p:txBody>
      </p:sp>
      <p:sp>
        <p:nvSpPr>
          <p:cNvPr id="24584" name="Rectangle 14"/>
          <p:cNvSpPr>
            <a:spLocks noChangeArrowheads="1"/>
          </p:cNvSpPr>
          <p:nvPr/>
        </p:nvSpPr>
        <p:spPr bwMode="auto">
          <a:xfrm>
            <a:off x="44450" y="2254250"/>
            <a:ext cx="911066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spcBef>
                <a:spcPts val="400"/>
              </a:spcBef>
              <a:buFont typeface="Arial" charset="0"/>
              <a:buChar char="•"/>
            </a:pPr>
            <a:r>
              <a:rPr lang="fr-FR" sz="1600">
                <a:solidFill>
                  <a:srgbClr val="234E7E"/>
                </a:solidFill>
                <a:sym typeface="Wingdings" pitchFamily="2" charset="2"/>
              </a:rPr>
              <a:t>Activity : proof of concept, prototyping, pre-production  =&gt; from process step to packaging</a:t>
            </a:r>
          </a:p>
          <a:p>
            <a:pPr marL="285750" indent="-285750">
              <a:spcBef>
                <a:spcPts val="400"/>
              </a:spcBef>
              <a:buFont typeface="Arial" charset="0"/>
              <a:buChar char="•"/>
            </a:pPr>
            <a:r>
              <a:rPr lang="fr-FR" sz="1600">
                <a:solidFill>
                  <a:srgbClr val="234E7E"/>
                </a:solidFill>
              </a:rPr>
              <a:t>A platform (&gt;100 pers.) operated by Leti</a:t>
            </a:r>
            <a:endParaRPr lang="fr-FR" sz="1600">
              <a:solidFill>
                <a:srgbClr val="234E7E"/>
              </a:solidFill>
              <a:sym typeface="Wingdings" pitchFamily="2" charset="2"/>
            </a:endParaRPr>
          </a:p>
          <a:p>
            <a:pPr marL="285750" indent="-285750">
              <a:spcBef>
                <a:spcPts val="400"/>
              </a:spcBef>
              <a:buFont typeface="Arial" charset="0"/>
              <a:buChar char="•"/>
            </a:pPr>
            <a:r>
              <a:rPr lang="fr-FR" sz="1600">
                <a:solidFill>
                  <a:srgbClr val="234E7E"/>
                </a:solidFill>
              </a:rPr>
              <a:t>Initial investissement  (2006): 15M€ </a:t>
            </a:r>
          </a:p>
          <a:p>
            <a:pPr marL="285750" indent="-285750">
              <a:spcBef>
                <a:spcPts val="400"/>
              </a:spcBef>
              <a:buFont typeface="Arial" charset="0"/>
              <a:buChar char="•"/>
            </a:pPr>
            <a:r>
              <a:rPr lang="fr-FR" sz="1600">
                <a:solidFill>
                  <a:srgbClr val="234E7E"/>
                </a:solidFill>
                <a:sym typeface="Wingdings" pitchFamily="2" charset="2"/>
              </a:rPr>
              <a:t>24/7 operation </a:t>
            </a:r>
          </a:p>
          <a:p>
            <a:pPr marL="285750" indent="-285750">
              <a:spcBef>
                <a:spcPts val="400"/>
              </a:spcBef>
              <a:buFont typeface="Arial" charset="0"/>
              <a:buChar char="•"/>
            </a:pPr>
            <a:r>
              <a:rPr lang="fr-FR" sz="1600">
                <a:solidFill>
                  <a:srgbClr val="234E7E"/>
                </a:solidFill>
                <a:sym typeface="Wingdings" pitchFamily="2" charset="2"/>
              </a:rPr>
              <a:t>Equipment sharing with start-ups </a:t>
            </a:r>
          </a:p>
          <a:p>
            <a:pPr marL="285750" indent="-285750">
              <a:spcBef>
                <a:spcPts val="400"/>
              </a:spcBef>
              <a:buFont typeface="Arial" charset="0"/>
              <a:buChar char="•"/>
            </a:pPr>
            <a:r>
              <a:rPr lang="fr-FR" sz="1600">
                <a:solidFill>
                  <a:srgbClr val="234E7E"/>
                </a:solidFill>
                <a:sym typeface="Wingdings" pitchFamily="2" charset="2"/>
              </a:rPr>
              <a:t>Industrial partnerships &amp; i</a:t>
            </a:r>
            <a:r>
              <a:rPr lang="fr-FR" sz="1600">
                <a:solidFill>
                  <a:srgbClr val="234E7E"/>
                </a:solidFill>
              </a:rPr>
              <a:t>nternational cooperation with fundamental research labs (Cambridge, ALS) or applied research (IMEC) and industrials (STMicroelectronics, OMICRON) </a:t>
            </a:r>
          </a:p>
        </p:txBody>
      </p:sp>
      <p:sp>
        <p:nvSpPr>
          <p:cNvPr id="16" name="Titre 1"/>
          <p:cNvSpPr txBox="1">
            <a:spLocks/>
          </p:cNvSpPr>
          <p:nvPr/>
        </p:nvSpPr>
        <p:spPr bwMode="auto">
          <a:xfrm>
            <a:off x="539750" y="115888"/>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en-US" sz="2400" dirty="0"/>
              <a:t>Technological Research: </a:t>
            </a:r>
            <a:r>
              <a:rPr lang="en-US" sz="2400" dirty="0" err="1"/>
              <a:t>Nanotec</a:t>
            </a:r>
            <a:r>
              <a:rPr lang="en-US" sz="2400" dirty="0"/>
              <a:t> 300 &amp; MEMS 200 PF</a:t>
            </a:r>
            <a:endParaRPr lang="fr-FR" sz="2400" dirty="0"/>
          </a:p>
          <a:p>
            <a:pPr>
              <a:defRPr/>
            </a:pPr>
            <a:r>
              <a:rPr lang="fr-FR" sz="2400" dirty="0" smtClean="0">
                <a:latin typeface="Arial" charset="0"/>
                <a:cs typeface="+mn-cs"/>
              </a:rPr>
              <a:t> </a:t>
            </a:r>
          </a:p>
          <a:p>
            <a:pPr>
              <a:defRPr/>
            </a:pPr>
            <a:r>
              <a:rPr lang="fr-FR" sz="2400" dirty="0" smtClean="0">
                <a:latin typeface="Arial" charset="0"/>
                <a:cs typeface="+mn-cs"/>
              </a:rPr>
              <a:t> </a:t>
            </a:r>
            <a:endParaRPr lang="fr-FR" sz="2400" dirty="0">
              <a:latin typeface="Arial" charset="0"/>
              <a:cs typeface="+mn-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07950" y="1204913"/>
            <a:ext cx="5216525" cy="4664075"/>
          </a:xfrm>
          <a:prstGeom prst="rect">
            <a:avLst/>
          </a:prstGeom>
          <a:solidFill>
            <a:schemeClr val="bg1">
              <a:lumMod val="95000"/>
            </a:schemeClr>
          </a:solidFill>
          <a:ln w="9525" cap="flat" cmpd="sng" algn="ctr">
            <a:solidFill>
              <a:schemeClr val="bg2">
                <a:lumMod val="60000"/>
                <a:lumOff val="40000"/>
              </a:schemeClr>
            </a:solidFill>
            <a:prstDash val="solid"/>
            <a:round/>
            <a:headEnd type="none" w="med" len="med"/>
            <a:tailEnd type="none" w="med" len="med"/>
          </a:ln>
          <a:effectLst/>
          <a:extLst/>
        </p:spPr>
        <p:txBody>
          <a:bodyPr/>
          <a:lstStyle/>
          <a:p>
            <a:pPr>
              <a:defRPr/>
            </a:pPr>
            <a:endParaRPr lang="fr-FR">
              <a:ea typeface="ＭＳ Ｐゴシック" pitchFamily="96" charset="-128"/>
            </a:endParaRPr>
          </a:p>
        </p:txBody>
      </p:sp>
      <p:pic>
        <p:nvPicPr>
          <p:cNvPr id="25604" name="Picture 4" descr="060921 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504950"/>
            <a:ext cx="45942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203200" y="4816475"/>
            <a:ext cx="5121275"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indent="0" eaLnBrk="1" hangingPunct="1">
              <a:spcBef>
                <a:spcPct val="40000"/>
              </a:spcBef>
              <a:defRPr/>
            </a:pPr>
            <a:r>
              <a:rPr lang="fr-FR" sz="1800" dirty="0" smtClean="0">
                <a:solidFill>
                  <a:srgbClr val="234E7E"/>
                </a:solidFill>
                <a:latin typeface="Calibri" pitchFamily="34" charset="0"/>
                <a:cs typeface="Calibri" pitchFamily="34" charset="0"/>
              </a:rPr>
              <a:t>Offices, </a:t>
            </a:r>
            <a:r>
              <a:rPr lang="fr-FR" sz="1800" dirty="0" err="1" smtClean="0">
                <a:solidFill>
                  <a:srgbClr val="234E7E"/>
                </a:solidFill>
                <a:latin typeface="Calibri" pitchFamily="34" charset="0"/>
                <a:cs typeface="Calibri" pitchFamily="34" charset="0"/>
              </a:rPr>
              <a:t>laboratories</a:t>
            </a:r>
            <a:r>
              <a:rPr lang="fr-FR" sz="1800" dirty="0" smtClean="0">
                <a:solidFill>
                  <a:srgbClr val="234E7E"/>
                </a:solidFill>
                <a:latin typeface="Calibri" pitchFamily="34" charset="0"/>
                <a:cs typeface="Calibri" pitchFamily="34" charset="0"/>
              </a:rPr>
              <a:t> and </a:t>
            </a:r>
            <a:r>
              <a:rPr lang="fr-FR" sz="1800" dirty="0" err="1" smtClean="0">
                <a:solidFill>
                  <a:srgbClr val="234E7E"/>
                </a:solidFill>
                <a:latin typeface="Calibri" pitchFamily="34" charset="0"/>
                <a:cs typeface="Calibri" pitchFamily="34" charset="0"/>
              </a:rPr>
              <a:t>cleanrooms</a:t>
            </a:r>
            <a:r>
              <a:rPr lang="fr-FR" sz="1800" dirty="0" smtClean="0">
                <a:solidFill>
                  <a:srgbClr val="234E7E"/>
                </a:solidFill>
                <a:latin typeface="Calibri" pitchFamily="34" charset="0"/>
                <a:cs typeface="Calibri" pitchFamily="34" charset="0"/>
              </a:rPr>
              <a:t> to </a:t>
            </a:r>
            <a:r>
              <a:rPr lang="fr-FR" sz="1800" dirty="0" err="1" smtClean="0">
                <a:solidFill>
                  <a:srgbClr val="234E7E"/>
                </a:solidFill>
                <a:latin typeface="Calibri" pitchFamily="34" charset="0"/>
                <a:cs typeface="Calibri" pitchFamily="34" charset="0"/>
              </a:rPr>
              <a:t>rent</a:t>
            </a:r>
            <a:r>
              <a:rPr lang="fr-FR" sz="1800" dirty="0" smtClean="0">
                <a:solidFill>
                  <a:srgbClr val="234E7E"/>
                </a:solidFill>
                <a:latin typeface="Calibri" pitchFamily="34" charset="0"/>
                <a:cs typeface="Calibri" pitchFamily="34" charset="0"/>
              </a:rPr>
              <a:t> </a:t>
            </a:r>
          </a:p>
          <a:p>
            <a:pPr eaLnBrk="1" hangingPunct="1">
              <a:spcBef>
                <a:spcPct val="40000"/>
              </a:spcBef>
              <a:buFont typeface="Wingdings" pitchFamily="2" charset="2"/>
              <a:buChar char="è"/>
              <a:defRPr/>
            </a:pPr>
            <a:r>
              <a:rPr lang="fr-FR" sz="1800" b="1" dirty="0" smtClean="0">
                <a:solidFill>
                  <a:srgbClr val="234E7E"/>
                </a:solidFill>
                <a:latin typeface="Calibri" pitchFamily="34" charset="0"/>
                <a:cs typeface="Calibri" pitchFamily="34" charset="0"/>
              </a:rPr>
              <a:t>In permanent contact </a:t>
            </a:r>
            <a:r>
              <a:rPr lang="fr-FR" sz="1800" b="1" dirty="0" err="1" smtClean="0">
                <a:solidFill>
                  <a:srgbClr val="234E7E"/>
                </a:solidFill>
                <a:latin typeface="Calibri" pitchFamily="34" charset="0"/>
                <a:cs typeface="Calibri" pitchFamily="34" charset="0"/>
              </a:rPr>
              <a:t>with</a:t>
            </a:r>
            <a:r>
              <a:rPr lang="fr-FR" sz="1800" b="1" dirty="0" smtClean="0">
                <a:solidFill>
                  <a:srgbClr val="234E7E"/>
                </a:solidFill>
                <a:latin typeface="Calibri" pitchFamily="34" charset="0"/>
                <a:cs typeface="Calibri" pitchFamily="34" charset="0"/>
              </a:rPr>
              <a:t> </a:t>
            </a:r>
            <a:r>
              <a:rPr lang="fr-FR" sz="1800" b="1" dirty="0" err="1" smtClean="0">
                <a:solidFill>
                  <a:srgbClr val="234E7E"/>
                </a:solidFill>
                <a:latin typeface="Calibri" pitchFamily="34" charset="0"/>
                <a:cs typeface="Calibri" pitchFamily="34" charset="0"/>
              </a:rPr>
              <a:t>research</a:t>
            </a:r>
            <a:r>
              <a:rPr lang="fr-FR" sz="1800" b="1" dirty="0" smtClean="0">
                <a:solidFill>
                  <a:srgbClr val="234E7E"/>
                </a:solidFill>
                <a:latin typeface="Calibri" pitchFamily="34" charset="0"/>
                <a:cs typeface="Calibri" pitchFamily="34" charset="0"/>
              </a:rPr>
              <a:t> teams</a:t>
            </a:r>
          </a:p>
          <a:p>
            <a:pPr eaLnBrk="1" hangingPunct="1">
              <a:spcBef>
                <a:spcPct val="40000"/>
              </a:spcBef>
              <a:buFont typeface="Wingdings" pitchFamily="2" charset="2"/>
              <a:buChar char="è"/>
              <a:defRPr/>
            </a:pPr>
            <a:r>
              <a:rPr lang="fr-FR" sz="1800" b="1" dirty="0" smtClean="0">
                <a:solidFill>
                  <a:srgbClr val="234E7E"/>
                </a:solidFill>
                <a:latin typeface="Calibri" pitchFamily="34" charset="0"/>
                <a:cs typeface="Calibri" pitchFamily="34" charset="0"/>
              </a:rPr>
              <a:t>Access to </a:t>
            </a:r>
            <a:r>
              <a:rPr lang="fr-FR" sz="1800" b="1" dirty="0" err="1" smtClean="0">
                <a:solidFill>
                  <a:srgbClr val="234E7E"/>
                </a:solidFill>
                <a:latin typeface="Calibri" pitchFamily="34" charset="0"/>
                <a:cs typeface="Calibri" pitchFamily="34" charset="0"/>
              </a:rPr>
              <a:t>common</a:t>
            </a:r>
            <a:r>
              <a:rPr lang="fr-FR" sz="1800" b="1" dirty="0" smtClean="0">
                <a:solidFill>
                  <a:srgbClr val="234E7E"/>
                </a:solidFill>
                <a:latin typeface="Calibri" pitchFamily="34" charset="0"/>
                <a:cs typeface="Calibri" pitchFamily="34" charset="0"/>
              </a:rPr>
              <a:t> MINATEC </a:t>
            </a:r>
            <a:r>
              <a:rPr lang="fr-FR" sz="1800" b="1" dirty="0" err="1" smtClean="0">
                <a:solidFill>
                  <a:srgbClr val="234E7E"/>
                </a:solidFill>
                <a:latin typeface="Calibri" pitchFamily="34" charset="0"/>
                <a:cs typeface="Calibri" pitchFamily="34" charset="0"/>
              </a:rPr>
              <a:t>facilities</a:t>
            </a:r>
            <a:endParaRPr lang="fr-FR" sz="1800" b="1" dirty="0" smtClean="0">
              <a:solidFill>
                <a:srgbClr val="234E7E"/>
              </a:solidFill>
              <a:latin typeface="Calibri" pitchFamily="34" charset="0"/>
              <a:cs typeface="Calibri" pitchFamily="34" charset="0"/>
            </a:endParaRPr>
          </a:p>
        </p:txBody>
      </p:sp>
      <p:sp>
        <p:nvSpPr>
          <p:cNvPr id="8" name="Rectangle à coins arrondis 7"/>
          <p:cNvSpPr/>
          <p:nvPr/>
        </p:nvSpPr>
        <p:spPr bwMode="auto">
          <a:xfrm>
            <a:off x="539750" y="620713"/>
            <a:ext cx="8328025" cy="439737"/>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lgn="ctr">
              <a:defRPr/>
            </a:pPr>
            <a:r>
              <a:rPr lang="en-US" b="1" dirty="0">
                <a:solidFill>
                  <a:srgbClr val="234E7E"/>
                </a:solidFill>
                <a:latin typeface="Calibri" pitchFamily="34" charset="0"/>
                <a:ea typeface="ＭＳ Ｐゴシック" pitchFamily="96" charset="-128"/>
                <a:cs typeface="Calibri" pitchFamily="34" charset="0"/>
              </a:rPr>
              <a:t>A dedicated building for industrial partners</a:t>
            </a:r>
          </a:p>
          <a:p>
            <a:pPr algn="ctr">
              <a:defRPr/>
            </a:pPr>
            <a:r>
              <a:rPr lang="en-US" b="1" dirty="0">
                <a:solidFill>
                  <a:srgbClr val="234E7E"/>
                </a:solidFill>
                <a:latin typeface="Calibri" pitchFamily="34" charset="0"/>
                <a:ea typeface="ＭＳ Ｐゴシック" pitchFamily="96" charset="-128"/>
                <a:cs typeface="Calibri" pitchFamily="34" charset="0"/>
              </a:rPr>
              <a:t> </a:t>
            </a:r>
            <a:endParaRPr lang="fr-FR" b="1" dirty="0">
              <a:solidFill>
                <a:srgbClr val="234E7E"/>
              </a:solidFill>
              <a:latin typeface="Calibri" pitchFamily="34" charset="0"/>
              <a:ea typeface="ＭＳ Ｐゴシック" pitchFamily="96" charset="-128"/>
              <a:cs typeface="Calibri" pitchFamily="34" charset="0"/>
            </a:endParaRPr>
          </a:p>
        </p:txBody>
      </p:sp>
      <p:sp>
        <p:nvSpPr>
          <p:cNvPr id="12" name="Titre 1"/>
          <p:cNvSpPr txBox="1">
            <a:spLocks/>
          </p:cNvSpPr>
          <p:nvPr/>
        </p:nvSpPr>
        <p:spPr bwMode="auto">
          <a:xfrm>
            <a:off x="539750" y="115888"/>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en-US" sz="2400" b="1" dirty="0" smtClean="0"/>
              <a:t> </a:t>
            </a:r>
            <a:r>
              <a:rPr lang="en-US" dirty="0"/>
              <a:t>Industrial R&amp;D labs on-site </a:t>
            </a:r>
          </a:p>
          <a:p>
            <a:pPr>
              <a:defRPr/>
            </a:pPr>
            <a:r>
              <a:rPr lang="en-US" sz="2400" b="1" dirty="0" smtClean="0"/>
              <a:t> </a:t>
            </a:r>
            <a:endParaRPr lang="fr-FR" sz="2400" dirty="0" smtClean="0">
              <a:latin typeface="Arial" charset="0"/>
              <a:cs typeface="+mn-cs"/>
            </a:endParaRPr>
          </a:p>
          <a:p>
            <a:pPr>
              <a:defRPr/>
            </a:pPr>
            <a:r>
              <a:rPr lang="fr-FR" sz="2400" dirty="0" smtClean="0">
                <a:latin typeface="Arial" charset="0"/>
                <a:cs typeface="+mn-cs"/>
              </a:rPr>
              <a:t> </a:t>
            </a:r>
          </a:p>
          <a:p>
            <a:pPr>
              <a:defRPr/>
            </a:pPr>
            <a:r>
              <a:rPr lang="fr-FR" sz="2400" dirty="0" smtClean="0">
                <a:latin typeface="Arial" charset="0"/>
                <a:cs typeface="+mn-cs"/>
              </a:rPr>
              <a:t> </a:t>
            </a:r>
            <a:endParaRPr lang="fr-FR" sz="2400" dirty="0">
              <a:latin typeface="Arial" charset="0"/>
              <a:cs typeface="+mn-cs"/>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168" y="4062615"/>
            <a:ext cx="3308607" cy="150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840" y="1340768"/>
            <a:ext cx="3193935" cy="250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5949950"/>
            <a:ext cx="9144000" cy="9429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pic>
        <p:nvPicPr>
          <p:cNvPr id="27651" name="Picture 2" descr="VueMM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263" y="2246313"/>
            <a:ext cx="5726112" cy="4098925"/>
          </a:xfrm>
          <a:prstGeom prst="rect">
            <a:avLst/>
          </a:prstGeom>
          <a:noFill/>
          <a:ln>
            <a:noFill/>
          </a:ln>
          <a:extLst>
            <a:ext uri="{909E8E84-426E-40DD-AFC4-6F175D3DCCD1}">
              <a14:hiddenFill xmlns:a14="http://schemas.microsoft.com/office/drawing/2010/main">
                <a:gradFill rotWithShape="1">
                  <a:gsLst>
                    <a:gs pos="0">
                      <a:srgbClr val="CCECFF">
                        <a:alpha val="79999"/>
                      </a:srgbClr>
                    </a:gs>
                    <a:gs pos="100000">
                      <a:srgbClr val="5E6D76">
                        <a:alpha val="75998"/>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061201 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1663"/>
            <a:ext cx="3144838" cy="502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4"/>
          <p:cNvSpPr txBox="1">
            <a:spLocks noChangeArrowheads="1"/>
          </p:cNvSpPr>
          <p:nvPr/>
        </p:nvSpPr>
        <p:spPr bwMode="auto">
          <a:xfrm>
            <a:off x="3351213" y="4778375"/>
            <a:ext cx="3109912" cy="407988"/>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Wingdings" pitchFamily="2" charset="2"/>
              <a:buNone/>
            </a:pPr>
            <a:r>
              <a:rPr lang="fr-FR" sz="1600" b="1">
                <a:solidFill>
                  <a:srgbClr val="234E7E"/>
                </a:solidFill>
                <a:sym typeface="Wingdings" pitchFamily="2" charset="2"/>
              </a:rPr>
              <a:t>Patents: </a:t>
            </a:r>
            <a:r>
              <a:rPr lang="fr-FR" sz="1600">
                <a:solidFill>
                  <a:srgbClr val="234E7E"/>
                </a:solidFill>
                <a:sym typeface="Wingdings" pitchFamily="2" charset="2"/>
              </a:rPr>
              <a:t>engineers, lawyers</a:t>
            </a:r>
            <a:endParaRPr lang="en-US" sz="1400">
              <a:solidFill>
                <a:srgbClr val="234E7E"/>
              </a:solidFill>
              <a:sym typeface="Wingdings" pitchFamily="2" charset="2"/>
            </a:endParaRPr>
          </a:p>
        </p:txBody>
      </p:sp>
      <p:sp>
        <p:nvSpPr>
          <p:cNvPr id="27654" name="Text Box 5"/>
          <p:cNvSpPr txBox="1">
            <a:spLocks noChangeArrowheads="1"/>
          </p:cNvSpPr>
          <p:nvPr/>
        </p:nvSpPr>
        <p:spPr bwMode="auto">
          <a:xfrm>
            <a:off x="-57150" y="5640388"/>
            <a:ext cx="9255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700" i="1">
                <a:solidFill>
                  <a:schemeClr val="bg1"/>
                </a:solidFill>
              </a:rPr>
              <a:t>Photos: P. Conche</a:t>
            </a:r>
          </a:p>
        </p:txBody>
      </p:sp>
      <p:sp>
        <p:nvSpPr>
          <p:cNvPr id="27655" name="Text Box 8"/>
          <p:cNvSpPr txBox="1">
            <a:spLocks noChangeArrowheads="1"/>
          </p:cNvSpPr>
          <p:nvPr/>
        </p:nvSpPr>
        <p:spPr bwMode="auto">
          <a:xfrm>
            <a:off x="3351213" y="5886450"/>
            <a:ext cx="3109912" cy="407988"/>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Wingdings" pitchFamily="2" charset="2"/>
              <a:buNone/>
            </a:pPr>
            <a:r>
              <a:rPr lang="fr-FR" sz="1600" b="1">
                <a:solidFill>
                  <a:srgbClr val="234E7E"/>
                </a:solidFill>
                <a:sym typeface="Wingdings" pitchFamily="2" charset="2"/>
              </a:rPr>
              <a:t>Investments – Start-ups</a:t>
            </a:r>
            <a:endParaRPr lang="en-US" sz="1400">
              <a:solidFill>
                <a:srgbClr val="234E7E"/>
              </a:solidFill>
              <a:sym typeface="Wingdings" pitchFamily="2" charset="2"/>
            </a:endParaRPr>
          </a:p>
        </p:txBody>
      </p:sp>
      <p:sp>
        <p:nvSpPr>
          <p:cNvPr id="27656" name="Text Box 9"/>
          <p:cNvSpPr txBox="1">
            <a:spLocks noChangeArrowheads="1"/>
          </p:cNvSpPr>
          <p:nvPr/>
        </p:nvSpPr>
        <p:spPr bwMode="auto">
          <a:xfrm>
            <a:off x="3379788" y="2247900"/>
            <a:ext cx="5611812" cy="573088"/>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Wingdings" pitchFamily="2" charset="2"/>
              <a:buNone/>
            </a:pPr>
            <a:r>
              <a:rPr lang="fr-FR" sz="1600" b="1">
                <a:solidFill>
                  <a:srgbClr val="234E7E"/>
                </a:solidFill>
                <a:sym typeface="Wingdings" pitchFamily="2" charset="2"/>
              </a:rPr>
              <a:t>Research trends: Observatory for Micro-Nanotechnologies ( OMNT )</a:t>
            </a:r>
            <a:endParaRPr lang="en-US" sz="1600" b="1">
              <a:solidFill>
                <a:srgbClr val="234E7E"/>
              </a:solidFill>
              <a:sym typeface="Wingdings" pitchFamily="2" charset="2"/>
            </a:endParaRPr>
          </a:p>
        </p:txBody>
      </p:sp>
      <p:sp>
        <p:nvSpPr>
          <p:cNvPr id="27657" name="Text Box 10"/>
          <p:cNvSpPr txBox="1">
            <a:spLocks noChangeArrowheads="1"/>
          </p:cNvSpPr>
          <p:nvPr/>
        </p:nvSpPr>
        <p:spPr bwMode="auto">
          <a:xfrm>
            <a:off x="3351213" y="4122738"/>
            <a:ext cx="5611812" cy="433387"/>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Wingdings" pitchFamily="2" charset="2"/>
              <a:buNone/>
            </a:pPr>
            <a:r>
              <a:rPr lang="fr-FR" sz="1600" b="1">
                <a:solidFill>
                  <a:srgbClr val="234E7E"/>
                </a:solidFill>
                <a:sym typeface="Wingdings" pitchFamily="2" charset="2"/>
              </a:rPr>
              <a:t>Networking and projects: </a:t>
            </a:r>
            <a:r>
              <a:rPr lang="fr-FR" sz="1600">
                <a:solidFill>
                  <a:srgbClr val="234E7E"/>
                </a:solidFill>
                <a:sym typeface="Wingdings" pitchFamily="2" charset="2"/>
              </a:rPr>
              <a:t>Minalogic Cluster office, SEMI</a:t>
            </a:r>
            <a:endParaRPr lang="en-US" sz="1400" b="1">
              <a:solidFill>
                <a:srgbClr val="234E7E"/>
              </a:solidFill>
              <a:sym typeface="Wingdings" pitchFamily="2" charset="2"/>
            </a:endParaRPr>
          </a:p>
        </p:txBody>
      </p:sp>
      <p:sp>
        <p:nvSpPr>
          <p:cNvPr id="27658" name="Text Box 11"/>
          <p:cNvSpPr txBox="1">
            <a:spLocks noChangeArrowheads="1"/>
          </p:cNvSpPr>
          <p:nvPr/>
        </p:nvSpPr>
        <p:spPr bwMode="auto">
          <a:xfrm>
            <a:off x="3351213" y="2997200"/>
            <a:ext cx="2970212" cy="433388"/>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Wingdings" pitchFamily="2" charset="2"/>
              <a:buNone/>
            </a:pPr>
            <a:r>
              <a:rPr lang="fr-FR" sz="1600" b="1">
                <a:solidFill>
                  <a:srgbClr val="234E7E"/>
                </a:solidFill>
                <a:sym typeface="Wingdings" pitchFamily="2" charset="2"/>
              </a:rPr>
              <a:t>Strategic Marketing</a:t>
            </a:r>
            <a:endParaRPr lang="en-US" sz="1400" b="1">
              <a:solidFill>
                <a:srgbClr val="234E7E"/>
              </a:solidFill>
              <a:sym typeface="Wingdings" pitchFamily="2" charset="2"/>
            </a:endParaRPr>
          </a:p>
        </p:txBody>
      </p:sp>
      <p:sp>
        <p:nvSpPr>
          <p:cNvPr id="27659" name="Text Box 12"/>
          <p:cNvSpPr txBox="1">
            <a:spLocks noChangeArrowheads="1"/>
          </p:cNvSpPr>
          <p:nvPr/>
        </p:nvSpPr>
        <p:spPr bwMode="auto">
          <a:xfrm>
            <a:off x="3351213" y="5319713"/>
            <a:ext cx="3757612" cy="407987"/>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 typeface="Wingdings" pitchFamily="2" charset="2"/>
              <a:buNone/>
            </a:pPr>
            <a:r>
              <a:rPr lang="fr-FR" sz="1600" b="1">
                <a:solidFill>
                  <a:srgbClr val="234E7E"/>
                </a:solidFill>
                <a:sym typeface="Wingdings" pitchFamily="2" charset="2"/>
              </a:rPr>
              <a:t>Technology transfers and contracts</a:t>
            </a:r>
            <a:endParaRPr lang="en-US" sz="1400">
              <a:solidFill>
                <a:srgbClr val="234E7E"/>
              </a:solidFill>
              <a:sym typeface="Wingdings" pitchFamily="2" charset="2"/>
            </a:endParaRPr>
          </a:p>
        </p:txBody>
      </p:sp>
      <p:sp>
        <p:nvSpPr>
          <p:cNvPr id="27660" name="Text Box 13"/>
          <p:cNvSpPr txBox="1">
            <a:spLocks noChangeArrowheads="1"/>
          </p:cNvSpPr>
          <p:nvPr/>
        </p:nvSpPr>
        <p:spPr bwMode="auto">
          <a:xfrm>
            <a:off x="3376613" y="3530600"/>
            <a:ext cx="4003675" cy="433388"/>
          </a:xfrm>
          <a:prstGeom prst="rect">
            <a:avLst/>
          </a:prstGeom>
          <a:solidFill>
            <a:srgbClr val="F8F8F8">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pPr>
            <a:r>
              <a:rPr lang="fr-FR" sz="1600" b="1">
                <a:solidFill>
                  <a:srgbClr val="234E7E"/>
                </a:solidFill>
                <a:sym typeface="Wingdings" pitchFamily="2" charset="2"/>
              </a:rPr>
              <a:t>Competitive Intelligence / benchmark</a:t>
            </a:r>
            <a:endParaRPr lang="en-US" sz="1600" b="1">
              <a:solidFill>
                <a:srgbClr val="234E7E"/>
              </a:solidFill>
              <a:sym typeface="Wingdings" pitchFamily="2" charset="2"/>
            </a:endParaRPr>
          </a:p>
          <a:p>
            <a:pPr eaLnBrk="1" hangingPunct="1">
              <a:spcBef>
                <a:spcPct val="20000"/>
              </a:spcBef>
              <a:buFont typeface="Wingdings" pitchFamily="2" charset="2"/>
              <a:buNone/>
            </a:pPr>
            <a:endParaRPr lang="en-US" sz="1400" b="1">
              <a:solidFill>
                <a:srgbClr val="234E7E"/>
              </a:solidFill>
              <a:sym typeface="Wingdings" pitchFamily="2" charset="2"/>
            </a:endParaRPr>
          </a:p>
        </p:txBody>
      </p:sp>
      <p:sp>
        <p:nvSpPr>
          <p:cNvPr id="14" name="Rectangle à coins arrondis 13"/>
          <p:cNvSpPr/>
          <p:nvPr/>
        </p:nvSpPr>
        <p:spPr bwMode="auto">
          <a:xfrm>
            <a:off x="125413" y="827088"/>
            <a:ext cx="9037637" cy="785812"/>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lgn="ctr" eaLnBrk="1" hangingPunct="1">
              <a:spcBef>
                <a:spcPts val="0"/>
              </a:spcBef>
              <a:defRPr/>
            </a:pPr>
            <a:r>
              <a:rPr lang="fr-FR" sz="2000" b="1" dirty="0">
                <a:solidFill>
                  <a:srgbClr val="234E7E"/>
                </a:solidFill>
                <a:latin typeface="Calibri" pitchFamily="34" charset="0"/>
                <a:cs typeface="Calibri" pitchFamily="34" charset="0"/>
              </a:rPr>
              <a:t>A unique </a:t>
            </a:r>
            <a:r>
              <a:rPr lang="fr-FR" sz="2000" b="1" dirty="0" err="1">
                <a:solidFill>
                  <a:srgbClr val="234E7E"/>
                </a:solidFill>
                <a:latin typeface="Calibri" pitchFamily="34" charset="0"/>
                <a:cs typeface="Calibri" pitchFamily="34" charset="0"/>
              </a:rPr>
              <a:t>gathering</a:t>
            </a:r>
            <a:r>
              <a:rPr lang="fr-FR" sz="2000" b="1" dirty="0">
                <a:solidFill>
                  <a:srgbClr val="234E7E"/>
                </a:solidFill>
                <a:latin typeface="Calibri" pitchFamily="34" charset="0"/>
                <a:cs typeface="Calibri" pitchFamily="34" charset="0"/>
              </a:rPr>
              <a:t> in Europe: </a:t>
            </a:r>
          </a:p>
          <a:p>
            <a:pPr algn="ctr" eaLnBrk="1" hangingPunct="1">
              <a:spcBef>
                <a:spcPts val="600"/>
              </a:spcBef>
              <a:defRPr/>
            </a:pPr>
            <a:r>
              <a:rPr lang="fr-FR" sz="2000" b="1" dirty="0">
                <a:solidFill>
                  <a:srgbClr val="234E7E"/>
                </a:solidFill>
                <a:latin typeface="Calibri" pitchFamily="34" charset="0"/>
                <a:cs typeface="Calibri" pitchFamily="34" charset="0"/>
              </a:rPr>
              <a:t>150 people </a:t>
            </a:r>
            <a:r>
              <a:rPr lang="fr-FR" sz="2000" b="1" dirty="0" err="1">
                <a:solidFill>
                  <a:srgbClr val="234E7E"/>
                </a:solidFill>
                <a:latin typeface="Calibri" pitchFamily="34" charset="0"/>
                <a:cs typeface="Calibri" pitchFamily="34" charset="0"/>
              </a:rPr>
              <a:t>involved</a:t>
            </a:r>
            <a:r>
              <a:rPr lang="fr-FR" sz="2000" b="1" dirty="0">
                <a:solidFill>
                  <a:srgbClr val="234E7E"/>
                </a:solidFill>
                <a:latin typeface="Calibri" pitchFamily="34" charset="0"/>
                <a:cs typeface="Calibri" pitchFamily="34" charset="0"/>
              </a:rPr>
              <a:t> in </a:t>
            </a:r>
            <a:r>
              <a:rPr lang="fr-FR" sz="2000" b="1" dirty="0" err="1">
                <a:solidFill>
                  <a:srgbClr val="234E7E"/>
                </a:solidFill>
                <a:latin typeface="Calibri" pitchFamily="34" charset="0"/>
                <a:cs typeface="Calibri" pitchFamily="34" charset="0"/>
              </a:rPr>
              <a:t>technology</a:t>
            </a:r>
            <a:r>
              <a:rPr lang="fr-FR" sz="2000" b="1" dirty="0">
                <a:solidFill>
                  <a:srgbClr val="234E7E"/>
                </a:solidFill>
                <a:latin typeface="Calibri" pitchFamily="34" charset="0"/>
                <a:cs typeface="Calibri" pitchFamily="34" charset="0"/>
              </a:rPr>
              <a:t> </a:t>
            </a:r>
            <a:r>
              <a:rPr lang="fr-FR" sz="2000" b="1" dirty="0" err="1">
                <a:solidFill>
                  <a:srgbClr val="234E7E"/>
                </a:solidFill>
                <a:latin typeface="Calibri" pitchFamily="34" charset="0"/>
                <a:cs typeface="Calibri" pitchFamily="34" charset="0"/>
              </a:rPr>
              <a:t>transfer</a:t>
            </a:r>
            <a:r>
              <a:rPr lang="fr-FR" sz="2000" b="1" dirty="0">
                <a:solidFill>
                  <a:srgbClr val="234E7E"/>
                </a:solidFill>
                <a:latin typeface="Calibri" pitchFamily="34" charset="0"/>
                <a:cs typeface="Calibri" pitchFamily="34" charset="0"/>
              </a:rPr>
              <a:t> </a:t>
            </a:r>
            <a:r>
              <a:rPr lang="fr-FR" sz="2000" b="1" dirty="0" err="1">
                <a:solidFill>
                  <a:srgbClr val="234E7E"/>
                </a:solidFill>
                <a:latin typeface="Calibri" pitchFamily="34" charset="0"/>
                <a:cs typeface="Calibri" pitchFamily="34" charset="0"/>
              </a:rPr>
              <a:t>activities</a:t>
            </a:r>
            <a:r>
              <a:rPr lang="fr-FR" sz="2000" b="1" dirty="0">
                <a:solidFill>
                  <a:srgbClr val="234E7E"/>
                </a:solidFill>
                <a:latin typeface="Calibri" pitchFamily="34" charset="0"/>
                <a:cs typeface="Calibri" pitchFamily="34" charset="0"/>
              </a:rPr>
              <a:t> in </a:t>
            </a:r>
            <a:r>
              <a:rPr lang="fr-FR" sz="2000" b="1" dirty="0" err="1">
                <a:solidFill>
                  <a:srgbClr val="234E7E"/>
                </a:solidFill>
                <a:latin typeface="Calibri" pitchFamily="34" charset="0"/>
                <a:cs typeface="Calibri" pitchFamily="34" charset="0"/>
              </a:rPr>
              <a:t>micro&amp;nanotechnologies</a:t>
            </a:r>
            <a:endParaRPr lang="fr-FR" sz="2000" b="1" dirty="0">
              <a:solidFill>
                <a:srgbClr val="234E7E"/>
              </a:solidFill>
              <a:latin typeface="Calibri" pitchFamily="34" charset="0"/>
              <a:cs typeface="Calibri" pitchFamily="34" charset="0"/>
            </a:endParaRPr>
          </a:p>
        </p:txBody>
      </p:sp>
      <p:sp>
        <p:nvSpPr>
          <p:cNvPr id="27662" name="Titre 1"/>
          <p:cNvSpPr txBox="1">
            <a:spLocks/>
          </p:cNvSpPr>
          <p:nvPr/>
        </p:nvSpPr>
        <p:spPr bwMode="auto">
          <a:xfrm>
            <a:off x="539750" y="115888"/>
            <a:ext cx="80708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fr-FR" sz="2800">
                <a:solidFill>
                  <a:srgbClr val="234E7E"/>
                </a:solidFill>
                <a:latin typeface="Arial Bold" pitchFamily="96" charset="0"/>
              </a:rPr>
              <a:t>Technology Transfer – « Maison MINATEC »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mes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3636963"/>
            <a:ext cx="7667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13" y="1320800"/>
            <a:ext cx="811212"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descr="Mitsubishi Corpor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50" y="1900238"/>
            <a:ext cx="11049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1422400" y="4937125"/>
            <a:ext cx="64817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20000"/>
              </a:spcBef>
              <a:buFont typeface="Wingdings" pitchFamily="2" charset="2"/>
              <a:buNone/>
            </a:pPr>
            <a:r>
              <a:rPr lang="en-US" sz="1600">
                <a:solidFill>
                  <a:srgbClr val="000099"/>
                </a:solidFill>
              </a:rPr>
              <a:t>Contract negotiation supported by a highly specialized team of engineers and legal experts</a:t>
            </a:r>
          </a:p>
        </p:txBody>
      </p:sp>
      <p:sp>
        <p:nvSpPr>
          <p:cNvPr id="29702" name="Oval 6"/>
          <p:cNvSpPr>
            <a:spLocks noChangeArrowheads="1"/>
          </p:cNvSpPr>
          <p:nvPr/>
        </p:nvSpPr>
        <p:spPr bwMode="auto">
          <a:xfrm>
            <a:off x="2735263" y="5514975"/>
            <a:ext cx="3779837" cy="1087438"/>
          </a:xfrm>
          <a:prstGeom prst="ellipse">
            <a:avLst/>
          </a:prstGeom>
          <a:gradFill rotWithShape="1">
            <a:gsLst>
              <a:gs pos="0">
                <a:schemeClr val="accent2">
                  <a:alpha val="99001"/>
                </a:schemeClr>
              </a:gs>
              <a:gs pos="100000">
                <a:schemeClr val="bg1"/>
              </a:gs>
            </a:gsLst>
            <a:path path="shape">
              <a:fillToRect l="50000" t="50000" r="50000" b="50000"/>
            </a:path>
          </a:gra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800">
                <a:solidFill>
                  <a:schemeClr val="bg1"/>
                </a:solidFill>
              </a:rPr>
              <a:t>&gt; 250 contracts</a:t>
            </a:r>
            <a:endParaRPr lang="en-US" sz="1600">
              <a:solidFill>
                <a:schemeClr val="bg1"/>
              </a:solidFill>
            </a:endParaRPr>
          </a:p>
        </p:txBody>
      </p:sp>
      <p:pic>
        <p:nvPicPr>
          <p:cNvPr id="29703" name="Picture 7" descr="index_logo"/>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2871788" y="2433638"/>
            <a:ext cx="344487" cy="608012"/>
          </a:xfrm>
          <a:noFill/>
        </p:spPr>
      </p:pic>
      <p:pic>
        <p:nvPicPr>
          <p:cNvPr id="29704" name="Picture 8" descr="i1"/>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1746250" y="2555875"/>
            <a:ext cx="755650" cy="587375"/>
          </a:xfrm>
          <a:noFill/>
        </p:spPr>
      </p:pic>
      <p:pic>
        <p:nvPicPr>
          <p:cNvPr id="29705" name="Picture 27" descr="npo0000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9313" y="1289050"/>
            <a:ext cx="7524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6" name="Picture 11" descr="npo000015"/>
          <p:cNvPicPr>
            <a:picLocks noChangeAspect="1" noChangeArrowheads="1"/>
          </p:cNvPicPr>
          <p:nvPr/>
        </p:nvPicPr>
        <p:blipFill>
          <a:blip r:embed="rId10">
            <a:lum bright="12000"/>
            <a:extLst>
              <a:ext uri="{28A0092B-C50C-407E-A947-70E740481C1C}">
                <a14:useLocalDpi xmlns:a14="http://schemas.microsoft.com/office/drawing/2010/main" val="0"/>
              </a:ext>
            </a:extLst>
          </a:blip>
          <a:srcRect/>
          <a:stretch>
            <a:fillRect/>
          </a:stretch>
        </p:blipFill>
        <p:spPr bwMode="auto">
          <a:xfrm>
            <a:off x="1019175" y="1614488"/>
            <a:ext cx="1011238" cy="325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7" name="Picture 11" descr="philip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8838" y="1673225"/>
            <a:ext cx="9985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7713" y="2003425"/>
            <a:ext cx="1101725"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9" name="Picture 13" descr="airliquid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4613" y="2081213"/>
            <a:ext cx="1152525"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0"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21288" y="3844925"/>
            <a:ext cx="8159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1" name="Picture 1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9888" y="2686050"/>
            <a:ext cx="792162"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2" name="Picture 16" descr="1news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2913" y="3613150"/>
            <a:ext cx="3635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17" descr="gsmg11bebi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51188" y="1863725"/>
            <a:ext cx="6365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18" descr="Snecma Home">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3603625"/>
            <a:ext cx="10715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51" name="AutoShape 19"/>
          <p:cNvSpPr>
            <a:spLocks noChangeArrowheads="1"/>
          </p:cNvSpPr>
          <p:nvPr/>
        </p:nvSpPr>
        <p:spPr bwMode="auto">
          <a:xfrm rot="5400000">
            <a:off x="3924300" y="930275"/>
            <a:ext cx="1271588" cy="6745288"/>
          </a:xfrm>
          <a:prstGeom prst="moon">
            <a:avLst>
              <a:gd name="adj" fmla="val 5741"/>
            </a:avLst>
          </a:prstGeom>
          <a:gradFill rotWithShape="1">
            <a:gsLst>
              <a:gs pos="0">
                <a:schemeClr val="bg1"/>
              </a:gs>
              <a:gs pos="5000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a:p>
        </p:txBody>
      </p:sp>
      <p:sp>
        <p:nvSpPr>
          <p:cNvPr id="351252" name="AutoShape 20"/>
          <p:cNvSpPr>
            <a:spLocks noChangeArrowheads="1"/>
          </p:cNvSpPr>
          <p:nvPr/>
        </p:nvSpPr>
        <p:spPr bwMode="auto">
          <a:xfrm rot="5400000">
            <a:off x="3970338" y="-1009650"/>
            <a:ext cx="1271587" cy="8132763"/>
          </a:xfrm>
          <a:prstGeom prst="moon">
            <a:avLst>
              <a:gd name="adj" fmla="val 6741"/>
            </a:avLst>
          </a:prstGeom>
          <a:gradFill rotWithShape="1">
            <a:gsLst>
              <a:gs pos="0">
                <a:schemeClr val="bg1"/>
              </a:gs>
              <a:gs pos="5000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a:p>
        </p:txBody>
      </p:sp>
      <p:sp>
        <p:nvSpPr>
          <p:cNvPr id="351253" name="AutoShape 21"/>
          <p:cNvSpPr>
            <a:spLocks noChangeArrowheads="1"/>
          </p:cNvSpPr>
          <p:nvPr/>
        </p:nvSpPr>
        <p:spPr bwMode="auto">
          <a:xfrm rot="5400000">
            <a:off x="3936206" y="-2897981"/>
            <a:ext cx="1271588" cy="9144000"/>
          </a:xfrm>
          <a:prstGeom prst="moon">
            <a:avLst>
              <a:gd name="adj" fmla="val 6741"/>
            </a:avLst>
          </a:prstGeom>
          <a:gradFill rotWithShape="1">
            <a:gsLst>
              <a:gs pos="0">
                <a:schemeClr val="bg1"/>
              </a:gs>
              <a:gs pos="5000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a:p>
        </p:txBody>
      </p:sp>
      <p:sp>
        <p:nvSpPr>
          <p:cNvPr id="29718" name="Text Box 22"/>
          <p:cNvSpPr txBox="1">
            <a:spLocks noChangeArrowheads="1"/>
          </p:cNvSpPr>
          <p:nvPr/>
        </p:nvSpPr>
        <p:spPr bwMode="auto">
          <a:xfrm>
            <a:off x="3995738" y="3532188"/>
            <a:ext cx="973137"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400" b="1">
                <a:solidFill>
                  <a:schemeClr val="accent2"/>
                </a:solidFill>
              </a:rPr>
              <a:t>Start-ups</a:t>
            </a:r>
          </a:p>
        </p:txBody>
      </p:sp>
      <p:sp>
        <p:nvSpPr>
          <p:cNvPr id="29719" name="Text Box 23"/>
          <p:cNvSpPr txBox="1">
            <a:spLocks noChangeArrowheads="1"/>
          </p:cNvSpPr>
          <p:nvPr/>
        </p:nvSpPr>
        <p:spPr bwMode="auto">
          <a:xfrm>
            <a:off x="3779838" y="2305050"/>
            <a:ext cx="1633537"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400" b="1">
                <a:solidFill>
                  <a:schemeClr val="accent2"/>
                </a:solidFill>
              </a:rPr>
              <a:t>National leaders</a:t>
            </a:r>
          </a:p>
        </p:txBody>
      </p:sp>
      <p:sp>
        <p:nvSpPr>
          <p:cNvPr id="29720" name="Text Box 24"/>
          <p:cNvSpPr txBox="1">
            <a:spLocks noChangeArrowheads="1"/>
          </p:cNvSpPr>
          <p:nvPr/>
        </p:nvSpPr>
        <p:spPr bwMode="auto">
          <a:xfrm>
            <a:off x="3635375" y="941388"/>
            <a:ext cx="18780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1400" b="1">
                <a:solidFill>
                  <a:schemeClr val="accent2"/>
                </a:solidFill>
              </a:rPr>
              <a:t>International majors</a:t>
            </a:r>
          </a:p>
        </p:txBody>
      </p:sp>
      <p:pic>
        <p:nvPicPr>
          <p:cNvPr id="29721" name="Picture 25" descr="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48138" y="1636713"/>
            <a:ext cx="9477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Picture 27" descr="logo-cybernetix"/>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6975" y="3143250"/>
            <a:ext cx="687388"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3" name="Picture 28" descr="SNCF donner au train des idées d'avance"/>
          <p:cNvPicPr>
            <a:picLocks noChangeAspect="1" noChangeArrowheads="1"/>
          </p:cNvPicPr>
          <p:nvPr/>
        </p:nvPicPr>
        <p:blipFill>
          <a:blip r:embed="rId22">
            <a:extLst>
              <a:ext uri="{28A0092B-C50C-407E-A947-70E740481C1C}">
                <a14:useLocalDpi xmlns:a14="http://schemas.microsoft.com/office/drawing/2010/main" val="0"/>
              </a:ext>
            </a:extLst>
          </a:blip>
          <a:srcRect r="75876" b="-4575"/>
          <a:stretch>
            <a:fillRect/>
          </a:stretch>
        </p:blipFill>
        <p:spPr bwMode="auto">
          <a:xfrm>
            <a:off x="4659313" y="3105150"/>
            <a:ext cx="7556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29" descr="EDF - Electricité de Franc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38775" y="2646363"/>
            <a:ext cx="39528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Picture 30" descr="AREVA">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21413" y="1673225"/>
            <a:ext cx="10350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Picture 31" descr="faurecia">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00675" y="1620838"/>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Picture 32" descr="Freescale Semiconductor">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475538" y="2330450"/>
            <a:ext cx="1230312"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Picture 33" descr="Accueil">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81263" y="1804988"/>
            <a:ext cx="6492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Picture 34" descr="Siemens"/>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899150" y="2255838"/>
            <a:ext cx="12287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30" name="Object 35"/>
          <p:cNvGraphicFramePr>
            <a:graphicFrameLocks noChangeAspect="1"/>
          </p:cNvGraphicFramePr>
          <p:nvPr/>
        </p:nvGraphicFramePr>
        <p:xfrm>
          <a:off x="6481763" y="4275138"/>
          <a:ext cx="668337" cy="392112"/>
        </p:xfrm>
        <a:graphic>
          <a:graphicData uri="http://schemas.openxmlformats.org/presentationml/2006/ole">
            <mc:AlternateContent xmlns:mc="http://schemas.openxmlformats.org/markup-compatibility/2006">
              <mc:Choice xmlns:v="urn:schemas-microsoft-com:vml" Requires="v">
                <p:oleObj spid="_x0000_s29788" name="Image" r:id="rId33" imgW="3829050" imgH="2249488" progId="StaticMetafile">
                  <p:embed/>
                </p:oleObj>
              </mc:Choice>
              <mc:Fallback>
                <p:oleObj name="Image" r:id="rId33" imgW="3829050" imgH="2249488" progId="StaticMetafile">
                  <p:embed/>
                  <p:pic>
                    <p:nvPicPr>
                      <p:cNvPr id="0" name="Object 35"/>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481763" y="4275138"/>
                        <a:ext cx="668337"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731" name="Picture 164" descr="npo00005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41975" y="4435475"/>
            <a:ext cx="8318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32" name="Picture 37"/>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151063" y="4422775"/>
            <a:ext cx="66833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33" name="Line 38"/>
          <p:cNvSpPr>
            <a:spLocks noChangeShapeType="1"/>
          </p:cNvSpPr>
          <p:nvPr/>
        </p:nvSpPr>
        <p:spPr bwMode="auto">
          <a:xfrm>
            <a:off x="0" y="765175"/>
            <a:ext cx="8459788" cy="0"/>
          </a:xfrm>
          <a:prstGeom prst="line">
            <a:avLst/>
          </a:prstGeom>
          <a:noFill/>
          <a:ln w="38100" cap="rnd">
            <a:solidFill>
              <a:srgbClr val="0099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9734" name="Picture 39" descr="YAMATAKE">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848225" y="1339850"/>
            <a:ext cx="12573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35" name="Picture 40" descr="Crocus"/>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833813" y="3886200"/>
            <a:ext cx="13160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Picture 41"/>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11238" y="4240213"/>
            <a:ext cx="890587"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37" name="Picture 42" descr="Essilo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62000" y="2482850"/>
            <a:ext cx="5984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Picture 43" descr="PXPharma"/>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917825" y="4364038"/>
            <a:ext cx="1158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9" name="Picture 44" descr="protein_expert"/>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641600" y="4052888"/>
            <a:ext cx="1155700"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0" name="Picture 45" descr="Serma"/>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784850" y="3294063"/>
            <a:ext cx="6889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1" name="Picture 46" descr="SemiTool_semiconductors_lo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76213" y="2024063"/>
            <a:ext cx="10287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Picture 47" descr="RohmHaas_logo"/>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081588" y="1992313"/>
            <a:ext cx="12446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3" name="Picture 48" descr="Teamlo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458075" y="4002088"/>
            <a:ext cx="13462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Picture 49" descr="Rossignol"/>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272338" y="3257550"/>
            <a:ext cx="11144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5" name="Picture 50" descr="orang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629400" y="2857500"/>
            <a:ext cx="409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6" name="Picture 51" descr="MOvea2"/>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446588" y="4443413"/>
            <a:ext cx="1016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Picture 52" descr="Microoled"/>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214688" y="4638675"/>
            <a:ext cx="10858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53" descr="Logo de la société">
            <a:hlinkClick r:id="rId52" tooltip="Logo de la société"/>
          </p:cNvPr>
          <p:cNvPicPr>
            <a:picLocks noChangeAspect="1" noChangeArrowheads="1"/>
          </p:cNvPicPr>
          <p:nvPr/>
        </p:nvPicPr>
        <p:blipFill>
          <a:blip r:embed="rId53" r:link="rId54">
            <a:extLst>
              <a:ext uri="{28A0092B-C50C-407E-A947-70E740481C1C}">
                <a14:useLocalDpi xmlns:a14="http://schemas.microsoft.com/office/drawing/2010/main" val="0"/>
              </a:ext>
            </a:extLst>
          </a:blip>
          <a:srcRect/>
          <a:stretch>
            <a:fillRect/>
          </a:stretch>
        </p:blipFill>
        <p:spPr bwMode="auto">
          <a:xfrm>
            <a:off x="6357938" y="1384300"/>
            <a:ext cx="7588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49" name="Group 54"/>
          <p:cNvGrpSpPr>
            <a:grpSpLocks/>
          </p:cNvGrpSpPr>
          <p:nvPr/>
        </p:nvGrpSpPr>
        <p:grpSpPr bwMode="auto">
          <a:xfrm>
            <a:off x="76200" y="2497138"/>
            <a:ext cx="576263" cy="360362"/>
            <a:chOff x="1761" y="1834"/>
            <a:chExt cx="2197" cy="1059"/>
          </a:xfrm>
        </p:grpSpPr>
        <p:grpSp>
          <p:nvGrpSpPr>
            <p:cNvPr id="29756" name="Group 55"/>
            <p:cNvGrpSpPr>
              <a:grpSpLocks noChangeAspect="1"/>
            </p:cNvGrpSpPr>
            <p:nvPr/>
          </p:nvGrpSpPr>
          <p:grpSpPr bwMode="auto">
            <a:xfrm>
              <a:off x="1761" y="1834"/>
              <a:ext cx="2040" cy="960"/>
              <a:chOff x="1761" y="1834"/>
              <a:chExt cx="2040" cy="960"/>
            </a:xfrm>
          </p:grpSpPr>
          <p:sp>
            <p:nvSpPr>
              <p:cNvPr id="29758" name="Freeform 56"/>
              <p:cNvSpPr>
                <a:spLocks noChangeAspect="1"/>
              </p:cNvSpPr>
              <p:nvPr/>
            </p:nvSpPr>
            <p:spPr bwMode="auto">
              <a:xfrm>
                <a:off x="2076" y="1834"/>
                <a:ext cx="1725" cy="765"/>
              </a:xfrm>
              <a:custGeom>
                <a:avLst/>
                <a:gdLst>
                  <a:gd name="T0" fmla="*/ 0 w 115"/>
                  <a:gd name="T1" fmla="*/ 8353125 h 51"/>
                  <a:gd name="T2" fmla="*/ 5315625 w 115"/>
                  <a:gd name="T3" fmla="*/ 0 h 51"/>
                  <a:gd name="T4" fmla="*/ 87328125 w 115"/>
                  <a:gd name="T5" fmla="*/ 0 h 51"/>
                  <a:gd name="T6" fmla="*/ 87328125 w 115"/>
                  <a:gd name="T7" fmla="*/ 8353125 h 51"/>
                  <a:gd name="T8" fmla="*/ 17465625 w 115"/>
                  <a:gd name="T9" fmla="*/ 8353125 h 51"/>
                  <a:gd name="T10" fmla="*/ 17465625 w 115"/>
                  <a:gd name="T11" fmla="*/ 38728125 h 51"/>
                  <a:gd name="T12" fmla="*/ 9112500 w 115"/>
                  <a:gd name="T13" fmla="*/ 38728125 h 51"/>
                  <a:gd name="T14" fmla="*/ 9112500 w 115"/>
                  <a:gd name="T15" fmla="*/ 8353125 h 51"/>
                  <a:gd name="T16" fmla="*/ 0 w 115"/>
                  <a:gd name="T17" fmla="*/ 8353125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 h="51">
                    <a:moveTo>
                      <a:pt x="0" y="11"/>
                    </a:moveTo>
                    <a:lnTo>
                      <a:pt x="7" y="0"/>
                    </a:lnTo>
                    <a:lnTo>
                      <a:pt x="115" y="0"/>
                    </a:lnTo>
                    <a:lnTo>
                      <a:pt x="115" y="11"/>
                    </a:lnTo>
                    <a:lnTo>
                      <a:pt x="23" y="11"/>
                    </a:lnTo>
                    <a:lnTo>
                      <a:pt x="23" y="51"/>
                    </a:lnTo>
                    <a:lnTo>
                      <a:pt x="12" y="51"/>
                    </a:lnTo>
                    <a:lnTo>
                      <a:pt x="12" y="11"/>
                    </a:lnTo>
                    <a:lnTo>
                      <a:pt x="0" y="11"/>
                    </a:lnTo>
                    <a:close/>
                  </a:path>
                </a:pathLst>
              </a:custGeom>
              <a:solidFill>
                <a:srgbClr val="063DE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fr-FR"/>
              </a:p>
            </p:txBody>
          </p:sp>
          <p:sp>
            <p:nvSpPr>
              <p:cNvPr id="29759" name="Freeform 57"/>
              <p:cNvSpPr>
                <a:spLocks noChangeAspect="1"/>
              </p:cNvSpPr>
              <p:nvPr/>
            </p:nvSpPr>
            <p:spPr bwMode="auto">
              <a:xfrm>
                <a:off x="1761" y="2044"/>
                <a:ext cx="450" cy="555"/>
              </a:xfrm>
              <a:custGeom>
                <a:avLst/>
                <a:gdLst>
                  <a:gd name="T0" fmla="*/ 15187500 w 30"/>
                  <a:gd name="T1" fmla="*/ 0 h 37"/>
                  <a:gd name="T2" fmla="*/ 22781250 w 30"/>
                  <a:gd name="T3" fmla="*/ 0 h 37"/>
                  <a:gd name="T4" fmla="*/ 22781250 w 30"/>
                  <a:gd name="T5" fmla="*/ 28096875 h 37"/>
                  <a:gd name="T6" fmla="*/ 14428125 w 30"/>
                  <a:gd name="T7" fmla="*/ 28096875 h 37"/>
                  <a:gd name="T8" fmla="*/ 14428125 w 30"/>
                  <a:gd name="T9" fmla="*/ 17465625 h 37"/>
                  <a:gd name="T10" fmla="*/ 10631250 w 30"/>
                  <a:gd name="T11" fmla="*/ 25059375 h 37"/>
                  <a:gd name="T12" fmla="*/ 12150000 w 30"/>
                  <a:gd name="T13" fmla="*/ 25059375 h 37"/>
                  <a:gd name="T14" fmla="*/ 12150000 w 30"/>
                  <a:gd name="T15" fmla="*/ 28096875 h 37"/>
                  <a:gd name="T16" fmla="*/ 0 w 30"/>
                  <a:gd name="T17" fmla="*/ 28096875 h 37"/>
                  <a:gd name="T18" fmla="*/ 15187500 w 30"/>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37">
                    <a:moveTo>
                      <a:pt x="20" y="0"/>
                    </a:moveTo>
                    <a:lnTo>
                      <a:pt x="30" y="0"/>
                    </a:lnTo>
                    <a:lnTo>
                      <a:pt x="30" y="37"/>
                    </a:lnTo>
                    <a:lnTo>
                      <a:pt x="19" y="37"/>
                    </a:lnTo>
                    <a:lnTo>
                      <a:pt x="19" y="23"/>
                    </a:lnTo>
                    <a:lnTo>
                      <a:pt x="14" y="33"/>
                    </a:lnTo>
                    <a:lnTo>
                      <a:pt x="16" y="33"/>
                    </a:lnTo>
                    <a:lnTo>
                      <a:pt x="16" y="37"/>
                    </a:lnTo>
                    <a:lnTo>
                      <a:pt x="0" y="37"/>
                    </a:lnTo>
                    <a:lnTo>
                      <a:pt x="20" y="0"/>
                    </a:lnTo>
                    <a:close/>
                  </a:path>
                </a:pathLst>
              </a:custGeom>
              <a:solidFill>
                <a:srgbClr val="063DE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fr-FR"/>
              </a:p>
            </p:txBody>
          </p:sp>
          <p:sp>
            <p:nvSpPr>
              <p:cNvPr id="29760" name="Freeform 58"/>
              <p:cNvSpPr>
                <a:spLocks noChangeAspect="1"/>
              </p:cNvSpPr>
              <p:nvPr/>
            </p:nvSpPr>
            <p:spPr bwMode="auto">
              <a:xfrm>
                <a:off x="2466" y="2044"/>
                <a:ext cx="570" cy="555"/>
              </a:xfrm>
              <a:custGeom>
                <a:avLst/>
                <a:gdLst>
                  <a:gd name="T0" fmla="*/ 0 w 38"/>
                  <a:gd name="T1" fmla="*/ 0 h 37"/>
                  <a:gd name="T2" fmla="*/ 0 w 38"/>
                  <a:gd name="T3" fmla="*/ 28096875 h 37"/>
                  <a:gd name="T4" fmla="*/ 8353125 w 38"/>
                  <a:gd name="T5" fmla="*/ 28096875 h 37"/>
                  <a:gd name="T6" fmla="*/ 8353125 w 38"/>
                  <a:gd name="T7" fmla="*/ 3796875 h 37"/>
                  <a:gd name="T8" fmla="*/ 10631250 w 38"/>
                  <a:gd name="T9" fmla="*/ 3796875 h 37"/>
                  <a:gd name="T10" fmla="*/ 10631250 w 38"/>
                  <a:gd name="T11" fmla="*/ 28096875 h 37"/>
                  <a:gd name="T12" fmla="*/ 18225000 w 38"/>
                  <a:gd name="T13" fmla="*/ 28096875 h 37"/>
                  <a:gd name="T14" fmla="*/ 18225000 w 38"/>
                  <a:gd name="T15" fmla="*/ 3796875 h 37"/>
                  <a:gd name="T16" fmla="*/ 20503125 w 38"/>
                  <a:gd name="T17" fmla="*/ 6075000 h 37"/>
                  <a:gd name="T18" fmla="*/ 20503125 w 38"/>
                  <a:gd name="T19" fmla="*/ 28096875 h 37"/>
                  <a:gd name="T20" fmla="*/ 28856250 w 38"/>
                  <a:gd name="T21" fmla="*/ 28096875 h 37"/>
                  <a:gd name="T22" fmla="*/ 28856250 w 38"/>
                  <a:gd name="T23" fmla="*/ 5315625 h 37"/>
                  <a:gd name="T24" fmla="*/ 23540625 w 38"/>
                  <a:gd name="T25" fmla="*/ 0 h 37"/>
                  <a:gd name="T26" fmla="*/ 0 w 38"/>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37">
                    <a:moveTo>
                      <a:pt x="0" y="0"/>
                    </a:moveTo>
                    <a:lnTo>
                      <a:pt x="0" y="37"/>
                    </a:lnTo>
                    <a:lnTo>
                      <a:pt x="11" y="37"/>
                    </a:lnTo>
                    <a:lnTo>
                      <a:pt x="11" y="5"/>
                    </a:lnTo>
                    <a:lnTo>
                      <a:pt x="14" y="5"/>
                    </a:lnTo>
                    <a:lnTo>
                      <a:pt x="14" y="37"/>
                    </a:lnTo>
                    <a:lnTo>
                      <a:pt x="24" y="37"/>
                    </a:lnTo>
                    <a:lnTo>
                      <a:pt x="24" y="5"/>
                    </a:lnTo>
                    <a:cubicBezTo>
                      <a:pt x="26" y="5"/>
                      <a:pt x="27" y="6"/>
                      <a:pt x="27" y="8"/>
                    </a:cubicBezTo>
                    <a:lnTo>
                      <a:pt x="27" y="37"/>
                    </a:lnTo>
                    <a:lnTo>
                      <a:pt x="38" y="37"/>
                    </a:lnTo>
                    <a:lnTo>
                      <a:pt x="38" y="7"/>
                    </a:lnTo>
                    <a:cubicBezTo>
                      <a:pt x="38" y="2"/>
                      <a:pt x="34" y="0"/>
                      <a:pt x="31" y="0"/>
                    </a:cubicBezTo>
                    <a:lnTo>
                      <a:pt x="0" y="0"/>
                    </a:lnTo>
                    <a:close/>
                  </a:path>
                </a:pathLst>
              </a:custGeom>
              <a:solidFill>
                <a:srgbClr val="063DE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fr-FR"/>
              </a:p>
            </p:txBody>
          </p:sp>
          <p:sp>
            <p:nvSpPr>
              <p:cNvPr id="29761" name="Freeform 59"/>
              <p:cNvSpPr>
                <a:spLocks noChangeAspect="1"/>
              </p:cNvSpPr>
              <p:nvPr/>
            </p:nvSpPr>
            <p:spPr bwMode="auto">
              <a:xfrm>
                <a:off x="3081" y="2044"/>
                <a:ext cx="345" cy="555"/>
              </a:xfrm>
              <a:custGeom>
                <a:avLst/>
                <a:gdLst>
                  <a:gd name="T0" fmla="*/ 0 w 23"/>
                  <a:gd name="T1" fmla="*/ 0 h 37"/>
                  <a:gd name="T2" fmla="*/ 17465625 w 23"/>
                  <a:gd name="T3" fmla="*/ 0 h 37"/>
                  <a:gd name="T4" fmla="*/ 17465625 w 23"/>
                  <a:gd name="T5" fmla="*/ 8353125 h 37"/>
                  <a:gd name="T6" fmla="*/ 6075000 w 23"/>
                  <a:gd name="T7" fmla="*/ 8353125 h 37"/>
                  <a:gd name="T8" fmla="*/ 6075000 w 23"/>
                  <a:gd name="T9" fmla="*/ 10631250 h 37"/>
                  <a:gd name="T10" fmla="*/ 17465625 w 23"/>
                  <a:gd name="T11" fmla="*/ 10631250 h 37"/>
                  <a:gd name="T12" fmla="*/ 17465625 w 23"/>
                  <a:gd name="T13" fmla="*/ 18225000 h 37"/>
                  <a:gd name="T14" fmla="*/ 6075000 w 23"/>
                  <a:gd name="T15" fmla="*/ 18225000 h 37"/>
                  <a:gd name="T16" fmla="*/ 6075000 w 23"/>
                  <a:gd name="T17" fmla="*/ 20503125 h 37"/>
                  <a:gd name="T18" fmla="*/ 17465625 w 23"/>
                  <a:gd name="T19" fmla="*/ 20503125 h 37"/>
                  <a:gd name="T20" fmla="*/ 17465625 w 23"/>
                  <a:gd name="T21" fmla="*/ 28096875 h 37"/>
                  <a:gd name="T22" fmla="*/ 0 w 23"/>
                  <a:gd name="T23" fmla="*/ 28096875 h 37"/>
                  <a:gd name="T24" fmla="*/ 0 w 23"/>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37">
                    <a:moveTo>
                      <a:pt x="0" y="0"/>
                    </a:moveTo>
                    <a:lnTo>
                      <a:pt x="23" y="0"/>
                    </a:lnTo>
                    <a:lnTo>
                      <a:pt x="23" y="11"/>
                    </a:lnTo>
                    <a:lnTo>
                      <a:pt x="8" y="11"/>
                    </a:lnTo>
                    <a:lnTo>
                      <a:pt x="8" y="14"/>
                    </a:lnTo>
                    <a:lnTo>
                      <a:pt x="23" y="14"/>
                    </a:lnTo>
                    <a:lnTo>
                      <a:pt x="23" y="24"/>
                    </a:lnTo>
                    <a:lnTo>
                      <a:pt x="8" y="24"/>
                    </a:lnTo>
                    <a:lnTo>
                      <a:pt x="8" y="27"/>
                    </a:lnTo>
                    <a:lnTo>
                      <a:pt x="23" y="27"/>
                    </a:lnTo>
                    <a:lnTo>
                      <a:pt x="23" y="37"/>
                    </a:lnTo>
                    <a:lnTo>
                      <a:pt x="0" y="37"/>
                    </a:lnTo>
                    <a:lnTo>
                      <a:pt x="0" y="0"/>
                    </a:lnTo>
                    <a:close/>
                  </a:path>
                </a:pathLst>
              </a:custGeom>
              <a:solidFill>
                <a:srgbClr val="063DE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fr-FR"/>
              </a:p>
            </p:txBody>
          </p:sp>
          <p:sp>
            <p:nvSpPr>
              <p:cNvPr id="29762" name="Freeform 60"/>
              <p:cNvSpPr>
                <a:spLocks noChangeAspect="1"/>
              </p:cNvSpPr>
              <p:nvPr/>
            </p:nvSpPr>
            <p:spPr bwMode="auto">
              <a:xfrm>
                <a:off x="3471" y="2044"/>
                <a:ext cx="330" cy="555"/>
              </a:xfrm>
              <a:custGeom>
                <a:avLst/>
                <a:gdLst>
                  <a:gd name="T0" fmla="*/ 0 w 22"/>
                  <a:gd name="T1" fmla="*/ 0 h 37"/>
                  <a:gd name="T2" fmla="*/ 8353125 w 22"/>
                  <a:gd name="T3" fmla="*/ 0 h 37"/>
                  <a:gd name="T4" fmla="*/ 8353125 w 22"/>
                  <a:gd name="T5" fmla="*/ 20503125 h 37"/>
                  <a:gd name="T6" fmla="*/ 16706250 w 22"/>
                  <a:gd name="T7" fmla="*/ 20503125 h 37"/>
                  <a:gd name="T8" fmla="*/ 12150000 w 22"/>
                  <a:gd name="T9" fmla="*/ 28096875 h 37"/>
                  <a:gd name="T10" fmla="*/ 0 w 22"/>
                  <a:gd name="T11" fmla="*/ 28096875 h 37"/>
                  <a:gd name="T12" fmla="*/ 0 w 22"/>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37">
                    <a:moveTo>
                      <a:pt x="0" y="0"/>
                    </a:moveTo>
                    <a:lnTo>
                      <a:pt x="11" y="0"/>
                    </a:lnTo>
                    <a:lnTo>
                      <a:pt x="11" y="27"/>
                    </a:lnTo>
                    <a:lnTo>
                      <a:pt x="22" y="27"/>
                    </a:lnTo>
                    <a:lnTo>
                      <a:pt x="16" y="37"/>
                    </a:lnTo>
                    <a:lnTo>
                      <a:pt x="0" y="37"/>
                    </a:lnTo>
                    <a:lnTo>
                      <a:pt x="0" y="0"/>
                    </a:lnTo>
                    <a:close/>
                  </a:path>
                </a:pathLst>
              </a:custGeom>
              <a:solidFill>
                <a:srgbClr val="063DE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fr-FR"/>
              </a:p>
            </p:txBody>
          </p:sp>
          <p:sp>
            <p:nvSpPr>
              <p:cNvPr id="29763" name="Freeform 61"/>
              <p:cNvSpPr>
                <a:spLocks noChangeAspect="1"/>
              </p:cNvSpPr>
              <p:nvPr/>
            </p:nvSpPr>
            <p:spPr bwMode="auto">
              <a:xfrm>
                <a:off x="1761" y="2644"/>
                <a:ext cx="1935" cy="150"/>
              </a:xfrm>
              <a:custGeom>
                <a:avLst/>
                <a:gdLst>
                  <a:gd name="T0" fmla="*/ 97959375 w 129"/>
                  <a:gd name="T1" fmla="*/ 0 h 10"/>
                  <a:gd name="T2" fmla="*/ 93403125 w 129"/>
                  <a:gd name="T3" fmla="*/ 7593750 h 10"/>
                  <a:gd name="T4" fmla="*/ 0 w 129"/>
                  <a:gd name="T5" fmla="*/ 7593750 h 10"/>
                  <a:gd name="T6" fmla="*/ 0 w 129"/>
                  <a:gd name="T7" fmla="*/ 0 h 10"/>
                  <a:gd name="T8" fmla="*/ 97959375 w 12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10">
                    <a:moveTo>
                      <a:pt x="129" y="0"/>
                    </a:moveTo>
                    <a:lnTo>
                      <a:pt x="123" y="10"/>
                    </a:lnTo>
                    <a:lnTo>
                      <a:pt x="0" y="10"/>
                    </a:lnTo>
                    <a:lnTo>
                      <a:pt x="0" y="0"/>
                    </a:lnTo>
                    <a:lnTo>
                      <a:pt x="129" y="0"/>
                    </a:lnTo>
                    <a:close/>
                  </a:path>
                </a:pathLst>
              </a:custGeom>
              <a:solidFill>
                <a:srgbClr val="063DE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fr-FR"/>
              </a:p>
            </p:txBody>
          </p:sp>
        </p:grpSp>
        <p:pic>
          <p:nvPicPr>
            <p:cNvPr id="29757" name="Picture 62"/>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598" y="2533"/>
              <a:ext cx="3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50" name="Picture 63"/>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8353425" y="1928813"/>
            <a:ext cx="7905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51" name="Picture 64" descr="TexasInstrument"/>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986713" y="2811463"/>
            <a:ext cx="11572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52" name="Picture 65"/>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274888" y="3733800"/>
            <a:ext cx="657225"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53" name="Picture 28" descr="npo000023"/>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916238" y="2276475"/>
            <a:ext cx="957262"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54" name="Picture 67" descr="ibm-logo"/>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308850" y="1052513"/>
            <a:ext cx="1047750" cy="47625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55" name="Titre 1"/>
          <p:cNvSpPr>
            <a:spLocks noGrp="1"/>
          </p:cNvSpPr>
          <p:nvPr>
            <p:ph type="title"/>
          </p:nvPr>
        </p:nvSpPr>
        <p:spPr>
          <a:xfrm>
            <a:off x="539750" y="115888"/>
            <a:ext cx="9217025" cy="1143000"/>
          </a:xfrm>
        </p:spPr>
        <p:txBody>
          <a:bodyPr/>
          <a:lstStyle/>
          <a:p>
            <a:r>
              <a:rPr lang="en-US" sz="2400" smtClean="0"/>
              <a:t>Industry: industrial partnerships within MINATEC® (examples)</a:t>
            </a:r>
            <a:br>
              <a:rPr lang="en-US" sz="2400" smtClean="0"/>
            </a:br>
            <a:r>
              <a:rPr lang="fr-FR" sz="2400" smtClean="0"/>
              <a:t>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nde_projection_Bertin1950"/>
          <p:cNvPicPr>
            <a:picLocks noGrp="1" noChangeAspect="1" noChangeArrowheads="1"/>
          </p:cNvPicPr>
          <p:nvPr>
            <p:ph sz="quarter" idx="1"/>
          </p:nvPr>
        </p:nvPicPr>
        <p:blipFill>
          <a:blip r:embed="rId3"/>
          <a:srcRect/>
          <a:stretch>
            <a:fillRect/>
          </a:stretch>
        </p:blipFill>
        <p:spPr>
          <a:xfrm>
            <a:off x="188913" y="400050"/>
            <a:ext cx="9934575" cy="6669088"/>
          </a:xfrm>
          <a:solidFill>
            <a:schemeClr val="bg1">
              <a:lumMod val="95000"/>
            </a:schemeClr>
          </a:solidFill>
        </p:spPr>
      </p:pic>
      <p:pic>
        <p:nvPicPr>
          <p:cNvPr id="32771" name="Picture 3" descr="drapeau-tai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2979738"/>
            <a:ext cx="409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Line 4"/>
          <p:cNvSpPr>
            <a:spLocks noChangeShapeType="1"/>
          </p:cNvSpPr>
          <p:nvPr/>
        </p:nvSpPr>
        <p:spPr bwMode="auto">
          <a:xfrm flipV="1">
            <a:off x="2214563" y="2865438"/>
            <a:ext cx="1993900" cy="2103437"/>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3" name="Line 5"/>
          <p:cNvSpPr>
            <a:spLocks noChangeShapeType="1"/>
          </p:cNvSpPr>
          <p:nvPr/>
        </p:nvSpPr>
        <p:spPr bwMode="auto">
          <a:xfrm flipV="1">
            <a:off x="860425" y="2876550"/>
            <a:ext cx="3316288" cy="254000"/>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774" name="Picture 6" descr="drapeau-mexiq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981325"/>
            <a:ext cx="455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Line 7"/>
          <p:cNvSpPr>
            <a:spLocks noChangeShapeType="1"/>
          </p:cNvSpPr>
          <p:nvPr/>
        </p:nvSpPr>
        <p:spPr bwMode="auto">
          <a:xfrm>
            <a:off x="1344613" y="2454275"/>
            <a:ext cx="2820987" cy="422275"/>
          </a:xfrm>
          <a:prstGeom prst="line">
            <a:avLst/>
          </a:prstGeom>
          <a:noFill/>
          <a:ln w="6350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776" name="Picture 8" descr="drapeau-u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 y="2035175"/>
            <a:ext cx="8223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Line 9"/>
          <p:cNvSpPr>
            <a:spLocks noChangeShapeType="1"/>
          </p:cNvSpPr>
          <p:nvPr/>
        </p:nvSpPr>
        <p:spPr bwMode="auto">
          <a:xfrm>
            <a:off x="1765300" y="1657350"/>
            <a:ext cx="2455863" cy="1241425"/>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778" name="Picture 10" descr="drapeau-ca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9538" y="1387475"/>
            <a:ext cx="4730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Line 11"/>
          <p:cNvSpPr>
            <a:spLocks noChangeShapeType="1"/>
          </p:cNvSpPr>
          <p:nvPr/>
        </p:nvSpPr>
        <p:spPr bwMode="auto">
          <a:xfrm flipH="1">
            <a:off x="4178300" y="1755775"/>
            <a:ext cx="2255838" cy="1111250"/>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780" name="Picture 12" descr="drapeau-russi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5538" y="1604963"/>
            <a:ext cx="5175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Line 13"/>
          <p:cNvSpPr>
            <a:spLocks noChangeShapeType="1"/>
          </p:cNvSpPr>
          <p:nvPr/>
        </p:nvSpPr>
        <p:spPr bwMode="auto">
          <a:xfrm flipH="1">
            <a:off x="4230688" y="2109788"/>
            <a:ext cx="4084637" cy="757237"/>
          </a:xfrm>
          <a:prstGeom prst="line">
            <a:avLst/>
          </a:prstGeom>
          <a:noFill/>
          <a:ln w="6350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782" name="Picture 14" descr="drapeau-jap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6425" y="1771650"/>
            <a:ext cx="9175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15"/>
          <p:cNvSpPr>
            <a:spLocks noChangeShapeType="1"/>
          </p:cNvSpPr>
          <p:nvPr/>
        </p:nvSpPr>
        <p:spPr bwMode="auto">
          <a:xfrm flipH="1" flipV="1">
            <a:off x="4198938" y="2867025"/>
            <a:ext cx="61912" cy="533400"/>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84" name="Line 16"/>
          <p:cNvSpPr>
            <a:spLocks noChangeShapeType="1"/>
          </p:cNvSpPr>
          <p:nvPr/>
        </p:nvSpPr>
        <p:spPr bwMode="auto">
          <a:xfrm flipH="1" flipV="1">
            <a:off x="4221163" y="2857500"/>
            <a:ext cx="1309687" cy="554038"/>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85" name="Line 17"/>
          <p:cNvSpPr>
            <a:spLocks noChangeShapeType="1"/>
          </p:cNvSpPr>
          <p:nvPr/>
        </p:nvSpPr>
        <p:spPr bwMode="auto">
          <a:xfrm flipH="1" flipV="1">
            <a:off x="4221163" y="2890838"/>
            <a:ext cx="1036637" cy="700087"/>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86" name="Line 18"/>
          <p:cNvSpPr>
            <a:spLocks noChangeShapeType="1"/>
          </p:cNvSpPr>
          <p:nvPr/>
        </p:nvSpPr>
        <p:spPr bwMode="auto">
          <a:xfrm flipH="1" flipV="1">
            <a:off x="4232275" y="2892425"/>
            <a:ext cx="3065463" cy="1738313"/>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87" name="Line 19"/>
          <p:cNvSpPr>
            <a:spLocks noChangeShapeType="1"/>
          </p:cNvSpPr>
          <p:nvPr/>
        </p:nvSpPr>
        <p:spPr bwMode="auto">
          <a:xfrm flipH="1" flipV="1">
            <a:off x="4222750" y="2884488"/>
            <a:ext cx="3860800" cy="220662"/>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88" name="Line 20"/>
          <p:cNvSpPr>
            <a:spLocks noChangeShapeType="1"/>
          </p:cNvSpPr>
          <p:nvPr/>
        </p:nvSpPr>
        <p:spPr bwMode="auto">
          <a:xfrm flipH="1" flipV="1">
            <a:off x="4243388" y="2894013"/>
            <a:ext cx="3517900" cy="823912"/>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89" name="Line 21"/>
          <p:cNvSpPr>
            <a:spLocks noChangeShapeType="1"/>
          </p:cNvSpPr>
          <p:nvPr/>
        </p:nvSpPr>
        <p:spPr bwMode="auto">
          <a:xfrm flipH="1">
            <a:off x="4213225" y="2794000"/>
            <a:ext cx="3022600" cy="90488"/>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90" name="Line 22"/>
          <p:cNvSpPr>
            <a:spLocks noChangeShapeType="1"/>
          </p:cNvSpPr>
          <p:nvPr/>
        </p:nvSpPr>
        <p:spPr bwMode="auto">
          <a:xfrm flipH="1">
            <a:off x="4203700" y="2320925"/>
            <a:ext cx="3484563" cy="552450"/>
          </a:xfrm>
          <a:prstGeom prst="line">
            <a:avLst/>
          </a:prstGeom>
          <a:noFill/>
          <a:ln w="19050">
            <a:solidFill>
              <a:srgbClr val="3399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2791" name="Picture 23" descr="drapeau-coré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8888" y="2235200"/>
            <a:ext cx="37623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4" descr="drapeau-ch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4213" y="2673350"/>
            <a:ext cx="4365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5" descr="drapeau-vietn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8425" y="3590925"/>
            <a:ext cx="4286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Picture 26" descr="drapeau-singapou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7100" y="4449763"/>
            <a:ext cx="508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27" descr="drapeau-liba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8725" y="3060700"/>
            <a:ext cx="4397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6" name="Picture 28" descr="drapeau-israe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11725" y="3376613"/>
            <a:ext cx="4905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7" name="Picture 30" descr="drapeau-bresi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3875" y="4926013"/>
            <a:ext cx="48577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31" descr="drapeau-tunisi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49713" y="3397250"/>
            <a:ext cx="4175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Picture 32" descr="drapeau-arabie saoudite"/>
          <p:cNvPicPr>
            <a:picLocks noGrp="1" noChangeAspect="1" noChangeArrowheads="1"/>
          </p:cNvPicPr>
          <p:nvPr>
            <p:ph sz="quarter" idx="4"/>
          </p:nvPr>
        </p:nvPicPr>
        <p:blipFill>
          <a:blip r:embed="rId18">
            <a:extLst>
              <a:ext uri="{28A0092B-C50C-407E-A947-70E740481C1C}">
                <a14:useLocalDpi xmlns:a14="http://schemas.microsoft.com/office/drawing/2010/main" val="0"/>
              </a:ext>
            </a:extLst>
          </a:blip>
          <a:srcRect/>
          <a:stretch>
            <a:fillRect/>
          </a:stretch>
        </p:blipFill>
        <p:spPr>
          <a:xfrm>
            <a:off x="4710113" y="3581400"/>
            <a:ext cx="544512" cy="447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Picture 33" descr="drapeau-kowei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00688" y="3324225"/>
            <a:ext cx="4079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1" name="Rectangle 35"/>
          <p:cNvSpPr>
            <a:spLocks noChangeArrowheads="1"/>
          </p:cNvSpPr>
          <p:nvPr/>
        </p:nvSpPr>
        <p:spPr bwMode="auto">
          <a:xfrm>
            <a:off x="355600" y="5495925"/>
            <a:ext cx="655638" cy="1495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802" name="Rectangle 36"/>
          <p:cNvSpPr>
            <a:spLocks noChangeArrowheads="1"/>
          </p:cNvSpPr>
          <p:nvPr/>
        </p:nvSpPr>
        <p:spPr bwMode="auto">
          <a:xfrm rot="-5400000">
            <a:off x="2421732" y="5853906"/>
            <a:ext cx="655638" cy="1495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803" name="Titre 1"/>
          <p:cNvSpPr txBox="1">
            <a:spLocks/>
          </p:cNvSpPr>
          <p:nvPr/>
        </p:nvSpPr>
        <p:spPr bwMode="auto">
          <a:xfrm>
            <a:off x="539750" y="115888"/>
            <a:ext cx="772477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fr-FR" sz="2800">
                <a:solidFill>
                  <a:srgbClr val="234E7E"/>
                </a:solidFill>
                <a:latin typeface="Arial Bold" pitchFamily="96" charset="0"/>
              </a:rPr>
              <a:t>International Official Delegations</a:t>
            </a:r>
          </a:p>
        </p:txBody>
      </p:sp>
      <p:sp>
        <p:nvSpPr>
          <p:cNvPr id="3" name="Rectangle à coins arrondis 2"/>
          <p:cNvSpPr/>
          <p:nvPr/>
        </p:nvSpPr>
        <p:spPr bwMode="auto">
          <a:xfrm>
            <a:off x="2749550" y="5238750"/>
            <a:ext cx="5884863" cy="1619250"/>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marL="342900" indent="-342900">
              <a:buFont typeface="Arial" pitchFamily="34" charset="0"/>
              <a:buChar char="•"/>
              <a:defRPr/>
            </a:pPr>
            <a:r>
              <a:rPr lang="fr-FR" sz="2000" b="1" dirty="0">
                <a:solidFill>
                  <a:srgbClr val="234E7E"/>
                </a:solidFill>
                <a:latin typeface="Calibri" pitchFamily="34" charset="0"/>
                <a:ea typeface="ＭＳ Ｐゴシック" pitchFamily="96" charset="-128"/>
                <a:cs typeface="Calibri" pitchFamily="34" charset="0"/>
              </a:rPr>
              <a:t>2 official </a:t>
            </a:r>
            <a:r>
              <a:rPr lang="fr-FR" sz="2000" b="1" dirty="0" err="1">
                <a:solidFill>
                  <a:srgbClr val="234E7E"/>
                </a:solidFill>
                <a:latin typeface="Calibri" pitchFamily="34" charset="0"/>
                <a:ea typeface="ＭＳ Ｐゴシック" pitchFamily="96" charset="-128"/>
                <a:cs typeface="Calibri" pitchFamily="34" charset="0"/>
              </a:rPr>
              <a:t>delegations</a:t>
            </a:r>
            <a:r>
              <a:rPr lang="fr-FR" sz="2000" b="1" dirty="0">
                <a:solidFill>
                  <a:srgbClr val="234E7E"/>
                </a:solidFill>
                <a:latin typeface="Calibri" pitchFamily="34" charset="0"/>
                <a:ea typeface="ＭＳ Ｐゴシック" pitchFamily="96" charset="-128"/>
                <a:cs typeface="Calibri" pitchFamily="34" charset="0"/>
              </a:rPr>
              <a:t> </a:t>
            </a:r>
            <a:r>
              <a:rPr lang="fr-FR" sz="2000" b="1" dirty="0" err="1">
                <a:solidFill>
                  <a:srgbClr val="234E7E"/>
                </a:solidFill>
                <a:latin typeface="Calibri" pitchFamily="34" charset="0"/>
                <a:ea typeface="ＭＳ Ｐゴシック" pitchFamily="96" charset="-128"/>
                <a:cs typeface="Calibri" pitchFamily="34" charset="0"/>
              </a:rPr>
              <a:t>weekly</a:t>
            </a:r>
            <a:r>
              <a:rPr lang="fr-FR" sz="2000" b="1" dirty="0">
                <a:solidFill>
                  <a:srgbClr val="234E7E"/>
                </a:solidFill>
                <a:latin typeface="Calibri" pitchFamily="34" charset="0"/>
                <a:ea typeface="ＭＳ Ｐゴシック" pitchFamily="96" charset="-128"/>
                <a:cs typeface="Calibri" pitchFamily="34" charset="0"/>
              </a:rPr>
              <a:t> to </a:t>
            </a:r>
            <a:r>
              <a:rPr lang="fr-FR" sz="2000" b="1" dirty="0" err="1">
                <a:solidFill>
                  <a:srgbClr val="234E7E"/>
                </a:solidFill>
                <a:latin typeface="Calibri" pitchFamily="34" charset="0"/>
                <a:ea typeface="ＭＳ Ｐゴシック" pitchFamily="96" charset="-128"/>
                <a:cs typeface="Calibri" pitchFamily="34" charset="0"/>
              </a:rPr>
              <a:t>discover</a:t>
            </a:r>
            <a:r>
              <a:rPr lang="fr-FR" sz="2000" b="1" dirty="0">
                <a:solidFill>
                  <a:srgbClr val="234E7E"/>
                </a:solidFill>
                <a:latin typeface="Calibri" pitchFamily="34" charset="0"/>
                <a:ea typeface="ＭＳ Ｐゴシック" pitchFamily="96" charset="-128"/>
                <a:cs typeface="Calibri" pitchFamily="34" charset="0"/>
              </a:rPr>
              <a:t> </a:t>
            </a:r>
            <a:r>
              <a:rPr lang="fr-FR" sz="2000" b="1" dirty="0" err="1">
                <a:solidFill>
                  <a:srgbClr val="234E7E"/>
                </a:solidFill>
                <a:latin typeface="Calibri" pitchFamily="34" charset="0"/>
                <a:ea typeface="ＭＳ Ｐゴシック" pitchFamily="96" charset="-128"/>
                <a:cs typeface="Calibri" pitchFamily="34" charset="0"/>
              </a:rPr>
              <a:t>our</a:t>
            </a:r>
            <a:r>
              <a:rPr lang="fr-FR" sz="2000" b="1" dirty="0">
                <a:solidFill>
                  <a:srgbClr val="234E7E"/>
                </a:solidFill>
                <a:latin typeface="Calibri" pitchFamily="34" charset="0"/>
                <a:ea typeface="ＭＳ Ｐゴシック" pitchFamily="96" charset="-128"/>
                <a:cs typeface="Calibri" pitchFamily="34" charset="0"/>
              </a:rPr>
              <a:t> campus</a:t>
            </a:r>
          </a:p>
          <a:p>
            <a:pPr marL="342900" indent="-342900">
              <a:buFont typeface="Arial" pitchFamily="34" charset="0"/>
              <a:buChar char="•"/>
              <a:defRPr/>
            </a:pPr>
            <a:r>
              <a:rPr lang="fr-FR" sz="2000" b="1" dirty="0">
                <a:solidFill>
                  <a:srgbClr val="234E7E"/>
                </a:solidFill>
                <a:latin typeface="Calibri" pitchFamily="34" charset="0"/>
                <a:ea typeface="ＭＳ Ｐゴシック" pitchFamily="96" charset="-128"/>
                <a:cs typeface="Calibri" pitchFamily="34" charset="0"/>
              </a:rPr>
              <a:t>40 000  </a:t>
            </a:r>
            <a:r>
              <a:rPr lang="fr-FR" sz="2000" b="1" dirty="0" err="1">
                <a:solidFill>
                  <a:srgbClr val="234E7E"/>
                </a:solidFill>
                <a:latin typeface="Calibri" pitchFamily="34" charset="0"/>
                <a:ea typeface="ＭＳ Ｐゴシック" pitchFamily="96" charset="-128"/>
                <a:cs typeface="Calibri" pitchFamily="34" charset="0"/>
              </a:rPr>
              <a:t>visitors</a:t>
            </a:r>
            <a:r>
              <a:rPr lang="fr-FR" sz="2000" b="1" dirty="0">
                <a:solidFill>
                  <a:srgbClr val="234E7E"/>
                </a:solidFill>
                <a:latin typeface="Calibri" pitchFamily="34" charset="0"/>
                <a:ea typeface="ＭＳ Ｐゴシック" pitchFamily="96" charset="-128"/>
                <a:cs typeface="Calibri" pitchFamily="34" charset="0"/>
              </a:rPr>
              <a:t> in </a:t>
            </a:r>
            <a:r>
              <a:rPr lang="fr-FR" sz="2000" b="1" dirty="0" smtClean="0">
                <a:solidFill>
                  <a:srgbClr val="234E7E"/>
                </a:solidFill>
                <a:latin typeface="Calibri" pitchFamily="34" charset="0"/>
                <a:ea typeface="ＭＳ Ｐゴシック" pitchFamily="96" charset="-128"/>
                <a:cs typeface="Calibri" pitchFamily="34" charset="0"/>
              </a:rPr>
              <a:t>2012</a:t>
            </a:r>
            <a:endParaRPr lang="fr-FR" sz="2000" b="1" dirty="0">
              <a:solidFill>
                <a:srgbClr val="234E7E"/>
              </a:solidFill>
              <a:latin typeface="Calibri" pitchFamily="34" charset="0"/>
              <a:ea typeface="ＭＳ Ｐゴシック" pitchFamily="96" charset="-128"/>
              <a:cs typeface="Calibri" pitchFamily="34" charset="0"/>
            </a:endParaRPr>
          </a:p>
          <a:p>
            <a:pPr marL="342900" indent="-342900">
              <a:buFont typeface="Arial" pitchFamily="34" charset="0"/>
              <a:buChar char="•"/>
              <a:defRPr/>
            </a:pPr>
            <a:r>
              <a:rPr lang="fr-FR" sz="2000" b="1" dirty="0" err="1">
                <a:solidFill>
                  <a:srgbClr val="234E7E"/>
                </a:solidFill>
                <a:latin typeface="Calibri" pitchFamily="34" charset="0"/>
                <a:ea typeface="ＭＳ Ｐゴシック" pitchFamily="96" charset="-128"/>
                <a:cs typeface="Calibri" pitchFamily="34" charset="0"/>
              </a:rPr>
              <a:t>Strong</a:t>
            </a:r>
            <a:r>
              <a:rPr lang="fr-FR" sz="2000" b="1" dirty="0">
                <a:solidFill>
                  <a:srgbClr val="234E7E"/>
                </a:solidFill>
                <a:latin typeface="Calibri" pitchFamily="34" charset="0"/>
                <a:ea typeface="ＭＳ Ｐゴシック" pitchFamily="96" charset="-128"/>
                <a:cs typeface="Calibri" pitchFamily="34" charset="0"/>
              </a:rPr>
              <a:t> </a:t>
            </a:r>
            <a:r>
              <a:rPr lang="fr-FR" sz="2000" b="1" dirty="0" err="1">
                <a:solidFill>
                  <a:srgbClr val="234E7E"/>
                </a:solidFill>
                <a:latin typeface="Calibri" pitchFamily="34" charset="0"/>
                <a:ea typeface="ＭＳ Ｐゴシック" pitchFamily="96" charset="-128"/>
                <a:cs typeface="Calibri" pitchFamily="34" charset="0"/>
              </a:rPr>
              <a:t>increase</a:t>
            </a:r>
            <a:r>
              <a:rPr lang="fr-FR" sz="2000" b="1" dirty="0">
                <a:solidFill>
                  <a:srgbClr val="234E7E"/>
                </a:solidFill>
                <a:latin typeface="Calibri" pitchFamily="34" charset="0"/>
                <a:ea typeface="ＭＳ Ｐゴシック" pitchFamily="96" charset="-128"/>
                <a:cs typeface="Calibri" pitchFamily="34" charset="0"/>
              </a:rPr>
              <a:t> in </a:t>
            </a:r>
            <a:r>
              <a:rPr lang="fr-FR" sz="2000" b="1" dirty="0" err="1">
                <a:solidFill>
                  <a:srgbClr val="234E7E"/>
                </a:solidFill>
                <a:latin typeface="Calibri" pitchFamily="34" charset="0"/>
                <a:ea typeface="ＭＳ Ｐゴシック" pitchFamily="96" charset="-128"/>
                <a:cs typeface="Calibri" pitchFamily="34" charset="0"/>
              </a:rPr>
              <a:t>foreing</a:t>
            </a:r>
            <a:r>
              <a:rPr lang="fr-FR" sz="2000" b="1" dirty="0">
                <a:solidFill>
                  <a:srgbClr val="234E7E"/>
                </a:solidFill>
                <a:latin typeface="Calibri" pitchFamily="34" charset="0"/>
                <a:ea typeface="ＭＳ Ｐゴシック" pitchFamily="96" charset="-128"/>
                <a:cs typeface="Calibri" pitchFamily="34" charset="0"/>
              </a:rPr>
              <a:t> </a:t>
            </a:r>
            <a:r>
              <a:rPr lang="fr-FR" sz="2000" b="1" dirty="0" err="1">
                <a:solidFill>
                  <a:srgbClr val="234E7E"/>
                </a:solidFill>
                <a:latin typeface="Calibri" pitchFamily="34" charset="0"/>
                <a:ea typeface="ＭＳ Ｐゴシック" pitchFamily="96" charset="-128"/>
                <a:cs typeface="Calibri" pitchFamily="34" charset="0"/>
              </a:rPr>
              <a:t>PhD</a:t>
            </a:r>
            <a:r>
              <a:rPr lang="fr-FR" sz="2000" b="1" dirty="0">
                <a:solidFill>
                  <a:srgbClr val="234E7E"/>
                </a:solidFill>
                <a:latin typeface="Calibri" pitchFamily="34" charset="0"/>
                <a:ea typeface="ＭＳ Ｐゴシック" pitchFamily="96" charset="-128"/>
                <a:cs typeface="Calibri" pitchFamily="34" charset="0"/>
              </a:rPr>
              <a:t>, </a:t>
            </a:r>
            <a:r>
              <a:rPr lang="fr-FR" sz="2000" b="1" dirty="0" err="1">
                <a:solidFill>
                  <a:srgbClr val="234E7E"/>
                </a:solidFill>
                <a:latin typeface="Calibri" pitchFamily="34" charset="0"/>
                <a:ea typeface="ＭＳ Ｐゴシック" pitchFamily="96" charset="-128"/>
                <a:cs typeface="Calibri" pitchFamily="34" charset="0"/>
              </a:rPr>
              <a:t>scientists</a:t>
            </a:r>
            <a:endParaRPr lang="fr-FR" sz="2000" b="1" dirty="0">
              <a:solidFill>
                <a:srgbClr val="234E7E"/>
              </a:solidFill>
              <a:latin typeface="Calibri" pitchFamily="34" charset="0"/>
              <a:ea typeface="ＭＳ Ｐゴシック" pitchFamily="96" charset="-128"/>
              <a:cs typeface="Calibri"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ond_min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5" y="-26988"/>
            <a:ext cx="92440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Grp="1" noChangeArrowheads="1"/>
          </p:cNvSpPr>
          <p:nvPr/>
        </p:nvSpPr>
        <p:spPr bwMode="auto">
          <a:xfrm>
            <a:off x="733871" y="2344514"/>
            <a:ext cx="7772400" cy="346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defRPr/>
            </a:pPr>
            <a:r>
              <a:rPr lang="fr-FR" sz="4800" dirty="0" smtClean="0">
                <a:solidFill>
                  <a:schemeClr val="bg1"/>
                </a:solidFill>
                <a:latin typeface="+mn-lt"/>
                <a:cs typeface="Calibri" pitchFamily="34" charset="0"/>
              </a:rPr>
              <a:t>MINATEC </a:t>
            </a:r>
            <a:r>
              <a:rPr lang="fr-FR" sz="4800" dirty="0" err="1" smtClean="0">
                <a:solidFill>
                  <a:schemeClr val="bg1"/>
                </a:solidFill>
                <a:latin typeface="+mn-lt"/>
                <a:cs typeface="Calibri" pitchFamily="34" charset="0"/>
              </a:rPr>
              <a:t>tomorrow</a:t>
            </a:r>
            <a:r>
              <a:rPr lang="fr-FR" sz="4800" dirty="0" smtClean="0">
                <a:solidFill>
                  <a:schemeClr val="bg1"/>
                </a:solidFill>
                <a:latin typeface="+mn-lt"/>
                <a:cs typeface="Calibri" pitchFamily="34" charset="0"/>
              </a:rPr>
              <a:t>…</a:t>
            </a:r>
          </a:p>
          <a:p>
            <a:pPr algn="ctr">
              <a:defRPr/>
            </a:pPr>
            <a:endParaRPr lang="fr-FR" dirty="0" smtClean="0">
              <a:solidFill>
                <a:schemeClr val="bg1"/>
              </a:solidFill>
              <a:latin typeface="+mn-lt"/>
              <a:cs typeface="Calibri" pitchFamily="34" charset="0"/>
            </a:endParaRPr>
          </a:p>
          <a:p>
            <a:pPr algn="ctr">
              <a:defRPr/>
            </a:pPr>
            <a:r>
              <a:rPr lang="fr-FR" sz="4000" dirty="0" smtClean="0">
                <a:solidFill>
                  <a:schemeClr val="bg1"/>
                </a:solidFill>
                <a:latin typeface="+mn-lt"/>
                <a:cs typeface="Calibri" pitchFamily="34" charset="0"/>
              </a:rPr>
              <a:t>MINATEC </a:t>
            </a:r>
          </a:p>
          <a:p>
            <a:pPr algn="ctr">
              <a:defRPr/>
            </a:pPr>
            <a:r>
              <a:rPr lang="fr-FR" sz="4000" dirty="0" smtClean="0">
                <a:solidFill>
                  <a:schemeClr val="bg1"/>
                </a:solidFill>
                <a:latin typeface="+mn-lt"/>
                <a:cs typeface="Calibri" pitchFamily="34" charset="0"/>
              </a:rPr>
              <a:t>&amp; </a:t>
            </a:r>
          </a:p>
          <a:p>
            <a:pPr algn="ctr">
              <a:defRPr/>
            </a:pPr>
            <a:r>
              <a:rPr lang="fr-FR" sz="4000" dirty="0" smtClean="0">
                <a:solidFill>
                  <a:schemeClr val="bg1"/>
                </a:solidFill>
                <a:latin typeface="+mn-lt"/>
                <a:cs typeface="Calibri" pitchFamily="34" charset="0"/>
              </a:rPr>
              <a:t>the GIANT Alliance</a:t>
            </a:r>
            <a:endParaRPr lang="fr-FR" sz="4000" dirty="0">
              <a:solidFill>
                <a:schemeClr val="bg1"/>
              </a:solidFill>
              <a:latin typeface="+mn-lt"/>
              <a:cs typeface="Calibri" pitchFamily="34" charset="0"/>
            </a:endParaRPr>
          </a:p>
          <a:p>
            <a:pPr algn="ctr">
              <a:defRPr/>
            </a:pPr>
            <a:endParaRPr lang="fr-FR" sz="4000" dirty="0" smtClean="0">
              <a:solidFill>
                <a:schemeClr val="bg1"/>
              </a:solidFill>
              <a:latin typeface="+mn-lt"/>
              <a:cs typeface="Calibri" pitchFamily="34" charset="0"/>
            </a:endParaRPr>
          </a:p>
          <a:p>
            <a:pPr algn="ctr">
              <a:defRPr/>
            </a:pPr>
            <a:endParaRPr lang="fr-FR" sz="4800" dirty="0">
              <a:solidFill>
                <a:schemeClr val="bg1"/>
              </a:solidFill>
              <a:latin typeface="+mn-lt"/>
              <a:cs typeface="Calibri" pitchFamily="34" charset="0"/>
            </a:endParaRPr>
          </a:p>
        </p:txBody>
      </p:sp>
    </p:spTree>
    <p:extLst>
      <p:ext uri="{BB962C8B-B14F-4D97-AF65-F5344CB8AC3E}">
        <p14:creationId xmlns:p14="http://schemas.microsoft.com/office/powerpoint/2010/main" val="362158646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0"/>
            <a:ext cx="92440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Image 14" descr="im1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76413"/>
            <a:ext cx="692785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7" name="ZoneTexte 15"/>
          <p:cNvSpPr txBox="1">
            <a:spLocks noChangeArrowheads="1"/>
          </p:cNvSpPr>
          <p:nvPr/>
        </p:nvSpPr>
        <p:spPr bwMode="auto">
          <a:xfrm>
            <a:off x="1011238" y="3055938"/>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sz="1400" b="0">
                <a:solidFill>
                  <a:schemeClr val="bg1"/>
                </a:solidFill>
                <a:latin typeface="Arial" charset="0"/>
                <a:ea typeface="ＭＳ Ｐゴシック" pitchFamily="34" charset="-128"/>
              </a:rPr>
              <a:t>Large European instruments</a:t>
            </a:r>
          </a:p>
        </p:txBody>
      </p:sp>
      <p:sp>
        <p:nvSpPr>
          <p:cNvPr id="364548" name="ZoneTexte 17"/>
          <p:cNvSpPr txBox="1">
            <a:spLocks noChangeArrowheads="1"/>
          </p:cNvSpPr>
          <p:nvPr/>
        </p:nvSpPr>
        <p:spPr bwMode="auto">
          <a:xfrm>
            <a:off x="6443663" y="2924175"/>
            <a:ext cx="1485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sz="1400" b="0">
                <a:solidFill>
                  <a:schemeClr val="bg1"/>
                </a:solidFill>
                <a:latin typeface="Arial" charset="0"/>
                <a:ea typeface="ＭＳ Ｐゴシック" pitchFamily="34" charset="-128"/>
              </a:rPr>
              <a:t>Management</a:t>
            </a:r>
            <a:endParaRPr lang="fr-FR" sz="1200" b="0">
              <a:solidFill>
                <a:srgbClr val="000000"/>
              </a:solidFill>
              <a:latin typeface="Arial" charset="0"/>
              <a:ea typeface="ＭＳ Ｐゴシック" pitchFamily="34" charset="-128"/>
            </a:endParaRPr>
          </a:p>
        </p:txBody>
      </p:sp>
      <p:sp>
        <p:nvSpPr>
          <p:cNvPr id="364549" name="ZoneTexte 17"/>
          <p:cNvSpPr txBox="1">
            <a:spLocks noChangeArrowheads="1"/>
          </p:cNvSpPr>
          <p:nvPr/>
        </p:nvSpPr>
        <p:spPr bwMode="auto">
          <a:xfrm>
            <a:off x="3059113" y="4724400"/>
            <a:ext cx="1485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sz="1400" b="0">
                <a:solidFill>
                  <a:schemeClr val="bg1"/>
                </a:solidFill>
                <a:latin typeface="Arial" charset="0"/>
                <a:ea typeface="ＭＳ Ｐゴシック" pitchFamily="34" charset="-128"/>
              </a:rPr>
              <a:t>Fundamental research</a:t>
            </a:r>
          </a:p>
        </p:txBody>
      </p:sp>
      <p:sp>
        <p:nvSpPr>
          <p:cNvPr id="60423" name="ZoneTexte 20"/>
          <p:cNvSpPr txBox="1">
            <a:spLocks noChangeArrowheads="1"/>
          </p:cNvSpPr>
          <p:nvPr/>
        </p:nvSpPr>
        <p:spPr bwMode="auto">
          <a:xfrm>
            <a:off x="4918075" y="3484563"/>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sz="1400" b="0">
                <a:solidFill>
                  <a:schemeClr val="bg1"/>
                </a:solidFill>
                <a:latin typeface="Arial" charset="0"/>
                <a:ea typeface="ＭＳ Ｐゴシック" pitchFamily="34" charset="-128"/>
              </a:rPr>
              <a:t>Health and biotech</a:t>
            </a:r>
          </a:p>
          <a:p>
            <a:pPr algn="ctr" eaLnBrk="1" hangingPunct="1"/>
            <a:r>
              <a:rPr lang="fr-FR" sz="1400">
                <a:solidFill>
                  <a:schemeClr val="bg1"/>
                </a:solidFill>
                <a:latin typeface="Arial" charset="0"/>
                <a:ea typeface="ＭＳ Ｐゴシック" pitchFamily="34" charset="-128"/>
              </a:rPr>
              <a:t>Nanobio</a:t>
            </a:r>
          </a:p>
        </p:txBody>
      </p:sp>
      <p:sp>
        <p:nvSpPr>
          <p:cNvPr id="60424" name="ZoneTexte 18"/>
          <p:cNvSpPr txBox="1">
            <a:spLocks noChangeArrowheads="1"/>
          </p:cNvSpPr>
          <p:nvPr/>
        </p:nvSpPr>
        <p:spPr bwMode="auto">
          <a:xfrm>
            <a:off x="2427288" y="3484563"/>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sz="1400" b="0">
                <a:solidFill>
                  <a:schemeClr val="bg1"/>
                </a:solidFill>
                <a:latin typeface="Arial" charset="0"/>
                <a:ea typeface="ＭＳ Ｐゴシック" pitchFamily="34" charset="-128"/>
              </a:rPr>
              <a:t>Energy</a:t>
            </a:r>
          </a:p>
          <a:p>
            <a:pPr algn="ctr" eaLnBrk="1" hangingPunct="1"/>
            <a:r>
              <a:rPr lang="fr-FR" sz="1400">
                <a:solidFill>
                  <a:schemeClr val="bg1"/>
                </a:solidFill>
                <a:latin typeface="Arial" charset="0"/>
                <a:ea typeface="ＭＳ Ｐゴシック" pitchFamily="34" charset="-128"/>
              </a:rPr>
              <a:t>GreEn</a:t>
            </a:r>
          </a:p>
        </p:txBody>
      </p:sp>
      <p:sp>
        <p:nvSpPr>
          <p:cNvPr id="60425" name="ZoneTexte 19"/>
          <p:cNvSpPr txBox="1">
            <a:spLocks noChangeArrowheads="1"/>
          </p:cNvSpPr>
          <p:nvPr/>
        </p:nvSpPr>
        <p:spPr bwMode="auto">
          <a:xfrm>
            <a:off x="3663950" y="2463800"/>
            <a:ext cx="20018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fr-FR" sz="1400" b="0">
                <a:solidFill>
                  <a:schemeClr val="bg1"/>
                </a:solidFill>
                <a:latin typeface="Arial" charset="0"/>
                <a:ea typeface="ＭＳ Ｐゴシック" pitchFamily="34" charset="-128"/>
              </a:rPr>
              <a:t>Micro-nanotechnology</a:t>
            </a:r>
          </a:p>
          <a:p>
            <a:pPr algn="ctr" eaLnBrk="1" hangingPunct="1"/>
            <a:r>
              <a:rPr lang="fr-FR" sz="1400">
                <a:solidFill>
                  <a:schemeClr val="bg1"/>
                </a:solidFill>
                <a:latin typeface="Arial" charset="0"/>
                <a:ea typeface="ＭＳ Ｐゴシック" pitchFamily="34" charset="-128"/>
              </a:rPr>
              <a:t>MINATEC</a:t>
            </a:r>
          </a:p>
        </p:txBody>
      </p:sp>
      <p:sp>
        <p:nvSpPr>
          <p:cNvPr id="60426" name="ZoneTexte 13"/>
          <p:cNvSpPr txBox="1">
            <a:spLocks noChangeArrowheads="1"/>
          </p:cNvSpPr>
          <p:nvPr/>
        </p:nvSpPr>
        <p:spPr bwMode="auto">
          <a:xfrm>
            <a:off x="227013" y="260350"/>
            <a:ext cx="7743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eaLnBrk="1" hangingPunct="1"/>
            <a:r>
              <a:rPr lang="fr-FR" sz="2000">
                <a:solidFill>
                  <a:schemeClr val="bg1"/>
                </a:solidFill>
                <a:latin typeface="Arial" charset="0"/>
                <a:ea typeface="ＭＳ Ｐゴシック" pitchFamily="34" charset="-128"/>
              </a:rPr>
              <a:t>GIANT’s vision</a:t>
            </a:r>
          </a:p>
          <a:p>
            <a:pPr eaLnBrk="1" hangingPunct="1"/>
            <a:r>
              <a:rPr lang="fr-FR">
                <a:solidFill>
                  <a:schemeClr val="bg1"/>
                </a:solidFill>
                <a:latin typeface="Arial" charset="0"/>
                <a:ea typeface="ＭＳ Ｐゴシック" pitchFamily="34" charset="-128"/>
              </a:rPr>
              <a:t>Six centers of excellence</a:t>
            </a:r>
          </a:p>
        </p:txBody>
      </p:sp>
    </p:spTree>
    <p:extLst>
      <p:ext uri="{BB962C8B-B14F-4D97-AF65-F5344CB8AC3E}">
        <p14:creationId xmlns:p14="http://schemas.microsoft.com/office/powerpoint/2010/main" val="4082252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4547"/>
                                        </p:tgtEl>
                                        <p:attrNameLst>
                                          <p:attrName>style.visibility</p:attrName>
                                        </p:attrNameLst>
                                      </p:cBhvr>
                                      <p:to>
                                        <p:strVal val="visible"/>
                                      </p:to>
                                    </p:set>
                                    <p:animEffect transition="in" filter="fade">
                                      <p:cBhvr>
                                        <p:cTn id="7" dur="500"/>
                                        <p:tgtEl>
                                          <p:spTgt spid="36454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4549"/>
                                        </p:tgtEl>
                                        <p:attrNameLst>
                                          <p:attrName>style.visibility</p:attrName>
                                        </p:attrNameLst>
                                      </p:cBhvr>
                                      <p:to>
                                        <p:strVal val="visible"/>
                                      </p:to>
                                    </p:set>
                                    <p:animEffect transition="in" filter="fade">
                                      <p:cBhvr>
                                        <p:cTn id="11" dur="500"/>
                                        <p:tgtEl>
                                          <p:spTgt spid="36454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4548"/>
                                        </p:tgtEl>
                                        <p:attrNameLst>
                                          <p:attrName>style.visibility</p:attrName>
                                        </p:attrNameLst>
                                      </p:cBhvr>
                                      <p:to>
                                        <p:strVal val="visible"/>
                                      </p:to>
                                    </p:set>
                                    <p:animEffect transition="in" filter="fade">
                                      <p:cBhvr>
                                        <p:cTn id="15" dur="500"/>
                                        <p:tgtEl>
                                          <p:spTgt spid="364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7" grpId="0"/>
      <p:bldP spid="364548" grpId="0"/>
      <p:bldP spid="3645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 3" descr="i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1" name="Group 3"/>
          <p:cNvGrpSpPr>
            <a:grpSpLocks/>
          </p:cNvGrpSpPr>
          <p:nvPr/>
        </p:nvGrpSpPr>
        <p:grpSpPr bwMode="auto">
          <a:xfrm>
            <a:off x="0" y="1552575"/>
            <a:ext cx="9344025" cy="5067300"/>
            <a:chOff x="220" y="1117"/>
            <a:chExt cx="5156" cy="2685"/>
          </a:xfrm>
        </p:grpSpPr>
        <p:pic>
          <p:nvPicPr>
            <p:cNvPr id="63499" name="Picture 4" descr="09-11-05 polygone 2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 y="1117"/>
              <a:ext cx="5036" cy="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Freeform 5"/>
            <p:cNvSpPr>
              <a:spLocks/>
            </p:cNvSpPr>
            <p:nvPr/>
          </p:nvSpPr>
          <p:spPr bwMode="auto">
            <a:xfrm>
              <a:off x="554" y="2203"/>
              <a:ext cx="1392" cy="940"/>
            </a:xfrm>
            <a:custGeom>
              <a:avLst/>
              <a:gdLst>
                <a:gd name="T0" fmla="*/ 374 w 1280"/>
                <a:gd name="T1" fmla="*/ 495 h 871"/>
                <a:gd name="T2" fmla="*/ 82 w 1280"/>
                <a:gd name="T3" fmla="*/ 695 h 871"/>
                <a:gd name="T4" fmla="*/ 3 w 1280"/>
                <a:gd name="T5" fmla="*/ 748 h 871"/>
                <a:gd name="T6" fmla="*/ 0 w 1280"/>
                <a:gd name="T7" fmla="*/ 830 h 871"/>
                <a:gd name="T8" fmla="*/ 30 w 1280"/>
                <a:gd name="T9" fmla="*/ 887 h 871"/>
                <a:gd name="T10" fmla="*/ 135 w 1280"/>
                <a:gd name="T11" fmla="*/ 922 h 871"/>
                <a:gd name="T12" fmla="*/ 254 w 1280"/>
                <a:gd name="T13" fmla="*/ 970 h 871"/>
                <a:gd name="T14" fmla="*/ 428 w 1280"/>
                <a:gd name="T15" fmla="*/ 1034 h 871"/>
                <a:gd name="T16" fmla="*/ 608 w 1280"/>
                <a:gd name="T17" fmla="*/ 1082 h 871"/>
                <a:gd name="T18" fmla="*/ 915 w 1280"/>
                <a:gd name="T19" fmla="*/ 1094 h 871"/>
                <a:gd name="T20" fmla="*/ 1222 w 1280"/>
                <a:gd name="T21" fmla="*/ 1084 h 871"/>
                <a:gd name="T22" fmla="*/ 1478 w 1280"/>
                <a:gd name="T23" fmla="*/ 1068 h 871"/>
                <a:gd name="T24" fmla="*/ 1479 w 1280"/>
                <a:gd name="T25" fmla="*/ 438 h 871"/>
                <a:gd name="T26" fmla="*/ 1645 w 1280"/>
                <a:gd name="T27" fmla="*/ 442 h 871"/>
                <a:gd name="T28" fmla="*/ 1646 w 1280"/>
                <a:gd name="T29" fmla="*/ 0 h 871"/>
                <a:gd name="T30" fmla="*/ 1080 w 1280"/>
                <a:gd name="T31" fmla="*/ 19 h 871"/>
                <a:gd name="T32" fmla="*/ 898 w 1280"/>
                <a:gd name="T33" fmla="*/ 103 h 871"/>
                <a:gd name="T34" fmla="*/ 768 w 1280"/>
                <a:gd name="T35" fmla="*/ 187 h 871"/>
                <a:gd name="T36" fmla="*/ 374 w 1280"/>
                <a:gd name="T37" fmla="*/ 495 h 8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80" h="871">
                  <a:moveTo>
                    <a:pt x="291" y="394"/>
                  </a:moveTo>
                  <a:lnTo>
                    <a:pt x="63" y="553"/>
                  </a:lnTo>
                  <a:lnTo>
                    <a:pt x="3" y="595"/>
                  </a:lnTo>
                  <a:lnTo>
                    <a:pt x="0" y="661"/>
                  </a:lnTo>
                  <a:lnTo>
                    <a:pt x="24" y="706"/>
                  </a:lnTo>
                  <a:lnTo>
                    <a:pt x="105" y="733"/>
                  </a:lnTo>
                  <a:lnTo>
                    <a:pt x="198" y="772"/>
                  </a:lnTo>
                  <a:lnTo>
                    <a:pt x="333" y="823"/>
                  </a:lnTo>
                  <a:lnTo>
                    <a:pt x="473" y="861"/>
                  </a:lnTo>
                  <a:lnTo>
                    <a:pt x="711" y="871"/>
                  </a:lnTo>
                  <a:lnTo>
                    <a:pt x="951" y="862"/>
                  </a:lnTo>
                  <a:lnTo>
                    <a:pt x="1149" y="850"/>
                  </a:lnTo>
                  <a:lnTo>
                    <a:pt x="1150" y="348"/>
                  </a:lnTo>
                  <a:lnTo>
                    <a:pt x="1279" y="352"/>
                  </a:lnTo>
                  <a:lnTo>
                    <a:pt x="1280" y="0"/>
                  </a:lnTo>
                  <a:lnTo>
                    <a:pt x="840" y="16"/>
                  </a:lnTo>
                  <a:lnTo>
                    <a:pt x="699" y="82"/>
                  </a:lnTo>
                  <a:lnTo>
                    <a:pt x="597" y="148"/>
                  </a:lnTo>
                  <a:lnTo>
                    <a:pt x="291" y="394"/>
                  </a:lnTo>
                  <a:close/>
                </a:path>
              </a:pathLst>
            </a:custGeom>
            <a:solidFill>
              <a:schemeClr val="accent1">
                <a:alpha val="58038"/>
              </a:scheme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501" name="Freeform 6"/>
            <p:cNvSpPr>
              <a:spLocks/>
            </p:cNvSpPr>
            <p:nvPr/>
          </p:nvSpPr>
          <p:spPr bwMode="auto">
            <a:xfrm>
              <a:off x="1945" y="2204"/>
              <a:ext cx="926" cy="616"/>
            </a:xfrm>
            <a:custGeom>
              <a:avLst/>
              <a:gdLst>
                <a:gd name="T0" fmla="*/ 0 w 1076"/>
                <a:gd name="T1" fmla="*/ 0 h 675"/>
                <a:gd name="T2" fmla="*/ 1 w 1076"/>
                <a:gd name="T3" fmla="*/ 316 h 675"/>
                <a:gd name="T4" fmla="*/ 270 w 1076"/>
                <a:gd name="T5" fmla="*/ 312 h 675"/>
                <a:gd name="T6" fmla="*/ 274 w 1076"/>
                <a:gd name="T7" fmla="*/ 509 h 675"/>
                <a:gd name="T8" fmla="*/ 679 w 1076"/>
                <a:gd name="T9" fmla="*/ 513 h 675"/>
                <a:gd name="T10" fmla="*/ 686 w 1076"/>
                <a:gd name="T11" fmla="*/ 9 h 675"/>
                <a:gd name="T12" fmla="*/ 0 w 1076"/>
                <a:gd name="T13" fmla="*/ 0 h 6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6" h="675">
                  <a:moveTo>
                    <a:pt x="0" y="0"/>
                  </a:moveTo>
                  <a:lnTo>
                    <a:pt x="1" y="415"/>
                  </a:lnTo>
                  <a:lnTo>
                    <a:pt x="424" y="411"/>
                  </a:lnTo>
                  <a:lnTo>
                    <a:pt x="429" y="670"/>
                  </a:lnTo>
                  <a:lnTo>
                    <a:pt x="1065" y="675"/>
                  </a:lnTo>
                  <a:lnTo>
                    <a:pt x="1076" y="12"/>
                  </a:lnTo>
                  <a:lnTo>
                    <a:pt x="0" y="0"/>
                  </a:lnTo>
                  <a:close/>
                </a:path>
              </a:pathLst>
            </a:custGeom>
            <a:solidFill>
              <a:srgbClr val="CC99FF">
                <a:alpha val="49019"/>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502" name="Freeform 7"/>
            <p:cNvSpPr>
              <a:spLocks/>
            </p:cNvSpPr>
            <p:nvPr/>
          </p:nvSpPr>
          <p:spPr bwMode="auto">
            <a:xfrm>
              <a:off x="2867" y="2211"/>
              <a:ext cx="548" cy="845"/>
            </a:xfrm>
            <a:custGeom>
              <a:avLst/>
              <a:gdLst>
                <a:gd name="T0" fmla="*/ 1 w 504"/>
                <a:gd name="T1" fmla="*/ 3 h 783"/>
                <a:gd name="T2" fmla="*/ 638 w 504"/>
                <a:gd name="T3" fmla="*/ 0 h 783"/>
                <a:gd name="T4" fmla="*/ 648 w 504"/>
                <a:gd name="T5" fmla="*/ 956 h 783"/>
                <a:gd name="T6" fmla="*/ 0 w 504"/>
                <a:gd name="T7" fmla="*/ 984 h 783"/>
                <a:gd name="T8" fmla="*/ 1 w 504"/>
                <a:gd name="T9" fmla="*/ 3 h 7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 h="783">
                  <a:moveTo>
                    <a:pt x="1" y="3"/>
                  </a:moveTo>
                  <a:lnTo>
                    <a:pt x="497" y="0"/>
                  </a:lnTo>
                  <a:lnTo>
                    <a:pt x="504" y="761"/>
                  </a:lnTo>
                  <a:lnTo>
                    <a:pt x="0" y="783"/>
                  </a:lnTo>
                  <a:lnTo>
                    <a:pt x="1" y="3"/>
                  </a:lnTo>
                  <a:close/>
                </a:path>
              </a:pathLst>
            </a:custGeom>
            <a:solidFill>
              <a:srgbClr val="FF6600">
                <a:alpha val="56862"/>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503" name="Freeform 8"/>
            <p:cNvSpPr>
              <a:spLocks/>
            </p:cNvSpPr>
            <p:nvPr/>
          </p:nvSpPr>
          <p:spPr bwMode="auto">
            <a:xfrm>
              <a:off x="3772" y="2216"/>
              <a:ext cx="1033" cy="1131"/>
            </a:xfrm>
            <a:custGeom>
              <a:avLst/>
              <a:gdLst>
                <a:gd name="T0" fmla="*/ 0 w 950"/>
                <a:gd name="T1" fmla="*/ 826 h 1048"/>
                <a:gd name="T2" fmla="*/ 22 w 950"/>
                <a:gd name="T3" fmla="*/ 1012 h 1048"/>
                <a:gd name="T4" fmla="*/ 207 w 950"/>
                <a:gd name="T5" fmla="*/ 1068 h 1048"/>
                <a:gd name="T6" fmla="*/ 347 w 950"/>
                <a:gd name="T7" fmla="*/ 1147 h 1048"/>
                <a:gd name="T8" fmla="*/ 438 w 950"/>
                <a:gd name="T9" fmla="*/ 1211 h 1048"/>
                <a:gd name="T10" fmla="*/ 585 w 950"/>
                <a:gd name="T11" fmla="*/ 1318 h 1048"/>
                <a:gd name="T12" fmla="*/ 583 w 950"/>
                <a:gd name="T13" fmla="*/ 1128 h 1048"/>
                <a:gd name="T14" fmla="*/ 1078 w 950"/>
                <a:gd name="T15" fmla="*/ 1107 h 1048"/>
                <a:gd name="T16" fmla="*/ 1055 w 950"/>
                <a:gd name="T17" fmla="*/ 539 h 1048"/>
                <a:gd name="T18" fmla="*/ 1221 w 950"/>
                <a:gd name="T19" fmla="*/ 537 h 1048"/>
                <a:gd name="T20" fmla="*/ 1218 w 950"/>
                <a:gd name="T21" fmla="*/ 435 h 1048"/>
                <a:gd name="T22" fmla="*/ 1209 w 950"/>
                <a:gd name="T23" fmla="*/ 337 h 1048"/>
                <a:gd name="T24" fmla="*/ 1133 w 950"/>
                <a:gd name="T25" fmla="*/ 261 h 1048"/>
                <a:gd name="T26" fmla="*/ 994 w 950"/>
                <a:gd name="T27" fmla="*/ 196 h 1048"/>
                <a:gd name="T28" fmla="*/ 605 w 950"/>
                <a:gd name="T29" fmla="*/ 16 h 1048"/>
                <a:gd name="T30" fmla="*/ 431 w 950"/>
                <a:gd name="T31" fmla="*/ 0 h 1048"/>
                <a:gd name="T32" fmla="*/ 0 w 950"/>
                <a:gd name="T33" fmla="*/ 826 h 10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0" h="1048">
                  <a:moveTo>
                    <a:pt x="0" y="657"/>
                  </a:moveTo>
                  <a:lnTo>
                    <a:pt x="17" y="805"/>
                  </a:lnTo>
                  <a:lnTo>
                    <a:pt x="161" y="850"/>
                  </a:lnTo>
                  <a:lnTo>
                    <a:pt x="269" y="913"/>
                  </a:lnTo>
                  <a:lnTo>
                    <a:pt x="341" y="964"/>
                  </a:lnTo>
                  <a:lnTo>
                    <a:pt x="455" y="1048"/>
                  </a:lnTo>
                  <a:lnTo>
                    <a:pt x="453" y="897"/>
                  </a:lnTo>
                  <a:lnTo>
                    <a:pt x="838" y="881"/>
                  </a:lnTo>
                  <a:lnTo>
                    <a:pt x="820" y="428"/>
                  </a:lnTo>
                  <a:lnTo>
                    <a:pt x="950" y="427"/>
                  </a:lnTo>
                  <a:lnTo>
                    <a:pt x="947" y="346"/>
                  </a:lnTo>
                  <a:lnTo>
                    <a:pt x="941" y="268"/>
                  </a:lnTo>
                  <a:lnTo>
                    <a:pt x="881" y="208"/>
                  </a:lnTo>
                  <a:lnTo>
                    <a:pt x="773" y="157"/>
                  </a:lnTo>
                  <a:lnTo>
                    <a:pt x="470" y="13"/>
                  </a:lnTo>
                  <a:lnTo>
                    <a:pt x="335" y="0"/>
                  </a:lnTo>
                  <a:lnTo>
                    <a:pt x="0" y="657"/>
                  </a:lnTo>
                  <a:close/>
                </a:path>
              </a:pathLst>
            </a:custGeom>
            <a:solidFill>
              <a:srgbClr val="FFFF00">
                <a:alpha val="58038"/>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504" name="Freeform 9"/>
            <p:cNvSpPr>
              <a:spLocks/>
            </p:cNvSpPr>
            <p:nvPr/>
          </p:nvSpPr>
          <p:spPr bwMode="auto">
            <a:xfrm>
              <a:off x="4265" y="3048"/>
              <a:ext cx="595" cy="426"/>
            </a:xfrm>
            <a:custGeom>
              <a:avLst/>
              <a:gdLst>
                <a:gd name="T0" fmla="*/ 704 w 547"/>
                <a:gd name="T1" fmla="*/ 0 h 394"/>
                <a:gd name="T2" fmla="*/ 496 w 547"/>
                <a:gd name="T3" fmla="*/ 3 h 394"/>
                <a:gd name="T4" fmla="*/ 500 w 547"/>
                <a:gd name="T5" fmla="*/ 144 h 394"/>
                <a:gd name="T6" fmla="*/ 0 w 547"/>
                <a:gd name="T7" fmla="*/ 159 h 394"/>
                <a:gd name="T8" fmla="*/ 5 w 547"/>
                <a:gd name="T9" fmla="*/ 355 h 394"/>
                <a:gd name="T10" fmla="*/ 122 w 547"/>
                <a:gd name="T11" fmla="*/ 461 h 394"/>
                <a:gd name="T12" fmla="*/ 246 w 547"/>
                <a:gd name="T13" fmla="*/ 498 h 394"/>
                <a:gd name="T14" fmla="*/ 277 w 547"/>
                <a:gd name="T15" fmla="*/ 467 h 394"/>
                <a:gd name="T16" fmla="*/ 359 w 547"/>
                <a:gd name="T17" fmla="*/ 440 h 394"/>
                <a:gd name="T18" fmla="*/ 570 w 547"/>
                <a:gd name="T19" fmla="*/ 388 h 394"/>
                <a:gd name="T20" fmla="*/ 590 w 547"/>
                <a:gd name="T21" fmla="*/ 297 h 394"/>
                <a:gd name="T22" fmla="*/ 666 w 547"/>
                <a:gd name="T23" fmla="*/ 196 h 394"/>
                <a:gd name="T24" fmla="*/ 678 w 547"/>
                <a:gd name="T25" fmla="*/ 19 h 394"/>
                <a:gd name="T26" fmla="*/ 704 w 547"/>
                <a:gd name="T27" fmla="*/ 0 h 3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7" h="394">
                  <a:moveTo>
                    <a:pt x="547" y="0"/>
                  </a:moveTo>
                  <a:lnTo>
                    <a:pt x="385" y="3"/>
                  </a:lnTo>
                  <a:lnTo>
                    <a:pt x="389" y="114"/>
                  </a:lnTo>
                  <a:lnTo>
                    <a:pt x="0" y="126"/>
                  </a:lnTo>
                  <a:lnTo>
                    <a:pt x="5" y="280"/>
                  </a:lnTo>
                  <a:lnTo>
                    <a:pt x="95" y="364"/>
                  </a:lnTo>
                  <a:lnTo>
                    <a:pt x="191" y="394"/>
                  </a:lnTo>
                  <a:lnTo>
                    <a:pt x="215" y="370"/>
                  </a:lnTo>
                  <a:lnTo>
                    <a:pt x="279" y="348"/>
                  </a:lnTo>
                  <a:lnTo>
                    <a:pt x="443" y="307"/>
                  </a:lnTo>
                  <a:lnTo>
                    <a:pt x="458" y="235"/>
                  </a:lnTo>
                  <a:lnTo>
                    <a:pt x="518" y="154"/>
                  </a:lnTo>
                  <a:lnTo>
                    <a:pt x="527" y="16"/>
                  </a:lnTo>
                  <a:lnTo>
                    <a:pt x="547" y="0"/>
                  </a:lnTo>
                  <a:close/>
                </a:path>
              </a:pathLst>
            </a:custGeom>
            <a:solidFill>
              <a:srgbClr val="339966">
                <a:alpha val="56078"/>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505" name="Freeform 10"/>
            <p:cNvSpPr>
              <a:spLocks/>
            </p:cNvSpPr>
            <p:nvPr/>
          </p:nvSpPr>
          <p:spPr bwMode="auto">
            <a:xfrm>
              <a:off x="1802" y="2578"/>
              <a:ext cx="527" cy="536"/>
            </a:xfrm>
            <a:custGeom>
              <a:avLst/>
              <a:gdLst>
                <a:gd name="T0" fmla="*/ 0 w 485"/>
                <a:gd name="T1" fmla="*/ 0 h 497"/>
                <a:gd name="T2" fmla="*/ 601 w 485"/>
                <a:gd name="T3" fmla="*/ 0 h 497"/>
                <a:gd name="T4" fmla="*/ 623 w 485"/>
                <a:gd name="T5" fmla="*/ 593 h 497"/>
                <a:gd name="T6" fmla="*/ 14 w 485"/>
                <a:gd name="T7" fmla="*/ 623 h 497"/>
                <a:gd name="T8" fmla="*/ 0 w 485"/>
                <a:gd name="T9" fmla="*/ 0 h 4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5" h="497">
                  <a:moveTo>
                    <a:pt x="0" y="0"/>
                  </a:moveTo>
                  <a:lnTo>
                    <a:pt x="468" y="0"/>
                  </a:lnTo>
                  <a:lnTo>
                    <a:pt x="485" y="473"/>
                  </a:lnTo>
                  <a:lnTo>
                    <a:pt x="11" y="497"/>
                  </a:lnTo>
                  <a:lnTo>
                    <a:pt x="0" y="0"/>
                  </a:lnTo>
                  <a:close/>
                </a:path>
              </a:pathLst>
            </a:custGeom>
            <a:solidFill>
              <a:srgbClr val="3366FF">
                <a:alpha val="52156"/>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3506" name="Freeform 11"/>
            <p:cNvSpPr>
              <a:spLocks/>
            </p:cNvSpPr>
            <p:nvPr/>
          </p:nvSpPr>
          <p:spPr bwMode="auto">
            <a:xfrm>
              <a:off x="2316" y="2815"/>
              <a:ext cx="551" cy="264"/>
            </a:xfrm>
            <a:custGeom>
              <a:avLst/>
              <a:gdLst>
                <a:gd name="T0" fmla="*/ 0 w 507"/>
                <a:gd name="T1" fmla="*/ 0 h 244"/>
                <a:gd name="T2" fmla="*/ 649 w 507"/>
                <a:gd name="T3" fmla="*/ 3 h 244"/>
                <a:gd name="T4" fmla="*/ 651 w 507"/>
                <a:gd name="T5" fmla="*/ 282 h 244"/>
                <a:gd name="T6" fmla="*/ 12 w 507"/>
                <a:gd name="T7" fmla="*/ 309 h 244"/>
                <a:gd name="T8" fmla="*/ 0 w 507"/>
                <a:gd name="T9" fmla="*/ 0 h 2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7" h="244">
                  <a:moveTo>
                    <a:pt x="0" y="0"/>
                  </a:moveTo>
                  <a:lnTo>
                    <a:pt x="505" y="3"/>
                  </a:lnTo>
                  <a:lnTo>
                    <a:pt x="507" y="223"/>
                  </a:lnTo>
                  <a:lnTo>
                    <a:pt x="9" y="244"/>
                  </a:lnTo>
                  <a:lnTo>
                    <a:pt x="0" y="0"/>
                  </a:lnTo>
                  <a:close/>
                </a:path>
              </a:pathLst>
            </a:custGeom>
            <a:solidFill>
              <a:srgbClr val="969696">
                <a:alpha val="52156"/>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3507" name="Freeform 12"/>
            <p:cNvSpPr>
              <a:spLocks/>
            </p:cNvSpPr>
            <p:nvPr/>
          </p:nvSpPr>
          <p:spPr bwMode="auto">
            <a:xfrm>
              <a:off x="3409" y="2213"/>
              <a:ext cx="674" cy="835"/>
            </a:xfrm>
            <a:custGeom>
              <a:avLst/>
              <a:gdLst>
                <a:gd name="T0" fmla="*/ 0 w 784"/>
                <a:gd name="T1" fmla="*/ 3 h 915"/>
                <a:gd name="T2" fmla="*/ 498 w 784"/>
                <a:gd name="T3" fmla="*/ 0 h 915"/>
                <a:gd name="T4" fmla="*/ 239 w 784"/>
                <a:gd name="T5" fmla="*/ 579 h 915"/>
                <a:gd name="T6" fmla="*/ 198 w 784"/>
                <a:gd name="T7" fmla="*/ 661 h 915"/>
                <a:gd name="T8" fmla="*/ 125 w 784"/>
                <a:gd name="T9" fmla="*/ 695 h 915"/>
                <a:gd name="T10" fmla="*/ 120 w 784"/>
                <a:gd name="T11" fmla="*/ 693 h 915"/>
                <a:gd name="T12" fmla="*/ 4 w 784"/>
                <a:gd name="T13" fmla="*/ 685 h 915"/>
                <a:gd name="T14" fmla="*/ 0 w 784"/>
                <a:gd name="T15" fmla="*/ 3 h 9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4" h="915">
                  <a:moveTo>
                    <a:pt x="0" y="3"/>
                  </a:moveTo>
                  <a:lnTo>
                    <a:pt x="784" y="0"/>
                  </a:lnTo>
                  <a:lnTo>
                    <a:pt x="376" y="762"/>
                  </a:lnTo>
                  <a:lnTo>
                    <a:pt x="311" y="869"/>
                  </a:lnTo>
                  <a:lnTo>
                    <a:pt x="197" y="915"/>
                  </a:lnTo>
                  <a:lnTo>
                    <a:pt x="190" y="912"/>
                  </a:lnTo>
                  <a:lnTo>
                    <a:pt x="7" y="902"/>
                  </a:lnTo>
                  <a:lnTo>
                    <a:pt x="0" y="3"/>
                  </a:lnTo>
                  <a:close/>
                </a:path>
              </a:pathLst>
            </a:custGeom>
            <a:solidFill>
              <a:srgbClr val="969696">
                <a:alpha val="52156"/>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3508" name="Freeform 13"/>
            <p:cNvSpPr>
              <a:spLocks/>
            </p:cNvSpPr>
            <p:nvPr/>
          </p:nvSpPr>
          <p:spPr bwMode="auto">
            <a:xfrm>
              <a:off x="2864" y="1575"/>
              <a:ext cx="361" cy="600"/>
            </a:xfrm>
            <a:custGeom>
              <a:avLst/>
              <a:gdLst>
                <a:gd name="T0" fmla="*/ 3 w 531"/>
                <a:gd name="T1" fmla="*/ 34 h 933"/>
                <a:gd name="T2" fmla="*/ 92 w 531"/>
                <a:gd name="T3" fmla="*/ 0 h 933"/>
                <a:gd name="T4" fmla="*/ 164 w 531"/>
                <a:gd name="T5" fmla="*/ 49 h 933"/>
                <a:gd name="T6" fmla="*/ 167 w 531"/>
                <a:gd name="T7" fmla="*/ 183 h 933"/>
                <a:gd name="T8" fmla="*/ 112 w 531"/>
                <a:gd name="T9" fmla="*/ 187 h 933"/>
                <a:gd name="T10" fmla="*/ 118 w 531"/>
                <a:gd name="T11" fmla="*/ 248 h 933"/>
                <a:gd name="T12" fmla="*/ 0 w 531"/>
                <a:gd name="T13" fmla="*/ 248 h 933"/>
                <a:gd name="T14" fmla="*/ 3 w 531"/>
                <a:gd name="T15" fmla="*/ 34 h 9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1" h="933">
                  <a:moveTo>
                    <a:pt x="9" y="128"/>
                  </a:moveTo>
                  <a:lnTo>
                    <a:pt x="293" y="0"/>
                  </a:lnTo>
                  <a:lnTo>
                    <a:pt x="521" y="183"/>
                  </a:lnTo>
                  <a:lnTo>
                    <a:pt x="531" y="686"/>
                  </a:lnTo>
                  <a:lnTo>
                    <a:pt x="357" y="704"/>
                  </a:lnTo>
                  <a:lnTo>
                    <a:pt x="375" y="933"/>
                  </a:lnTo>
                  <a:lnTo>
                    <a:pt x="0" y="933"/>
                  </a:lnTo>
                  <a:lnTo>
                    <a:pt x="9" y="128"/>
                  </a:lnTo>
                  <a:close/>
                </a:path>
              </a:pathLst>
            </a:custGeom>
            <a:solidFill>
              <a:srgbClr val="339966">
                <a:alpha val="70195"/>
              </a:srgbClr>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3509" name="Freeform 14"/>
            <p:cNvSpPr>
              <a:spLocks/>
            </p:cNvSpPr>
            <p:nvPr/>
          </p:nvSpPr>
          <p:spPr bwMode="auto">
            <a:xfrm>
              <a:off x="4900" y="2522"/>
              <a:ext cx="476" cy="809"/>
            </a:xfrm>
            <a:custGeom>
              <a:avLst/>
              <a:gdLst>
                <a:gd name="T0" fmla="*/ 0 w 438"/>
                <a:gd name="T1" fmla="*/ 0 h 750"/>
                <a:gd name="T2" fmla="*/ 354 w 438"/>
                <a:gd name="T3" fmla="*/ 174 h 750"/>
                <a:gd name="T4" fmla="*/ 554 w 438"/>
                <a:gd name="T5" fmla="*/ 393 h 750"/>
                <a:gd name="T6" fmla="*/ 562 w 438"/>
                <a:gd name="T7" fmla="*/ 505 h 750"/>
                <a:gd name="T8" fmla="*/ 15 w 438"/>
                <a:gd name="T9" fmla="*/ 942 h 750"/>
                <a:gd name="T10" fmla="*/ 0 w 438"/>
                <a:gd name="T11" fmla="*/ 0 h 7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8" h="750">
                  <a:moveTo>
                    <a:pt x="0" y="0"/>
                  </a:moveTo>
                  <a:lnTo>
                    <a:pt x="276" y="138"/>
                  </a:lnTo>
                  <a:lnTo>
                    <a:pt x="432" y="312"/>
                  </a:lnTo>
                  <a:lnTo>
                    <a:pt x="438" y="402"/>
                  </a:lnTo>
                  <a:lnTo>
                    <a:pt x="12" y="750"/>
                  </a:lnTo>
                  <a:lnTo>
                    <a:pt x="0" y="0"/>
                  </a:lnTo>
                  <a:close/>
                </a:path>
              </a:pathLst>
            </a:custGeom>
            <a:solidFill>
              <a:srgbClr val="00FFFF">
                <a:alpha val="32941"/>
              </a:srgbClr>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pic>
        <p:nvPicPr>
          <p:cNvPr id="6349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425" y="3975100"/>
            <a:ext cx="982663"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16" descr="logo-minat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4650" y="4470400"/>
            <a:ext cx="11906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7" descr="Logo nanobio 300 d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263" y="5527675"/>
            <a:ext cx="9747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18"/>
          <p:cNvSpPr txBox="1">
            <a:spLocks noChangeArrowheads="1"/>
          </p:cNvSpPr>
          <p:nvPr/>
        </p:nvSpPr>
        <p:spPr bwMode="auto">
          <a:xfrm>
            <a:off x="3251200" y="3686175"/>
            <a:ext cx="1320800"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200" dirty="0" smtClean="0">
                <a:solidFill>
                  <a:srgbClr val="C0504D"/>
                </a:solidFill>
                <a:latin typeface="Arial" charset="0"/>
                <a:ea typeface="ＭＳ Ｐゴシック" pitchFamily="34" charset="-128"/>
              </a:rPr>
              <a:t>Basic</a:t>
            </a:r>
          </a:p>
          <a:p>
            <a:pPr algn="ctr" eaLnBrk="1" hangingPunct="1">
              <a:spcBef>
                <a:spcPct val="50000"/>
              </a:spcBef>
            </a:pPr>
            <a:r>
              <a:rPr lang="en-US" sz="1200" dirty="0" smtClean="0">
                <a:solidFill>
                  <a:srgbClr val="C0504D"/>
                </a:solidFill>
                <a:latin typeface="Arial" charset="0"/>
                <a:ea typeface="ＭＳ Ｐゴシック" pitchFamily="34" charset="-128"/>
              </a:rPr>
              <a:t> </a:t>
            </a:r>
            <a:r>
              <a:rPr lang="en-US" sz="1200" dirty="0">
                <a:solidFill>
                  <a:srgbClr val="C0504D"/>
                </a:solidFill>
                <a:latin typeface="Arial" charset="0"/>
                <a:ea typeface="ＭＳ Ｐゴシック" pitchFamily="34" charset="-128"/>
              </a:rPr>
              <a:t>Research</a:t>
            </a:r>
          </a:p>
        </p:txBody>
      </p:sp>
      <p:pic>
        <p:nvPicPr>
          <p:cNvPr id="6349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188" y="4543425"/>
            <a:ext cx="928687"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7" name="ZoneTexte 8"/>
          <p:cNvSpPr txBox="1">
            <a:spLocks noChangeArrowheads="1"/>
          </p:cNvSpPr>
          <p:nvPr/>
        </p:nvSpPr>
        <p:spPr bwMode="auto">
          <a:xfrm>
            <a:off x="339725" y="333375"/>
            <a:ext cx="85725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chemeClr val="tx1"/>
                </a:solidFill>
                <a:latin typeface="Times New Roman" pitchFamily="18" charset="0"/>
              </a:defRPr>
            </a:lvl1pPr>
            <a:lvl2pPr marL="742950" indent="-285750" defTabSz="457200">
              <a:defRPr sz="2400" b="1">
                <a:solidFill>
                  <a:schemeClr val="tx1"/>
                </a:solidFill>
                <a:latin typeface="Times New Roman" pitchFamily="18" charset="0"/>
              </a:defRPr>
            </a:lvl2pPr>
            <a:lvl3pPr marL="1143000" indent="-228600" defTabSz="457200">
              <a:defRPr sz="2400" b="1">
                <a:solidFill>
                  <a:schemeClr val="tx1"/>
                </a:solidFill>
                <a:latin typeface="Times New Roman" pitchFamily="18" charset="0"/>
              </a:defRPr>
            </a:lvl3pPr>
            <a:lvl4pPr marL="1600200" indent="-228600" defTabSz="457200">
              <a:defRPr sz="2400" b="1">
                <a:solidFill>
                  <a:schemeClr val="tx1"/>
                </a:solidFill>
                <a:latin typeface="Times New Roman" pitchFamily="18" charset="0"/>
              </a:defRPr>
            </a:lvl4pPr>
            <a:lvl5pPr marL="2057400" indent="-228600" defTabSz="457200">
              <a:defRPr sz="2400" b="1">
                <a:solidFill>
                  <a:schemeClr val="tx1"/>
                </a:solidFill>
                <a:latin typeface="Times New Roman" pitchFamily="18" charset="0"/>
              </a:defRPr>
            </a:lvl5pPr>
            <a:lvl6pPr marL="2514600" indent="-228600" defTabSz="457200" eaLnBrk="0" fontAlgn="base" hangingPunct="0">
              <a:spcBef>
                <a:spcPct val="0"/>
              </a:spcBef>
              <a:spcAft>
                <a:spcPct val="0"/>
              </a:spcAft>
              <a:defRPr sz="2400" b="1">
                <a:solidFill>
                  <a:schemeClr val="tx1"/>
                </a:solidFill>
                <a:latin typeface="Times New Roman" pitchFamily="18" charset="0"/>
              </a:defRPr>
            </a:lvl6pPr>
            <a:lvl7pPr marL="2971800" indent="-228600" defTabSz="457200" eaLnBrk="0" fontAlgn="base" hangingPunct="0">
              <a:spcBef>
                <a:spcPct val="0"/>
              </a:spcBef>
              <a:spcAft>
                <a:spcPct val="0"/>
              </a:spcAft>
              <a:defRPr sz="2400" b="1">
                <a:solidFill>
                  <a:schemeClr val="tx1"/>
                </a:solidFill>
                <a:latin typeface="Times New Roman" pitchFamily="18" charset="0"/>
              </a:defRPr>
            </a:lvl7pPr>
            <a:lvl8pPr marL="3429000" indent="-228600" defTabSz="457200" eaLnBrk="0" fontAlgn="base" hangingPunct="0">
              <a:spcBef>
                <a:spcPct val="0"/>
              </a:spcBef>
              <a:spcAft>
                <a:spcPct val="0"/>
              </a:spcAft>
              <a:defRPr sz="2400" b="1">
                <a:solidFill>
                  <a:schemeClr val="tx1"/>
                </a:solidFill>
                <a:latin typeface="Times New Roman" pitchFamily="18" charset="0"/>
              </a:defRPr>
            </a:lvl8pPr>
            <a:lvl9pPr marL="3886200" indent="-228600" defTabSz="4572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2000" b="0">
                <a:solidFill>
                  <a:srgbClr val="FFFFFF"/>
                </a:solidFill>
                <a:latin typeface="Arial" charset="0"/>
                <a:ea typeface="ＭＳ Ｐゴシック" pitchFamily="34" charset="-128"/>
              </a:rPr>
              <a:t>GIANT’s vision</a:t>
            </a:r>
          </a:p>
          <a:p>
            <a:pPr eaLnBrk="1" hangingPunct="1"/>
            <a:r>
              <a:rPr lang="en-US">
                <a:solidFill>
                  <a:srgbClr val="FFFFFF"/>
                </a:solidFill>
                <a:latin typeface="Arial" charset="0"/>
                <a:ea typeface="ＭＳ Ｐゴシック" pitchFamily="34" charset="-128"/>
              </a:rPr>
              <a:t>The six Centers of Excellence</a:t>
            </a:r>
          </a:p>
        </p:txBody>
      </p:sp>
      <p:pic>
        <p:nvPicPr>
          <p:cNvPr id="63498"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8975" y="4583113"/>
            <a:ext cx="8715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06984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2225" y="5746750"/>
            <a:ext cx="9144000" cy="1133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6387" name="Picture 3" descr="y-grenoblo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446213"/>
            <a:ext cx="6264275"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1223963" y="1146175"/>
            <a:ext cx="627062" cy="369888"/>
          </a:xfrm>
          <a:prstGeom prst="rect">
            <a:avLst/>
          </a:prstGeom>
          <a:solidFill>
            <a:schemeClr val="bg2">
              <a:lumMod val="75000"/>
            </a:schemeClr>
          </a:solidFill>
          <a:ln w="9525">
            <a:noFill/>
            <a:miter lim="800000"/>
            <a:headEnd/>
            <a:tailEnd/>
          </a:ln>
          <a:effec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defRPr/>
            </a:pPr>
            <a:r>
              <a:rPr lang="fr-FR" sz="1800" b="1" dirty="0" smtClean="0">
                <a:solidFill>
                  <a:srgbClr val="FFFF00"/>
                </a:solidFill>
                <a:latin typeface="Calibri" pitchFamily="34" charset="0"/>
                <a:cs typeface="Calibri" pitchFamily="34" charset="0"/>
              </a:rPr>
              <a:t>Lyon</a:t>
            </a:r>
          </a:p>
        </p:txBody>
      </p:sp>
      <p:sp>
        <p:nvSpPr>
          <p:cNvPr id="16389" name="Text Box 5"/>
          <p:cNvSpPr txBox="1">
            <a:spLocks noChangeArrowheads="1"/>
          </p:cNvSpPr>
          <p:nvPr/>
        </p:nvSpPr>
        <p:spPr bwMode="auto">
          <a:xfrm>
            <a:off x="3476625" y="6481763"/>
            <a:ext cx="604838" cy="369887"/>
          </a:xfrm>
          <a:prstGeom prst="rect">
            <a:avLst/>
          </a:prstGeom>
          <a:solidFill>
            <a:schemeClr val="bg2">
              <a:lumMod val="75000"/>
            </a:schemeClr>
          </a:solidFill>
          <a:ln w="9525">
            <a:noFill/>
            <a:miter lim="800000"/>
            <a:headEnd/>
            <a:tailEnd/>
          </a:ln>
          <a:effectLst/>
        </p:spPr>
        <p:txBody>
          <a:bodyPr wrap="none">
            <a:spAutoFit/>
          </a:bodyPr>
          <a:lstStyle>
            <a:defPPr>
              <a:defRPr lang="fr-FR"/>
            </a:defPPr>
            <a:lvl1pPr eaLnBrk="1" hangingPunct="1">
              <a:defRPr sz="1800" b="1">
                <a:solidFill>
                  <a:srgbClr val="FFFF00"/>
                </a:solidFill>
                <a:latin typeface="Calibri" pitchFamily="34" charset="0"/>
                <a:cs typeface="Calibri"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fr-FR" dirty="0" smtClean="0"/>
              <a:t>Nice</a:t>
            </a:r>
          </a:p>
        </p:txBody>
      </p:sp>
      <p:grpSp>
        <p:nvGrpSpPr>
          <p:cNvPr id="16390" name="Group 6"/>
          <p:cNvGrpSpPr>
            <a:grpSpLocks/>
          </p:cNvGrpSpPr>
          <p:nvPr/>
        </p:nvGrpSpPr>
        <p:grpSpPr bwMode="auto">
          <a:xfrm>
            <a:off x="306388" y="4141788"/>
            <a:ext cx="1368425" cy="866775"/>
            <a:chOff x="612" y="2385"/>
            <a:chExt cx="817" cy="534"/>
          </a:xfrm>
        </p:grpSpPr>
        <p:pic>
          <p:nvPicPr>
            <p:cNvPr id="164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 y="2385"/>
              <a:ext cx="817" cy="534"/>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70" name="Rectangle 8"/>
            <p:cNvSpPr>
              <a:spLocks noChangeArrowheads="1"/>
            </p:cNvSpPr>
            <p:nvPr/>
          </p:nvSpPr>
          <p:spPr bwMode="auto">
            <a:xfrm>
              <a:off x="955" y="2775"/>
              <a:ext cx="454" cy="1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eaLnBrk="1" hangingPunct="1"/>
              <a:r>
                <a:rPr lang="fr-FR" sz="800"/>
                <a:t>BIOMERIEUX</a:t>
              </a:r>
            </a:p>
          </p:txBody>
        </p:sp>
      </p:grpSp>
      <p:grpSp>
        <p:nvGrpSpPr>
          <p:cNvPr id="16391" name="Group 9"/>
          <p:cNvGrpSpPr>
            <a:grpSpLocks/>
          </p:cNvGrpSpPr>
          <p:nvPr/>
        </p:nvGrpSpPr>
        <p:grpSpPr bwMode="auto">
          <a:xfrm>
            <a:off x="317500" y="5059363"/>
            <a:ext cx="1368425" cy="863600"/>
            <a:chOff x="602" y="3051"/>
            <a:chExt cx="827" cy="543"/>
          </a:xfrm>
        </p:grpSpPr>
        <p:pic>
          <p:nvPicPr>
            <p:cNvPr id="1646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 y="3051"/>
              <a:ext cx="817" cy="543"/>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8" name="Rectangle 11"/>
            <p:cNvSpPr>
              <a:spLocks noChangeArrowheads="1"/>
            </p:cNvSpPr>
            <p:nvPr/>
          </p:nvSpPr>
          <p:spPr bwMode="auto">
            <a:xfrm>
              <a:off x="602" y="3433"/>
              <a:ext cx="785"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ST MICROELECTRONICS</a:t>
              </a:r>
            </a:p>
          </p:txBody>
        </p:sp>
      </p:grpSp>
      <p:grpSp>
        <p:nvGrpSpPr>
          <p:cNvPr id="16392" name="Group 12"/>
          <p:cNvGrpSpPr>
            <a:grpSpLocks/>
          </p:cNvGrpSpPr>
          <p:nvPr/>
        </p:nvGrpSpPr>
        <p:grpSpPr bwMode="auto">
          <a:xfrm>
            <a:off x="2568575" y="4327525"/>
            <a:ext cx="935038" cy="1150938"/>
            <a:chOff x="1565" y="2432"/>
            <a:chExt cx="589" cy="725"/>
          </a:xfrm>
        </p:grpSpPr>
        <p:pic>
          <p:nvPicPr>
            <p:cNvPr id="1646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 y="2432"/>
              <a:ext cx="589" cy="725"/>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6" name="Rectangle 14"/>
            <p:cNvSpPr>
              <a:spLocks noChangeArrowheads="1"/>
            </p:cNvSpPr>
            <p:nvPr/>
          </p:nvSpPr>
          <p:spPr bwMode="auto">
            <a:xfrm>
              <a:off x="1706" y="3022"/>
              <a:ext cx="433"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eaLnBrk="1" hangingPunct="1"/>
              <a:r>
                <a:rPr lang="fr-FR" sz="800"/>
                <a:t>SCHNEIDER</a:t>
              </a:r>
            </a:p>
          </p:txBody>
        </p:sp>
      </p:grpSp>
      <p:grpSp>
        <p:nvGrpSpPr>
          <p:cNvPr id="16393" name="Group 15"/>
          <p:cNvGrpSpPr>
            <a:grpSpLocks/>
          </p:cNvGrpSpPr>
          <p:nvPr/>
        </p:nvGrpSpPr>
        <p:grpSpPr bwMode="auto">
          <a:xfrm>
            <a:off x="4333875" y="5200650"/>
            <a:ext cx="1330325" cy="965200"/>
            <a:chOff x="2517" y="3067"/>
            <a:chExt cx="838" cy="608"/>
          </a:xfrm>
        </p:grpSpPr>
        <p:pic>
          <p:nvPicPr>
            <p:cNvPr id="1646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7" y="3067"/>
              <a:ext cx="838" cy="60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3" name="Rectangle 17"/>
            <p:cNvSpPr>
              <a:spLocks noChangeArrowheads="1"/>
            </p:cNvSpPr>
            <p:nvPr/>
          </p:nvSpPr>
          <p:spPr bwMode="auto">
            <a:xfrm>
              <a:off x="3152" y="3520"/>
              <a:ext cx="138"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BD</a:t>
              </a:r>
            </a:p>
          </p:txBody>
        </p:sp>
        <p:pic>
          <p:nvPicPr>
            <p:cNvPr id="16464" name="Picture 18" descr="Becton Dickinson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3" y="3526"/>
              <a:ext cx="272" cy="1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6394"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3" y="5951538"/>
            <a:ext cx="1368425" cy="90646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395" name="Group 20"/>
          <p:cNvGrpSpPr>
            <a:grpSpLocks/>
          </p:cNvGrpSpPr>
          <p:nvPr/>
        </p:nvGrpSpPr>
        <p:grpSpPr bwMode="auto">
          <a:xfrm>
            <a:off x="6022975" y="4135438"/>
            <a:ext cx="1368425" cy="935037"/>
            <a:chOff x="3424" y="2161"/>
            <a:chExt cx="817" cy="568"/>
          </a:xfrm>
        </p:grpSpPr>
        <p:pic>
          <p:nvPicPr>
            <p:cNvPr id="16460"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4" y="2161"/>
              <a:ext cx="817" cy="568"/>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61" name="Rectangle 22"/>
            <p:cNvSpPr>
              <a:spLocks noChangeArrowheads="1"/>
            </p:cNvSpPr>
            <p:nvPr/>
          </p:nvSpPr>
          <p:spPr bwMode="auto">
            <a:xfrm>
              <a:off x="3470" y="2568"/>
              <a:ext cx="453" cy="1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36000" rIns="18000" bIns="36000">
              <a:spAutoFit/>
            </a:bodyPr>
            <a:lstStyle/>
            <a:p>
              <a:pPr eaLnBrk="1" hangingPunct="1"/>
              <a:r>
                <a:rPr lang="fr-FR" sz="800"/>
                <a:t> CAP GEMINI </a:t>
              </a:r>
            </a:p>
          </p:txBody>
        </p:sp>
      </p:grpSp>
      <p:grpSp>
        <p:nvGrpSpPr>
          <p:cNvPr id="16396" name="Group 23"/>
          <p:cNvGrpSpPr>
            <a:grpSpLocks/>
          </p:cNvGrpSpPr>
          <p:nvPr/>
        </p:nvGrpSpPr>
        <p:grpSpPr bwMode="auto">
          <a:xfrm>
            <a:off x="7535863" y="3417888"/>
            <a:ext cx="1368425" cy="874712"/>
            <a:chOff x="4649" y="2205"/>
            <a:chExt cx="862" cy="551"/>
          </a:xfrm>
        </p:grpSpPr>
        <p:pic>
          <p:nvPicPr>
            <p:cNvPr id="16458"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9" y="2205"/>
              <a:ext cx="862" cy="551"/>
            </a:xfrm>
            <a:prstGeom prst="rect">
              <a:avLst/>
            </a:prstGeom>
            <a:solidFill>
              <a:schemeClr val="bg1"/>
            </a:solidFill>
            <a:ln w="285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59" name="Rectangle 25"/>
            <p:cNvSpPr>
              <a:spLocks noChangeArrowheads="1"/>
            </p:cNvSpPr>
            <p:nvPr/>
          </p:nvSpPr>
          <p:spPr bwMode="auto">
            <a:xfrm>
              <a:off x="5193" y="2614"/>
              <a:ext cx="247" cy="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10800" rIns="18000" bIns="10800">
              <a:spAutoFit/>
            </a:bodyPr>
            <a:lstStyle/>
            <a:p>
              <a:pPr eaLnBrk="1" hangingPunct="1"/>
              <a:r>
                <a:rPr lang="fr-FR" sz="800"/>
                <a:t>XEROX</a:t>
              </a:r>
            </a:p>
          </p:txBody>
        </p:sp>
      </p:grpSp>
      <p:grpSp>
        <p:nvGrpSpPr>
          <p:cNvPr id="16397" name="Group 26"/>
          <p:cNvGrpSpPr>
            <a:grpSpLocks/>
          </p:cNvGrpSpPr>
          <p:nvPr/>
        </p:nvGrpSpPr>
        <p:grpSpPr bwMode="auto">
          <a:xfrm>
            <a:off x="6022975" y="5129213"/>
            <a:ext cx="1357313" cy="930275"/>
            <a:chOff x="3424" y="3385"/>
            <a:chExt cx="855" cy="586"/>
          </a:xfrm>
        </p:grpSpPr>
        <p:pic>
          <p:nvPicPr>
            <p:cNvPr id="16456" name="Pictur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4" y="3385"/>
              <a:ext cx="855" cy="586"/>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57" name="Rectangle 28"/>
            <p:cNvSpPr>
              <a:spLocks noChangeArrowheads="1"/>
            </p:cNvSpPr>
            <p:nvPr/>
          </p:nvSpPr>
          <p:spPr bwMode="auto">
            <a:xfrm>
              <a:off x="3470" y="3793"/>
              <a:ext cx="181"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36000" rIns="18000" bIns="36000">
              <a:spAutoFit/>
            </a:bodyPr>
            <a:lstStyle/>
            <a:p>
              <a:pPr eaLnBrk="1" hangingPunct="1"/>
              <a:r>
                <a:rPr lang="fr-FR" sz="800"/>
                <a:t>SUN </a:t>
              </a:r>
            </a:p>
          </p:txBody>
        </p:sp>
      </p:grpSp>
      <p:grpSp>
        <p:nvGrpSpPr>
          <p:cNvPr id="16398" name="Group 29"/>
          <p:cNvGrpSpPr>
            <a:grpSpLocks/>
          </p:cNvGrpSpPr>
          <p:nvPr/>
        </p:nvGrpSpPr>
        <p:grpSpPr bwMode="auto">
          <a:xfrm>
            <a:off x="7535863" y="4397375"/>
            <a:ext cx="1368425" cy="844550"/>
            <a:chOff x="4694" y="2840"/>
            <a:chExt cx="816" cy="532"/>
          </a:xfrm>
        </p:grpSpPr>
        <p:pic>
          <p:nvPicPr>
            <p:cNvPr id="16454"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4" y="2840"/>
              <a:ext cx="816" cy="532"/>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55" name="Rectangle 31"/>
            <p:cNvSpPr>
              <a:spLocks noChangeArrowheads="1"/>
            </p:cNvSpPr>
            <p:nvPr/>
          </p:nvSpPr>
          <p:spPr bwMode="auto">
            <a:xfrm>
              <a:off x="5193" y="3249"/>
              <a:ext cx="272" cy="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eaLnBrk="1" hangingPunct="1"/>
              <a:r>
                <a:rPr lang="fr-FR" sz="800"/>
                <a:t>FT R&amp;D</a:t>
              </a:r>
            </a:p>
          </p:txBody>
        </p:sp>
      </p:grpSp>
      <p:grpSp>
        <p:nvGrpSpPr>
          <p:cNvPr id="16399" name="Group 32"/>
          <p:cNvGrpSpPr>
            <a:grpSpLocks/>
          </p:cNvGrpSpPr>
          <p:nvPr/>
        </p:nvGrpSpPr>
        <p:grpSpPr bwMode="auto">
          <a:xfrm>
            <a:off x="5380038" y="1589088"/>
            <a:ext cx="1443037" cy="889000"/>
            <a:chOff x="3696" y="1071"/>
            <a:chExt cx="909" cy="560"/>
          </a:xfrm>
        </p:grpSpPr>
        <p:pic>
          <p:nvPicPr>
            <p:cNvPr id="16452" name="Picture 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96" y="1071"/>
              <a:ext cx="907" cy="560"/>
            </a:xfrm>
            <a:prstGeom prst="rect">
              <a:avLst/>
            </a:prstGeom>
            <a:noFill/>
            <a:ln w="28575">
              <a:solidFill>
                <a:schemeClr val="bg1"/>
              </a:solidFill>
              <a:miter lim="800000"/>
              <a:headEnd/>
              <a:tailEnd/>
            </a:ln>
            <a:effectLst/>
            <a:extLst>
              <a:ext uri="{909E8E84-426E-40DD-AFC4-6F175D3DCCD1}">
                <a14:hiddenFill xmlns:a14="http://schemas.microsoft.com/office/drawing/2010/main">
                  <a:gradFill rotWithShape="0">
                    <a:gsLst>
                      <a:gs pos="0">
                        <a:srgbClr val="FFCC99"/>
                      </a:gs>
                      <a:gs pos="100000">
                        <a:schemeClr val="bg1"/>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53" name="Rectangle 34"/>
            <p:cNvSpPr>
              <a:spLocks noChangeArrowheads="1"/>
            </p:cNvSpPr>
            <p:nvPr/>
          </p:nvSpPr>
          <p:spPr bwMode="auto">
            <a:xfrm>
              <a:off x="3787" y="1480"/>
              <a:ext cx="818"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ST MICROELECTRONICS</a:t>
              </a:r>
            </a:p>
          </p:txBody>
        </p:sp>
      </p:grpSp>
      <p:grpSp>
        <p:nvGrpSpPr>
          <p:cNvPr id="16400" name="Group 35"/>
          <p:cNvGrpSpPr>
            <a:grpSpLocks/>
          </p:cNvGrpSpPr>
          <p:nvPr/>
        </p:nvGrpSpPr>
        <p:grpSpPr bwMode="auto">
          <a:xfrm>
            <a:off x="7292975" y="2378075"/>
            <a:ext cx="1476375" cy="900113"/>
            <a:chOff x="4717" y="1458"/>
            <a:chExt cx="930" cy="567"/>
          </a:xfrm>
        </p:grpSpPr>
        <p:pic>
          <p:nvPicPr>
            <p:cNvPr id="16450" name="Picture 36" descr="Fa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7" y="1458"/>
              <a:ext cx="930" cy="56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451" name="Rectangle 37"/>
            <p:cNvSpPr>
              <a:spLocks noChangeArrowheads="1"/>
            </p:cNvSpPr>
            <p:nvPr/>
          </p:nvSpPr>
          <p:spPr bwMode="auto">
            <a:xfrm>
              <a:off x="5239" y="1480"/>
              <a:ext cx="352"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TRONIC’S</a:t>
              </a:r>
            </a:p>
          </p:txBody>
        </p:sp>
      </p:grpSp>
      <p:grpSp>
        <p:nvGrpSpPr>
          <p:cNvPr id="16401" name="Group 38"/>
          <p:cNvGrpSpPr>
            <a:grpSpLocks/>
          </p:cNvGrpSpPr>
          <p:nvPr/>
        </p:nvGrpSpPr>
        <p:grpSpPr bwMode="auto">
          <a:xfrm>
            <a:off x="4881563" y="2597150"/>
            <a:ext cx="1439862" cy="915988"/>
            <a:chOff x="2608" y="1494"/>
            <a:chExt cx="862" cy="577"/>
          </a:xfrm>
        </p:grpSpPr>
        <p:pic>
          <p:nvPicPr>
            <p:cNvPr id="16448" name="Picture 3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08" y="1494"/>
              <a:ext cx="862" cy="577"/>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49" name="Rectangle 40"/>
            <p:cNvSpPr>
              <a:spLocks noChangeArrowheads="1"/>
            </p:cNvSpPr>
            <p:nvPr/>
          </p:nvSpPr>
          <p:spPr bwMode="auto">
            <a:xfrm>
              <a:off x="3152" y="1545"/>
              <a:ext cx="270"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SOITEC</a:t>
              </a:r>
            </a:p>
          </p:txBody>
        </p:sp>
      </p:grpSp>
      <p:grpSp>
        <p:nvGrpSpPr>
          <p:cNvPr id="16402" name="Group 41"/>
          <p:cNvGrpSpPr>
            <a:grpSpLocks/>
          </p:cNvGrpSpPr>
          <p:nvPr/>
        </p:nvGrpSpPr>
        <p:grpSpPr bwMode="auto">
          <a:xfrm>
            <a:off x="274638" y="3246438"/>
            <a:ext cx="1368425" cy="792162"/>
            <a:chOff x="68" y="2024"/>
            <a:chExt cx="862" cy="499"/>
          </a:xfrm>
        </p:grpSpPr>
        <p:pic>
          <p:nvPicPr>
            <p:cNvPr id="16446" name="Picture 4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 y="2024"/>
              <a:ext cx="862" cy="499"/>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47" name="Rectangle 43"/>
            <p:cNvSpPr>
              <a:spLocks noChangeArrowheads="1"/>
            </p:cNvSpPr>
            <p:nvPr/>
          </p:nvSpPr>
          <p:spPr bwMode="auto">
            <a:xfrm>
              <a:off x="612" y="2373"/>
              <a:ext cx="318"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p>
              <a:pPr eaLnBrk="1" hangingPunct="1"/>
              <a:r>
                <a:rPr lang="fr-FR" sz="800"/>
                <a:t>THALES</a:t>
              </a:r>
            </a:p>
          </p:txBody>
        </p:sp>
      </p:grpSp>
      <p:grpSp>
        <p:nvGrpSpPr>
          <p:cNvPr id="16403" name="Group 44"/>
          <p:cNvGrpSpPr>
            <a:grpSpLocks/>
          </p:cNvGrpSpPr>
          <p:nvPr/>
        </p:nvGrpSpPr>
        <p:grpSpPr bwMode="auto">
          <a:xfrm>
            <a:off x="274638" y="2351088"/>
            <a:ext cx="1404937" cy="882650"/>
            <a:chOff x="68" y="1446"/>
            <a:chExt cx="885" cy="556"/>
          </a:xfrm>
        </p:grpSpPr>
        <p:sp>
          <p:nvSpPr>
            <p:cNvPr id="16443" name="Text Box 45"/>
            <p:cNvSpPr txBox="1">
              <a:spLocks noChangeArrowheads="1"/>
            </p:cNvSpPr>
            <p:nvPr/>
          </p:nvSpPr>
          <p:spPr bwMode="auto">
            <a:xfrm>
              <a:off x="327" y="1446"/>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endParaRPr lang="fr-FR" sz="1800"/>
            </a:p>
          </p:txBody>
        </p:sp>
        <p:pic>
          <p:nvPicPr>
            <p:cNvPr id="16444" name="Picture 4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 y="1515"/>
              <a:ext cx="862" cy="487"/>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45" name="Rectangle 47"/>
            <p:cNvSpPr>
              <a:spLocks noChangeArrowheads="1"/>
            </p:cNvSpPr>
            <p:nvPr/>
          </p:nvSpPr>
          <p:spPr bwMode="auto">
            <a:xfrm>
              <a:off x="627" y="1850"/>
              <a:ext cx="326"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RADIALL</a:t>
              </a:r>
            </a:p>
          </p:txBody>
        </p:sp>
      </p:grpSp>
      <p:grpSp>
        <p:nvGrpSpPr>
          <p:cNvPr id="16404" name="Group 48"/>
          <p:cNvGrpSpPr>
            <a:grpSpLocks/>
          </p:cNvGrpSpPr>
          <p:nvPr/>
        </p:nvGrpSpPr>
        <p:grpSpPr bwMode="auto">
          <a:xfrm>
            <a:off x="7535863" y="5334000"/>
            <a:ext cx="1368425" cy="911225"/>
            <a:chOff x="4513" y="3672"/>
            <a:chExt cx="862" cy="574"/>
          </a:xfrm>
        </p:grpSpPr>
        <p:pic>
          <p:nvPicPr>
            <p:cNvPr id="16441" name="Picture 4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13" y="3672"/>
              <a:ext cx="862" cy="574"/>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42" name="Rectangle 50"/>
            <p:cNvSpPr>
              <a:spLocks noChangeArrowheads="1"/>
            </p:cNvSpPr>
            <p:nvPr/>
          </p:nvSpPr>
          <p:spPr bwMode="auto">
            <a:xfrm>
              <a:off x="5012" y="4065"/>
              <a:ext cx="342"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MGE UPS</a:t>
              </a:r>
            </a:p>
          </p:txBody>
        </p:sp>
      </p:grpSp>
      <p:sp>
        <p:nvSpPr>
          <p:cNvPr id="16405" name="Oval 51"/>
          <p:cNvSpPr>
            <a:spLocks noChangeArrowheads="1"/>
          </p:cNvSpPr>
          <p:nvPr/>
        </p:nvSpPr>
        <p:spPr bwMode="auto">
          <a:xfrm rot="-1874670">
            <a:off x="3705225" y="3990975"/>
            <a:ext cx="936625" cy="935038"/>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06" name="Text Box 52"/>
          <p:cNvSpPr txBox="1">
            <a:spLocks noChangeArrowheads="1"/>
          </p:cNvSpPr>
          <p:nvPr/>
        </p:nvSpPr>
        <p:spPr bwMode="auto">
          <a:xfrm>
            <a:off x="3532188" y="3478213"/>
            <a:ext cx="9747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fr-FR" sz="1400" b="1">
                <a:solidFill>
                  <a:schemeClr val="bg1"/>
                </a:solidFill>
              </a:rPr>
              <a:t>Grenoble</a:t>
            </a:r>
          </a:p>
          <a:p>
            <a:pPr eaLnBrk="1" hangingPunct="1"/>
            <a:r>
              <a:rPr lang="fr-FR" sz="1400" b="1">
                <a:solidFill>
                  <a:schemeClr val="bg1"/>
                </a:solidFill>
              </a:rPr>
              <a:t>S&amp;T Park</a:t>
            </a:r>
          </a:p>
        </p:txBody>
      </p:sp>
      <p:grpSp>
        <p:nvGrpSpPr>
          <p:cNvPr id="16407" name="Group 53"/>
          <p:cNvGrpSpPr>
            <a:grpSpLocks/>
          </p:cNvGrpSpPr>
          <p:nvPr/>
        </p:nvGrpSpPr>
        <p:grpSpPr bwMode="auto">
          <a:xfrm>
            <a:off x="4656138" y="3822700"/>
            <a:ext cx="1049337" cy="1023938"/>
            <a:chOff x="2835" y="2478"/>
            <a:chExt cx="661" cy="645"/>
          </a:xfrm>
        </p:grpSpPr>
        <p:sp>
          <p:nvSpPr>
            <p:cNvPr id="16439" name="Oval 54"/>
            <p:cNvSpPr>
              <a:spLocks noChangeArrowheads="1"/>
            </p:cNvSpPr>
            <p:nvPr/>
          </p:nvSpPr>
          <p:spPr bwMode="auto">
            <a:xfrm rot="-1874670">
              <a:off x="2970" y="2478"/>
              <a:ext cx="409" cy="408"/>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40" name="Text Box 55"/>
            <p:cNvSpPr txBox="1">
              <a:spLocks noChangeArrowheads="1"/>
            </p:cNvSpPr>
            <p:nvPr/>
          </p:nvSpPr>
          <p:spPr bwMode="auto">
            <a:xfrm>
              <a:off x="2835" y="2931"/>
              <a:ext cx="6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fr-FR" sz="1400" b="1">
                  <a:solidFill>
                    <a:schemeClr val="bg1"/>
                  </a:solidFill>
                </a:rPr>
                <a:t>Innovallée</a:t>
              </a:r>
            </a:p>
          </p:txBody>
        </p:sp>
      </p:grpSp>
      <p:grpSp>
        <p:nvGrpSpPr>
          <p:cNvPr id="16408" name="Group 56"/>
          <p:cNvGrpSpPr>
            <a:grpSpLocks/>
          </p:cNvGrpSpPr>
          <p:nvPr/>
        </p:nvGrpSpPr>
        <p:grpSpPr bwMode="auto">
          <a:xfrm>
            <a:off x="6096000" y="2597150"/>
            <a:ext cx="1404938" cy="954088"/>
            <a:chOff x="3742" y="1706"/>
            <a:chExt cx="885" cy="601"/>
          </a:xfrm>
        </p:grpSpPr>
        <p:sp>
          <p:nvSpPr>
            <p:cNvPr id="16437" name="Oval 57"/>
            <p:cNvSpPr>
              <a:spLocks noChangeArrowheads="1"/>
            </p:cNvSpPr>
            <p:nvPr/>
          </p:nvSpPr>
          <p:spPr bwMode="auto">
            <a:xfrm rot="-1874670">
              <a:off x="3923" y="1706"/>
              <a:ext cx="409" cy="408"/>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38" name="Text Box 58"/>
            <p:cNvSpPr txBox="1">
              <a:spLocks noChangeArrowheads="1"/>
            </p:cNvSpPr>
            <p:nvPr/>
          </p:nvSpPr>
          <p:spPr bwMode="auto">
            <a:xfrm>
              <a:off x="3742" y="2115"/>
              <a:ext cx="88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1400" b="1">
                  <a:solidFill>
                    <a:schemeClr val="bg1"/>
                  </a:solidFill>
                </a:rPr>
                <a:t>Crolles</a:t>
              </a:r>
            </a:p>
          </p:txBody>
        </p:sp>
      </p:grpSp>
      <p:grpSp>
        <p:nvGrpSpPr>
          <p:cNvPr id="16409" name="Group 59"/>
          <p:cNvGrpSpPr>
            <a:grpSpLocks/>
          </p:cNvGrpSpPr>
          <p:nvPr/>
        </p:nvGrpSpPr>
        <p:grpSpPr bwMode="auto">
          <a:xfrm>
            <a:off x="2206625" y="1804988"/>
            <a:ext cx="1477963" cy="939800"/>
            <a:chOff x="1292" y="1207"/>
            <a:chExt cx="931" cy="592"/>
          </a:xfrm>
        </p:grpSpPr>
        <p:sp>
          <p:nvSpPr>
            <p:cNvPr id="16435" name="Oval 60"/>
            <p:cNvSpPr>
              <a:spLocks noChangeArrowheads="1"/>
            </p:cNvSpPr>
            <p:nvPr/>
          </p:nvSpPr>
          <p:spPr bwMode="auto">
            <a:xfrm rot="-1874670">
              <a:off x="1292" y="1207"/>
              <a:ext cx="409" cy="408"/>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36" name="Text Box 61"/>
            <p:cNvSpPr txBox="1">
              <a:spLocks noChangeArrowheads="1"/>
            </p:cNvSpPr>
            <p:nvPr/>
          </p:nvSpPr>
          <p:spPr bwMode="auto">
            <a:xfrm>
              <a:off x="1338" y="1607"/>
              <a:ext cx="88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1400" b="1">
                  <a:solidFill>
                    <a:schemeClr val="bg1"/>
                  </a:solidFill>
                </a:rPr>
                <a:t>Voiron</a:t>
              </a:r>
            </a:p>
          </p:txBody>
        </p:sp>
      </p:grpSp>
      <p:grpSp>
        <p:nvGrpSpPr>
          <p:cNvPr id="16410" name="Group 62"/>
          <p:cNvGrpSpPr>
            <a:grpSpLocks/>
          </p:cNvGrpSpPr>
          <p:nvPr/>
        </p:nvGrpSpPr>
        <p:grpSpPr bwMode="auto">
          <a:xfrm>
            <a:off x="3143250" y="5046663"/>
            <a:ext cx="1404938" cy="1023937"/>
            <a:chOff x="1882" y="3249"/>
            <a:chExt cx="885" cy="645"/>
          </a:xfrm>
        </p:grpSpPr>
        <p:sp>
          <p:nvSpPr>
            <p:cNvPr id="16433" name="Oval 63"/>
            <p:cNvSpPr>
              <a:spLocks noChangeArrowheads="1"/>
            </p:cNvSpPr>
            <p:nvPr/>
          </p:nvSpPr>
          <p:spPr bwMode="auto">
            <a:xfrm rot="-1874670">
              <a:off x="2109" y="3249"/>
              <a:ext cx="409" cy="408"/>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434" name="Text Box 64"/>
            <p:cNvSpPr txBox="1">
              <a:spLocks noChangeArrowheads="1"/>
            </p:cNvSpPr>
            <p:nvPr/>
          </p:nvSpPr>
          <p:spPr bwMode="auto">
            <a:xfrm>
              <a:off x="1882" y="3702"/>
              <a:ext cx="88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1400" b="1">
                  <a:solidFill>
                    <a:schemeClr val="bg1"/>
                  </a:solidFill>
                </a:rPr>
                <a:t>Claix</a:t>
              </a:r>
            </a:p>
          </p:txBody>
        </p:sp>
      </p:grpSp>
      <p:grpSp>
        <p:nvGrpSpPr>
          <p:cNvPr id="16411" name="Group 65"/>
          <p:cNvGrpSpPr>
            <a:grpSpLocks/>
          </p:cNvGrpSpPr>
          <p:nvPr/>
        </p:nvGrpSpPr>
        <p:grpSpPr bwMode="auto">
          <a:xfrm>
            <a:off x="2154238" y="739775"/>
            <a:ext cx="1403350" cy="792163"/>
            <a:chOff x="975" y="215"/>
            <a:chExt cx="884" cy="499"/>
          </a:xfrm>
        </p:grpSpPr>
        <p:pic>
          <p:nvPicPr>
            <p:cNvPr id="16431" name="Picture 66" descr="Facade PW_11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5" y="215"/>
              <a:ext cx="884" cy="49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432" name="Rectangle 67"/>
            <p:cNvSpPr>
              <a:spLocks noChangeArrowheads="1"/>
            </p:cNvSpPr>
            <p:nvPr/>
          </p:nvSpPr>
          <p:spPr bwMode="auto">
            <a:xfrm>
              <a:off x="1384" y="563"/>
              <a:ext cx="458"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PHOTOWATT</a:t>
              </a:r>
            </a:p>
          </p:txBody>
        </p:sp>
      </p:grpSp>
      <p:grpSp>
        <p:nvGrpSpPr>
          <p:cNvPr id="16412" name="Group 68"/>
          <p:cNvGrpSpPr>
            <a:grpSpLocks/>
          </p:cNvGrpSpPr>
          <p:nvPr/>
        </p:nvGrpSpPr>
        <p:grpSpPr bwMode="auto">
          <a:xfrm>
            <a:off x="277813" y="1585913"/>
            <a:ext cx="1389062" cy="833437"/>
            <a:chOff x="113" y="373"/>
            <a:chExt cx="816" cy="472"/>
          </a:xfrm>
        </p:grpSpPr>
        <p:pic>
          <p:nvPicPr>
            <p:cNvPr id="16429" name="Picture 69"/>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 y="379"/>
              <a:ext cx="816" cy="466"/>
            </a:xfrm>
            <a:prstGeom prst="rect">
              <a:avLst/>
            </a:prstGeom>
            <a:solidFill>
              <a:schemeClr val="bg1"/>
            </a:solidFill>
            <a:ln w="317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30" name="Rectangle 70"/>
            <p:cNvSpPr>
              <a:spLocks noChangeArrowheads="1"/>
            </p:cNvSpPr>
            <p:nvPr/>
          </p:nvSpPr>
          <p:spPr bwMode="auto">
            <a:xfrm>
              <a:off x="657" y="373"/>
              <a:ext cx="225" cy="1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METIS</a:t>
              </a:r>
            </a:p>
          </p:txBody>
        </p:sp>
      </p:grpSp>
      <p:grpSp>
        <p:nvGrpSpPr>
          <p:cNvPr id="16413" name="Group 71"/>
          <p:cNvGrpSpPr>
            <a:grpSpLocks/>
          </p:cNvGrpSpPr>
          <p:nvPr/>
        </p:nvGrpSpPr>
        <p:grpSpPr bwMode="auto">
          <a:xfrm>
            <a:off x="7604125" y="1287463"/>
            <a:ext cx="1539875" cy="881062"/>
            <a:chOff x="4648" y="387"/>
            <a:chExt cx="970" cy="555"/>
          </a:xfrm>
        </p:grpSpPr>
        <p:grpSp>
          <p:nvGrpSpPr>
            <p:cNvPr id="16425" name="Group 72"/>
            <p:cNvGrpSpPr>
              <a:grpSpLocks/>
            </p:cNvGrpSpPr>
            <p:nvPr/>
          </p:nvGrpSpPr>
          <p:grpSpPr bwMode="auto">
            <a:xfrm>
              <a:off x="4711" y="387"/>
              <a:ext cx="907" cy="555"/>
              <a:chOff x="4694" y="119"/>
              <a:chExt cx="907" cy="555"/>
            </a:xfrm>
          </p:grpSpPr>
          <p:pic>
            <p:nvPicPr>
              <p:cNvPr id="16427" name="Picture 73" descr="INE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94" y="119"/>
                <a:ext cx="907" cy="55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428" name="Rectangle 74"/>
              <p:cNvSpPr>
                <a:spLocks noChangeArrowheads="1"/>
              </p:cNvSpPr>
              <p:nvPr/>
            </p:nvSpPr>
            <p:spPr bwMode="auto">
              <a:xfrm>
                <a:off x="5329" y="482"/>
                <a:ext cx="196" cy="1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p>
                <a:pPr eaLnBrk="1" hangingPunct="1"/>
                <a:r>
                  <a:rPr lang="fr-FR" sz="800"/>
                  <a:t>INES</a:t>
                </a:r>
              </a:p>
            </p:txBody>
          </p:sp>
        </p:grpSp>
        <p:sp>
          <p:nvSpPr>
            <p:cNvPr id="16426" name="Text Box 75"/>
            <p:cNvSpPr txBox="1">
              <a:spLocks noChangeArrowheads="1"/>
            </p:cNvSpPr>
            <p:nvPr/>
          </p:nvSpPr>
          <p:spPr bwMode="auto">
            <a:xfrm>
              <a:off x="4648" y="694"/>
              <a:ext cx="7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1400" b="1">
                  <a:solidFill>
                    <a:schemeClr val="bg1"/>
                  </a:solidFill>
                </a:rPr>
                <a:t>Chambéry</a:t>
              </a:r>
            </a:p>
          </p:txBody>
        </p:sp>
      </p:grpSp>
      <p:sp>
        <p:nvSpPr>
          <p:cNvPr id="16414" name="Line 76"/>
          <p:cNvSpPr>
            <a:spLocks noChangeShapeType="1"/>
          </p:cNvSpPr>
          <p:nvPr/>
        </p:nvSpPr>
        <p:spPr bwMode="auto">
          <a:xfrm flipV="1">
            <a:off x="7215188" y="1616075"/>
            <a:ext cx="263525" cy="40957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nvGrpSpPr>
          <p:cNvPr id="16415" name="Group 77"/>
          <p:cNvGrpSpPr>
            <a:grpSpLocks/>
          </p:cNvGrpSpPr>
          <p:nvPr/>
        </p:nvGrpSpPr>
        <p:grpSpPr bwMode="auto">
          <a:xfrm>
            <a:off x="1808163" y="6067425"/>
            <a:ext cx="1511300" cy="779463"/>
            <a:chOff x="1066" y="3829"/>
            <a:chExt cx="952" cy="491"/>
          </a:xfrm>
        </p:grpSpPr>
        <p:pic>
          <p:nvPicPr>
            <p:cNvPr id="16423" name="Picture 7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6" y="3829"/>
              <a:ext cx="952" cy="491"/>
            </a:xfrm>
            <a:prstGeom prst="rect">
              <a:avLst/>
            </a:prstGeom>
            <a:noFill/>
            <a:ln w="28575" algn="ctr">
              <a:solidFill>
                <a:schemeClr val="bg1"/>
              </a:solidFill>
              <a:miter lim="800000"/>
              <a:headEnd/>
              <a:tailEnd/>
            </a:ln>
            <a:effectLst/>
            <a:extLst>
              <a:ext uri="{909E8E84-426E-40DD-AFC4-6F175D3DCCD1}">
                <a14:hiddenFill xmlns:a14="http://schemas.microsoft.com/office/drawing/2010/main">
                  <a:solidFill>
                    <a:srgbClr val="FFFFFF">
                      <a:alpha val="4588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24" name="Rectangle 79"/>
            <p:cNvSpPr>
              <a:spLocks noChangeArrowheads="1"/>
            </p:cNvSpPr>
            <p:nvPr/>
          </p:nvSpPr>
          <p:spPr bwMode="auto">
            <a:xfrm>
              <a:off x="1202" y="4215"/>
              <a:ext cx="780" cy="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hangingPunct="1"/>
              <a:r>
                <a:rPr lang="fr-FR" sz="900"/>
                <a:t>CMP Georges Charpak</a:t>
              </a:r>
            </a:p>
          </p:txBody>
        </p:sp>
      </p:grpSp>
      <p:sp>
        <p:nvSpPr>
          <p:cNvPr id="16416" name="Rectangle 80"/>
          <p:cNvSpPr>
            <a:spLocks noChangeArrowheads="1"/>
          </p:cNvSpPr>
          <p:nvPr/>
        </p:nvSpPr>
        <p:spPr bwMode="auto">
          <a:xfrm>
            <a:off x="1803400" y="6048375"/>
            <a:ext cx="949325" cy="285750"/>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p>
            <a:pPr eaLnBrk="1" hangingPunct="1"/>
            <a:r>
              <a:rPr lang="fr-FR" sz="1400">
                <a:solidFill>
                  <a:schemeClr val="bg1"/>
                </a:solidFill>
              </a:rPr>
              <a:t>Gardanne </a:t>
            </a:r>
          </a:p>
        </p:txBody>
      </p:sp>
      <p:sp>
        <p:nvSpPr>
          <p:cNvPr id="16417" name="Line 81"/>
          <p:cNvSpPr>
            <a:spLocks noChangeShapeType="1"/>
          </p:cNvSpPr>
          <p:nvPr/>
        </p:nvSpPr>
        <p:spPr bwMode="auto">
          <a:xfrm flipH="1">
            <a:off x="3771900" y="6019800"/>
            <a:ext cx="34925" cy="43497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6418" name="Text Box 83"/>
          <p:cNvSpPr txBox="1">
            <a:spLocks noChangeArrowheads="1"/>
          </p:cNvSpPr>
          <p:nvPr/>
        </p:nvSpPr>
        <p:spPr bwMode="auto">
          <a:xfrm>
            <a:off x="2109788" y="1524000"/>
            <a:ext cx="19446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fr-FR" sz="1400" b="1">
                <a:solidFill>
                  <a:schemeClr val="bg1"/>
                </a:solidFill>
              </a:rPr>
              <a:t>Bourgoin-Jallieu</a:t>
            </a:r>
          </a:p>
        </p:txBody>
      </p:sp>
      <p:sp>
        <p:nvSpPr>
          <p:cNvPr id="16419" name="Line 84"/>
          <p:cNvSpPr>
            <a:spLocks noChangeShapeType="1"/>
          </p:cNvSpPr>
          <p:nvPr/>
        </p:nvSpPr>
        <p:spPr bwMode="auto">
          <a:xfrm flipH="1" flipV="1">
            <a:off x="1981200" y="1516063"/>
            <a:ext cx="200025" cy="32861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6420" name="Picture 85" descr="S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05563" y="1465263"/>
            <a:ext cx="52705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2" name="Text Box 86"/>
          <p:cNvSpPr txBox="1">
            <a:spLocks noChangeArrowheads="1"/>
          </p:cNvSpPr>
          <p:nvPr/>
        </p:nvSpPr>
        <p:spPr bwMode="auto">
          <a:xfrm>
            <a:off x="7146925" y="1003300"/>
            <a:ext cx="908050" cy="369888"/>
          </a:xfrm>
          <a:prstGeom prst="rect">
            <a:avLst/>
          </a:prstGeom>
          <a:solidFill>
            <a:schemeClr val="bg2">
              <a:lumMod val="75000"/>
            </a:schemeClr>
          </a:solidFill>
          <a:ln w="9525">
            <a:noFill/>
            <a:miter lim="800000"/>
            <a:headEnd/>
            <a:tailEnd/>
          </a:ln>
          <a:effectLst/>
        </p:spPr>
        <p:txBody>
          <a:bodyPr wrap="none">
            <a:spAutoFit/>
          </a:bodyPr>
          <a:lstStyle>
            <a:defPPr>
              <a:defRPr lang="fr-FR"/>
            </a:defPPr>
            <a:lvl1pPr eaLnBrk="1" hangingPunct="1">
              <a:defRPr sz="1800" b="1">
                <a:solidFill>
                  <a:srgbClr val="FFFF00"/>
                </a:solidFill>
                <a:latin typeface="Calibri" pitchFamily="34" charset="0"/>
                <a:cs typeface="Calibri"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fr-FR" dirty="0" smtClean="0"/>
              <a:t>Genève</a:t>
            </a:r>
          </a:p>
        </p:txBody>
      </p:sp>
      <p:sp>
        <p:nvSpPr>
          <p:cNvPr id="88" name="Titre 1"/>
          <p:cNvSpPr txBox="1">
            <a:spLocks/>
          </p:cNvSpPr>
          <p:nvPr/>
        </p:nvSpPr>
        <p:spPr bwMode="auto">
          <a:xfrm>
            <a:off x="539750" y="115888"/>
            <a:ext cx="9001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dirty="0" smtClean="0">
                <a:latin typeface="Arial" charset="0"/>
                <a:cs typeface="+mn-cs"/>
              </a:rPr>
              <a:t>Grenoble: a high </a:t>
            </a:r>
            <a:r>
              <a:rPr lang="fr-FR" dirty="0" err="1" smtClean="0">
                <a:latin typeface="Arial" charset="0"/>
                <a:cs typeface="+mn-cs"/>
              </a:rPr>
              <a:t>tech</a:t>
            </a:r>
            <a:r>
              <a:rPr lang="fr-FR" dirty="0" smtClean="0">
                <a:latin typeface="Arial" charset="0"/>
                <a:cs typeface="+mn-cs"/>
              </a:rPr>
              <a:t> </a:t>
            </a:r>
            <a:r>
              <a:rPr lang="fr-FR" dirty="0" err="1" smtClean="0">
                <a:latin typeface="Arial" charset="0"/>
                <a:cs typeface="+mn-cs"/>
              </a:rPr>
              <a:t>industry</a:t>
            </a:r>
            <a:endParaRPr lang="fr-FR" dirty="0" smtClean="0">
              <a:latin typeface="Arial" charset="0"/>
              <a:cs typeface="+mn-cs"/>
            </a:endParaRPr>
          </a:p>
          <a:p>
            <a:pPr>
              <a:defRPr/>
            </a:pPr>
            <a:r>
              <a:rPr lang="fr-FR" dirty="0" smtClean="0">
                <a:latin typeface="Arial" charset="0"/>
                <a:cs typeface="+mn-cs"/>
              </a:rPr>
              <a:t> </a:t>
            </a:r>
            <a:br>
              <a:rPr lang="fr-FR" dirty="0" smtClean="0">
                <a:latin typeface="Arial" charset="0"/>
                <a:cs typeface="+mn-cs"/>
              </a:rPr>
            </a:br>
            <a:endParaRPr lang="fr-FR" dirty="0">
              <a:latin typeface="Arial" charset="0"/>
              <a:cs typeface="+mn-cs"/>
            </a:endParaRPr>
          </a:p>
        </p:txBody>
      </p:sp>
    </p:spTree>
    <p:extLst>
      <p:ext uri="{BB962C8B-B14F-4D97-AF65-F5344CB8AC3E}">
        <p14:creationId xmlns:p14="http://schemas.microsoft.com/office/powerpoint/2010/main" val="3177501622"/>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ond_min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2440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Grp="1" noChangeArrowheads="1"/>
          </p:cNvSpPr>
          <p:nvPr/>
        </p:nvSpPr>
        <p:spPr bwMode="auto">
          <a:xfrm>
            <a:off x="714375" y="2343150"/>
            <a:ext cx="7772400" cy="346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defRPr/>
            </a:pPr>
            <a:r>
              <a:rPr lang="fr-FR" sz="4800" dirty="0" err="1" smtClean="0">
                <a:solidFill>
                  <a:schemeClr val="bg1"/>
                </a:solidFill>
                <a:latin typeface="+mn-lt"/>
                <a:cs typeface="Calibri" pitchFamily="34" charset="0"/>
              </a:rPr>
              <a:t>Thank</a:t>
            </a:r>
            <a:r>
              <a:rPr lang="fr-FR" sz="4800" dirty="0" smtClean="0">
                <a:solidFill>
                  <a:schemeClr val="bg1"/>
                </a:solidFill>
                <a:latin typeface="+mn-lt"/>
                <a:cs typeface="Calibri" pitchFamily="34" charset="0"/>
              </a:rPr>
              <a:t> </a:t>
            </a:r>
            <a:r>
              <a:rPr lang="fr-FR" sz="4800" dirty="0" err="1" smtClean="0">
                <a:solidFill>
                  <a:schemeClr val="bg1"/>
                </a:solidFill>
                <a:latin typeface="+mn-lt"/>
                <a:cs typeface="Calibri" pitchFamily="34" charset="0"/>
              </a:rPr>
              <a:t>you</a:t>
            </a:r>
            <a:r>
              <a:rPr lang="fr-FR" sz="4800" dirty="0" smtClean="0">
                <a:solidFill>
                  <a:schemeClr val="bg1"/>
                </a:solidFill>
                <a:latin typeface="+mn-lt"/>
                <a:cs typeface="Calibri" pitchFamily="34" charset="0"/>
              </a:rPr>
              <a:t> </a:t>
            </a:r>
          </a:p>
          <a:p>
            <a:pPr algn="ctr">
              <a:defRPr/>
            </a:pPr>
            <a:r>
              <a:rPr lang="fr-FR" sz="4800" dirty="0" smtClean="0">
                <a:solidFill>
                  <a:schemeClr val="bg1"/>
                </a:solidFill>
                <a:latin typeface="+mn-lt"/>
                <a:cs typeface="Calibri" pitchFamily="34" charset="0"/>
              </a:rPr>
              <a:t>for </a:t>
            </a:r>
            <a:r>
              <a:rPr lang="fr-FR" sz="4800" dirty="0" err="1" smtClean="0">
                <a:solidFill>
                  <a:schemeClr val="bg1"/>
                </a:solidFill>
                <a:latin typeface="+mn-lt"/>
                <a:cs typeface="Calibri" pitchFamily="34" charset="0"/>
              </a:rPr>
              <a:t>your</a:t>
            </a:r>
            <a:r>
              <a:rPr lang="fr-FR" sz="4800" dirty="0" smtClean="0">
                <a:solidFill>
                  <a:schemeClr val="bg1"/>
                </a:solidFill>
                <a:latin typeface="+mn-lt"/>
                <a:cs typeface="Calibri" pitchFamily="34" charset="0"/>
              </a:rPr>
              <a:t> attention</a:t>
            </a:r>
          </a:p>
          <a:p>
            <a:pPr algn="ctr">
              <a:defRPr/>
            </a:pPr>
            <a:endParaRPr lang="fr-FR" sz="4800" dirty="0">
              <a:solidFill>
                <a:schemeClr val="bg1"/>
              </a:solidFill>
              <a:latin typeface="+mn-lt"/>
              <a:cs typeface="Calibri" pitchFamily="34" charset="0"/>
            </a:endParaRPr>
          </a:p>
          <a:p>
            <a:pPr algn="ctr">
              <a:defRPr/>
            </a:pPr>
            <a:r>
              <a:rPr lang="fr-FR" sz="4000" u="sng" dirty="0" smtClean="0">
                <a:solidFill>
                  <a:schemeClr val="bg1"/>
                </a:solidFill>
                <a:latin typeface="+mn-lt"/>
                <a:cs typeface="Calibri" pitchFamily="34" charset="0"/>
              </a:rPr>
              <a:t>http</a:t>
            </a:r>
            <a:r>
              <a:rPr lang="fr-FR" sz="4000" u="sng" dirty="0">
                <a:solidFill>
                  <a:schemeClr val="bg1"/>
                </a:solidFill>
                <a:latin typeface="+mn-lt"/>
                <a:cs typeface="Calibri" pitchFamily="34" charset="0"/>
              </a:rPr>
              <a:t>://minatec.org</a:t>
            </a:r>
          </a:p>
          <a:p>
            <a:pPr algn="ctr">
              <a:defRPr/>
            </a:pPr>
            <a:r>
              <a:rPr lang="fr-FR" sz="4000" u="sng" dirty="0" smtClean="0">
                <a:solidFill>
                  <a:schemeClr val="bg1"/>
                </a:solidFill>
                <a:latin typeface="+mn-lt"/>
                <a:cs typeface="Calibri" pitchFamily="34" charset="0"/>
              </a:rPr>
              <a:t>http</a:t>
            </a:r>
            <a:r>
              <a:rPr lang="fr-FR" sz="4000" u="sng" dirty="0">
                <a:solidFill>
                  <a:schemeClr val="bg1"/>
                </a:solidFill>
                <a:latin typeface="+mn-lt"/>
                <a:cs typeface="Calibri" pitchFamily="34" charset="0"/>
              </a:rPr>
              <a:t>://www.giant-grenoble.org/fr/</a:t>
            </a:r>
          </a:p>
          <a:p>
            <a:pPr algn="ctr">
              <a:defRPr/>
            </a:pPr>
            <a:endParaRPr lang="fr-FR" sz="4800" dirty="0">
              <a:solidFill>
                <a:schemeClr val="bg1"/>
              </a:solidFill>
              <a:latin typeface="+mn-lt"/>
              <a:cs typeface="Calibri" pitchFamily="34" charset="0"/>
            </a:endParaRPr>
          </a:p>
          <a:p>
            <a:pPr algn="ctr">
              <a:defRPr/>
            </a:pPr>
            <a:endParaRPr lang="fr-FR" sz="4800" dirty="0" smtClean="0">
              <a:solidFill>
                <a:schemeClr val="bg1"/>
              </a:solidFill>
              <a:latin typeface="+mn-lt"/>
              <a:cs typeface="Calibri" pitchFamily="34" charset="0"/>
            </a:endParaRPr>
          </a:p>
          <a:p>
            <a:pPr algn="ctr">
              <a:defRPr/>
            </a:pPr>
            <a:endParaRPr lang="fr-FR" sz="4800" dirty="0">
              <a:solidFill>
                <a:schemeClr val="bg1"/>
              </a:solidFill>
              <a:latin typeface="+mn-lt"/>
              <a:cs typeface="Calibri"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08520" y="3861048"/>
            <a:ext cx="9252520" cy="299695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665288"/>
            <a:ext cx="2555875"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 name="Text Box 4"/>
          <p:cNvSpPr txBox="1">
            <a:spLocks noChangeArrowheads="1"/>
          </p:cNvSpPr>
          <p:nvPr/>
        </p:nvSpPr>
        <p:spPr bwMode="auto">
          <a:xfrm>
            <a:off x="215900" y="47625"/>
            <a:ext cx="8604572"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defTabSz="457200" eaLnBrk="1" hangingPunct="1"/>
            <a:r>
              <a:rPr lang="fr-FR" sz="2800" dirty="0">
                <a:solidFill>
                  <a:srgbClr val="234E7E"/>
                </a:solidFill>
                <a:ea typeface="+mj-ea"/>
              </a:rPr>
              <a:t>A </a:t>
            </a:r>
            <a:r>
              <a:rPr lang="fr-FR" sz="2800" dirty="0" smtClean="0">
                <a:solidFill>
                  <a:srgbClr val="234E7E"/>
                </a:solidFill>
                <a:ea typeface="+mj-ea"/>
              </a:rPr>
              <a:t>short </a:t>
            </a:r>
            <a:r>
              <a:rPr lang="fr-FR" sz="2800" dirty="0" err="1">
                <a:solidFill>
                  <a:srgbClr val="234E7E"/>
                </a:solidFill>
                <a:ea typeface="+mj-ea"/>
              </a:rPr>
              <a:t>history</a:t>
            </a:r>
            <a:r>
              <a:rPr lang="fr-FR" sz="2800" dirty="0">
                <a:solidFill>
                  <a:srgbClr val="234E7E"/>
                </a:solidFill>
                <a:ea typeface="+mj-ea"/>
              </a:rPr>
              <a:t>: Grenoble has been </a:t>
            </a:r>
            <a:r>
              <a:rPr lang="fr-FR" sz="2800" dirty="0" err="1">
                <a:solidFill>
                  <a:srgbClr val="234E7E"/>
                </a:solidFill>
                <a:ea typeface="+mj-ea"/>
              </a:rPr>
              <a:t>transformed</a:t>
            </a:r>
            <a:r>
              <a:rPr lang="fr-FR" sz="2800" dirty="0">
                <a:solidFill>
                  <a:srgbClr val="234E7E"/>
                </a:solidFill>
                <a:ea typeface="+mj-ea"/>
              </a:rPr>
              <a:t> by science and </a:t>
            </a:r>
            <a:r>
              <a:rPr lang="fr-FR" sz="2800" dirty="0" err="1">
                <a:solidFill>
                  <a:srgbClr val="234E7E"/>
                </a:solidFill>
                <a:ea typeface="+mj-ea"/>
              </a:rPr>
              <a:t>technology</a:t>
            </a:r>
            <a:endParaRPr lang="fr-FR" sz="2800" dirty="0">
              <a:solidFill>
                <a:srgbClr val="234E7E"/>
              </a:solidFill>
              <a:ea typeface="+mj-ea"/>
            </a:endParaRPr>
          </a:p>
        </p:txBody>
      </p:sp>
      <p:pic>
        <p:nvPicPr>
          <p:cNvPr id="4" name="Picture 5" descr="ESRF 16-7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4868863"/>
            <a:ext cx="27654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0905609 minatec 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613" y="4905375"/>
            <a:ext cx="2643187"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EAgrenoble co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4868863"/>
            <a:ext cx="25923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6092825" y="1052513"/>
            <a:ext cx="30876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fr-FR" sz="1800">
                <a:solidFill>
                  <a:srgbClr val="0070C0"/>
                </a:solidFill>
              </a:rPr>
              <a:t>1967 ILL</a:t>
            </a:r>
          </a:p>
          <a:p>
            <a:pPr algn="ctr" eaLnBrk="1" hangingPunct="1"/>
            <a:r>
              <a:rPr lang="fr-FR" sz="1800">
                <a:solidFill>
                  <a:srgbClr val="0070C0"/>
                </a:solidFill>
              </a:rPr>
              <a:t>European High Flux Reactor</a:t>
            </a:r>
          </a:p>
        </p:txBody>
      </p:sp>
      <p:sp>
        <p:nvSpPr>
          <p:cNvPr id="8" name="Text Box 7"/>
          <p:cNvSpPr txBox="1">
            <a:spLocks noChangeArrowheads="1"/>
          </p:cNvSpPr>
          <p:nvPr/>
        </p:nvSpPr>
        <p:spPr bwMode="auto">
          <a:xfrm>
            <a:off x="493713" y="3968750"/>
            <a:ext cx="26384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fr-FR" sz="1800" dirty="0">
                <a:solidFill>
                  <a:srgbClr val="0070C0"/>
                </a:solidFill>
              </a:rPr>
              <a:t>1988 ESRF </a:t>
            </a:r>
          </a:p>
          <a:p>
            <a:pPr algn="ctr" eaLnBrk="1" hangingPunct="1"/>
            <a:r>
              <a:rPr lang="fr-FR" sz="1800" dirty="0" err="1">
                <a:solidFill>
                  <a:srgbClr val="0070C0"/>
                </a:solidFill>
              </a:rPr>
              <a:t>European</a:t>
            </a:r>
            <a:r>
              <a:rPr lang="fr-FR" sz="1800" dirty="0">
                <a:solidFill>
                  <a:srgbClr val="0070C0"/>
                </a:solidFill>
              </a:rPr>
              <a:t> Synchrotron </a:t>
            </a:r>
          </a:p>
          <a:p>
            <a:pPr algn="ctr" eaLnBrk="1" hangingPunct="1"/>
            <a:r>
              <a:rPr lang="fr-FR" sz="1800" dirty="0">
                <a:solidFill>
                  <a:srgbClr val="0070C0"/>
                </a:solidFill>
              </a:rPr>
              <a:t>Radiation </a:t>
            </a:r>
            <a:r>
              <a:rPr lang="fr-FR" sz="1800" dirty="0" err="1">
                <a:solidFill>
                  <a:srgbClr val="0070C0"/>
                </a:solidFill>
              </a:rPr>
              <a:t>Facility</a:t>
            </a:r>
            <a:endParaRPr lang="fr-FR" sz="1800" dirty="0">
              <a:solidFill>
                <a:srgbClr val="0070C0"/>
              </a:solidFill>
            </a:endParaRPr>
          </a:p>
        </p:txBody>
      </p:sp>
      <p:sp>
        <p:nvSpPr>
          <p:cNvPr id="9" name="Text Box 7"/>
          <p:cNvSpPr txBox="1">
            <a:spLocks noChangeArrowheads="1"/>
          </p:cNvSpPr>
          <p:nvPr/>
        </p:nvSpPr>
        <p:spPr bwMode="auto">
          <a:xfrm>
            <a:off x="2951163" y="4005263"/>
            <a:ext cx="3527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fr-FR" sz="1800">
                <a:solidFill>
                  <a:srgbClr val="0070C0"/>
                </a:solidFill>
              </a:rPr>
              <a:t>2005 MINATEC </a:t>
            </a:r>
          </a:p>
          <a:p>
            <a:pPr algn="ctr" eaLnBrk="1" hangingPunct="1"/>
            <a:r>
              <a:rPr lang="fr-FR" sz="1800">
                <a:solidFill>
                  <a:srgbClr val="0070C0"/>
                </a:solidFill>
              </a:rPr>
              <a:t>Micro and Nano-electronics</a:t>
            </a:r>
          </a:p>
        </p:txBody>
      </p:sp>
      <p:sp>
        <p:nvSpPr>
          <p:cNvPr id="10" name="Text Box 7"/>
          <p:cNvSpPr txBox="1">
            <a:spLocks noChangeArrowheads="1"/>
          </p:cNvSpPr>
          <p:nvPr/>
        </p:nvSpPr>
        <p:spPr bwMode="auto">
          <a:xfrm>
            <a:off x="6229350" y="4011613"/>
            <a:ext cx="2771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fr-FR" sz="1800">
                <a:solidFill>
                  <a:srgbClr val="0070C0"/>
                </a:solidFill>
              </a:rPr>
              <a:t>2009 GIANT</a:t>
            </a:r>
          </a:p>
          <a:p>
            <a:pPr algn="ctr" eaLnBrk="1" hangingPunct="1"/>
            <a:r>
              <a:rPr lang="fr-FR" sz="1800">
                <a:solidFill>
                  <a:srgbClr val="0070C0"/>
                </a:solidFill>
              </a:rPr>
              <a:t>Innovation Partnership</a:t>
            </a:r>
          </a:p>
        </p:txBody>
      </p:sp>
      <p:pic>
        <p:nvPicPr>
          <p:cNvPr id="1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1566863"/>
            <a:ext cx="28448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12"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1617663"/>
            <a:ext cx="26003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3" name="Text Box 7"/>
          <p:cNvSpPr txBox="1">
            <a:spLocks noChangeArrowheads="1"/>
          </p:cNvSpPr>
          <p:nvPr/>
        </p:nvSpPr>
        <p:spPr bwMode="auto">
          <a:xfrm>
            <a:off x="655638" y="1095375"/>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sz="1800" dirty="0">
                <a:solidFill>
                  <a:srgbClr val="0070C0"/>
                </a:solidFill>
              </a:rPr>
              <a:t>1956 CEA (CENG)</a:t>
            </a:r>
          </a:p>
          <a:p>
            <a:pPr eaLnBrk="1" hangingPunct="1"/>
            <a:endParaRPr lang="fr-FR" sz="1800" dirty="0">
              <a:solidFill>
                <a:srgbClr val="0070C0"/>
              </a:solidFill>
            </a:endParaRPr>
          </a:p>
        </p:txBody>
      </p:sp>
      <p:sp>
        <p:nvSpPr>
          <p:cNvPr id="14" name="Text Box 7"/>
          <p:cNvSpPr txBox="1">
            <a:spLocks noChangeArrowheads="1"/>
          </p:cNvSpPr>
          <p:nvPr/>
        </p:nvSpPr>
        <p:spPr bwMode="auto">
          <a:xfrm>
            <a:off x="3968750" y="1089025"/>
            <a:ext cx="1431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sz="1800">
                <a:solidFill>
                  <a:srgbClr val="0070C0"/>
                </a:solidFill>
              </a:rPr>
              <a:t>1962 CNRS</a:t>
            </a:r>
          </a:p>
          <a:p>
            <a:pPr eaLnBrk="1" hangingPunct="1"/>
            <a:endParaRPr lang="fr-FR" sz="1800">
              <a:solidFill>
                <a:srgbClr val="0070C0"/>
              </a:solidFill>
            </a:endParaRPr>
          </a:p>
        </p:txBody>
      </p:sp>
      <p:sp>
        <p:nvSpPr>
          <p:cNvPr id="15" name="Rectangle 14"/>
          <p:cNvSpPr/>
          <p:nvPr/>
        </p:nvSpPr>
        <p:spPr bwMode="auto">
          <a:xfrm>
            <a:off x="10620672" y="1844824"/>
            <a:ext cx="914400" cy="914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3082867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nd_min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2440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nvSpPr>
        <p:spPr bwMode="auto">
          <a:xfrm>
            <a:off x="685800" y="1916832"/>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defRPr/>
            </a:pPr>
            <a:r>
              <a:rPr lang="fr-FR" sz="4400" dirty="0" smtClean="0">
                <a:solidFill>
                  <a:schemeClr val="bg1"/>
                </a:solidFill>
                <a:latin typeface="+mn-lt"/>
                <a:cs typeface="Calibri" pitchFamily="34" charset="0"/>
              </a:rPr>
              <a:t>MINATEC </a:t>
            </a:r>
            <a:r>
              <a:rPr lang="fr-FR" sz="4400" dirty="0" err="1" smtClean="0">
                <a:solidFill>
                  <a:schemeClr val="bg1"/>
                </a:solidFill>
                <a:latin typeface="+mn-lt"/>
                <a:cs typeface="Calibri" pitchFamily="34" charset="0"/>
              </a:rPr>
              <a:t>Statement</a:t>
            </a:r>
            <a:endParaRPr lang="fr-FR" sz="4400" dirty="0" smtClean="0">
              <a:solidFill>
                <a:schemeClr val="bg1"/>
              </a:solidFill>
              <a:latin typeface="+mn-lt"/>
              <a:cs typeface="Calibri" pitchFamily="34" charset="0"/>
            </a:endParaRPr>
          </a:p>
          <a:p>
            <a:pPr algn="ctr">
              <a:defRPr/>
            </a:pPr>
            <a:r>
              <a:rPr lang="en-US" sz="3600" b="1" i="1" dirty="0">
                <a:solidFill>
                  <a:schemeClr val="bg1"/>
                </a:solidFill>
                <a:latin typeface="Aparajita" pitchFamily="34" charset="0"/>
                <a:cs typeface="Aparajita" pitchFamily="34" charset="0"/>
              </a:rPr>
              <a:t>« </a:t>
            </a:r>
            <a:r>
              <a:rPr lang="en-US" sz="3600" b="1" i="1" dirty="0" smtClean="0">
                <a:solidFill>
                  <a:schemeClr val="bg1"/>
                </a:solidFill>
                <a:latin typeface="Aparajita" pitchFamily="34" charset="0"/>
                <a:cs typeface="Aparajita" pitchFamily="34" charset="0"/>
              </a:rPr>
              <a:t>to </a:t>
            </a:r>
            <a:r>
              <a:rPr lang="en-US" sz="3600" b="1" i="1" dirty="0">
                <a:solidFill>
                  <a:schemeClr val="bg1"/>
                </a:solidFill>
                <a:latin typeface="Aparajita" pitchFamily="34" charset="0"/>
                <a:cs typeface="Aparajita" pitchFamily="34" charset="0"/>
              </a:rPr>
              <a:t>become an international leader in innovation and technology </a:t>
            </a:r>
            <a:r>
              <a:rPr lang="en-US" sz="3600" b="1" i="1" dirty="0" smtClean="0">
                <a:solidFill>
                  <a:schemeClr val="bg1"/>
                </a:solidFill>
                <a:latin typeface="Aparajita" pitchFamily="34" charset="0"/>
                <a:cs typeface="Aparajita" pitchFamily="34" charset="0"/>
              </a:rPr>
              <a:t>»</a:t>
            </a:r>
          </a:p>
          <a:p>
            <a:pPr algn="ctr">
              <a:defRPr/>
            </a:pPr>
            <a:endParaRPr lang="en-US" sz="3600" b="1" i="1" dirty="0">
              <a:solidFill>
                <a:schemeClr val="bg1"/>
              </a:solidFill>
              <a:latin typeface="Aparajita" pitchFamily="34" charset="0"/>
              <a:cs typeface="Aparajita" pitchFamily="34" charset="0"/>
            </a:endParaRPr>
          </a:p>
          <a:p>
            <a:pPr algn="ctr">
              <a:defRPr/>
            </a:pPr>
            <a:r>
              <a:rPr lang="fr-FR" sz="3600" dirty="0" smtClean="0">
                <a:solidFill>
                  <a:schemeClr val="bg1"/>
                </a:solidFill>
                <a:latin typeface="Calibri" pitchFamily="34" charset="0"/>
                <a:cs typeface="Calibri" pitchFamily="34" charset="0"/>
              </a:rPr>
              <a:t>Building a </a:t>
            </a:r>
            <a:r>
              <a:rPr lang="fr-FR" sz="3600" dirty="0">
                <a:solidFill>
                  <a:schemeClr val="bg1"/>
                </a:solidFill>
                <a:latin typeface="Calibri" pitchFamily="34" charset="0"/>
                <a:cs typeface="Calibri" pitchFamily="34" charset="0"/>
              </a:rPr>
              <a:t>unique innovation </a:t>
            </a:r>
            <a:r>
              <a:rPr lang="fr-FR" sz="3600" dirty="0" err="1">
                <a:solidFill>
                  <a:schemeClr val="bg1"/>
                </a:solidFill>
                <a:latin typeface="Calibri" pitchFamily="34" charset="0"/>
                <a:cs typeface="Calibri" pitchFamily="34" charset="0"/>
              </a:rPr>
              <a:t>ecosystem</a:t>
            </a:r>
            <a:endParaRPr lang="fr-FR" sz="3600" dirty="0">
              <a:solidFill>
                <a:schemeClr val="bg1"/>
              </a:solidFill>
              <a:latin typeface="Calibri" pitchFamily="34" charset="0"/>
              <a:cs typeface="Calibri" pitchFamily="34" charset="0"/>
            </a:endParaRPr>
          </a:p>
          <a:p>
            <a:pPr algn="ctr">
              <a:defRPr/>
            </a:pPr>
            <a:r>
              <a:rPr lang="fr-FR" sz="3600" b="1" dirty="0">
                <a:solidFill>
                  <a:schemeClr val="bg1"/>
                </a:solidFill>
                <a:latin typeface="+mn-lt"/>
                <a:cs typeface="Calibri" pitchFamily="34" charset="0"/>
              </a:rPr>
              <a:t>Education – </a:t>
            </a:r>
            <a:r>
              <a:rPr lang="fr-FR" sz="3600" b="1" dirty="0" err="1">
                <a:solidFill>
                  <a:schemeClr val="bg1"/>
                </a:solidFill>
                <a:latin typeface="+mn-lt"/>
                <a:cs typeface="Calibri" pitchFamily="34" charset="0"/>
              </a:rPr>
              <a:t>Research</a:t>
            </a:r>
            <a:r>
              <a:rPr lang="fr-FR" sz="3600" b="1" dirty="0">
                <a:solidFill>
                  <a:schemeClr val="bg1"/>
                </a:solidFill>
                <a:latin typeface="+mn-lt"/>
                <a:cs typeface="Calibri" pitchFamily="34" charset="0"/>
              </a:rPr>
              <a:t> - </a:t>
            </a:r>
            <a:r>
              <a:rPr lang="fr-FR" sz="3600" b="1" dirty="0" err="1">
                <a:solidFill>
                  <a:schemeClr val="bg1"/>
                </a:solidFill>
                <a:latin typeface="+mn-lt"/>
                <a:cs typeface="Calibri" pitchFamily="34" charset="0"/>
              </a:rPr>
              <a:t>Industry</a:t>
            </a:r>
            <a:endParaRPr lang="fr-FR" sz="3600" b="1" dirty="0">
              <a:solidFill>
                <a:schemeClr val="bg1"/>
              </a:solidFill>
              <a:latin typeface="+mn-lt"/>
              <a:cs typeface="Calibri" pitchFamily="34" charset="0"/>
            </a:endParaRPr>
          </a:p>
          <a:p>
            <a:pPr algn="ctr">
              <a:defRPr/>
            </a:pPr>
            <a:endParaRPr lang="fr-FR" sz="4000" dirty="0">
              <a:solidFill>
                <a:schemeClr val="bg1"/>
              </a:solidFill>
              <a:latin typeface="Arial Bold" pitchFamily="96" charset="0"/>
            </a:endParaRPr>
          </a:p>
          <a:p>
            <a:pPr algn="ctr">
              <a:defRPr/>
            </a:pPr>
            <a:endParaRPr lang="fr-FR" sz="4000" dirty="0">
              <a:solidFill>
                <a:schemeClr val="bg1"/>
              </a:solidFill>
              <a:latin typeface="Arial Bold" pitchFamily="96" charset="0"/>
            </a:endParaRPr>
          </a:p>
          <a:p>
            <a:pPr algn="ctr">
              <a:defRPr/>
            </a:pPr>
            <a:endParaRPr lang="fr-FR" sz="2800" i="1" dirty="0">
              <a:solidFill>
                <a:schemeClr val="bg1"/>
              </a:solidFill>
              <a:latin typeface="Arial Bold" pitchFamily="96" charset="0"/>
            </a:endParaRPr>
          </a:p>
          <a:p>
            <a:pPr algn="ctr">
              <a:defRPr/>
            </a:pPr>
            <a:endParaRPr lang="fr-FR" sz="4000" dirty="0">
              <a:solidFill>
                <a:schemeClr val="bg1"/>
              </a:solidFill>
              <a:latin typeface="Arial Bold" pitchFamily="96" charset="0"/>
            </a:endParaRPr>
          </a:p>
        </p:txBody>
      </p:sp>
    </p:spTree>
    <p:extLst>
      <p:ext uri="{BB962C8B-B14F-4D97-AF65-F5344CB8AC3E}">
        <p14:creationId xmlns:p14="http://schemas.microsoft.com/office/powerpoint/2010/main" val="1033868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ject 1036" descr="npo0000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63" y="912813"/>
            <a:ext cx="72644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3"/>
          <p:cNvSpPr>
            <a:spLocks noChangeArrowheads="1"/>
          </p:cNvSpPr>
          <p:nvPr/>
        </p:nvSpPr>
        <p:spPr bwMode="auto">
          <a:xfrm>
            <a:off x="1600200" y="1411288"/>
            <a:ext cx="1730375"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r>
              <a:rPr lang="fr-FR" sz="2000" dirty="0">
                <a:solidFill>
                  <a:srgbClr val="009900"/>
                </a:solidFill>
                <a:latin typeface="Calibri" pitchFamily="34" charset="0"/>
                <a:cs typeface="Calibri" pitchFamily="34" charset="0"/>
              </a:rPr>
              <a:t>Education</a:t>
            </a:r>
          </a:p>
          <a:p>
            <a:pPr algn="ctr" eaLnBrk="1" hangingPunct="1"/>
            <a:r>
              <a:rPr lang="fr-FR" sz="2000" dirty="0">
                <a:solidFill>
                  <a:srgbClr val="009900"/>
                </a:solidFill>
                <a:latin typeface="Calibri" pitchFamily="34" charset="0"/>
                <a:cs typeface="Calibri" pitchFamily="34" charset="0"/>
              </a:rPr>
              <a:t>1,400 people</a:t>
            </a:r>
          </a:p>
        </p:txBody>
      </p:sp>
      <p:sp>
        <p:nvSpPr>
          <p:cNvPr id="18436" name="Rectangle 4"/>
          <p:cNvSpPr>
            <a:spLocks noChangeArrowheads="1"/>
          </p:cNvSpPr>
          <p:nvPr/>
        </p:nvSpPr>
        <p:spPr bwMode="auto">
          <a:xfrm>
            <a:off x="1965325" y="1847850"/>
            <a:ext cx="154146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9900"/>
              </a:buClr>
              <a:buFont typeface="Wingdings" pitchFamily="2" charset="2"/>
              <a:buChar char="§"/>
            </a:pPr>
            <a:r>
              <a:rPr lang="fr-FR" sz="1000" dirty="0">
                <a:solidFill>
                  <a:srgbClr val="003399"/>
                </a:solidFill>
              </a:rPr>
              <a:t> </a:t>
            </a:r>
            <a:r>
              <a:rPr lang="fr-FR" sz="1400" b="1" dirty="0" err="1">
                <a:solidFill>
                  <a:srgbClr val="339966"/>
                </a:solidFill>
                <a:latin typeface="Calibri" pitchFamily="34" charset="0"/>
                <a:cs typeface="Calibri" pitchFamily="34" charset="0"/>
              </a:rPr>
              <a:t>Attractivity</a:t>
            </a:r>
            <a:endParaRPr lang="fr-FR" sz="1400" b="1" dirty="0">
              <a:solidFill>
                <a:srgbClr val="339966"/>
              </a:solidFill>
              <a:latin typeface="Calibri" pitchFamily="34" charset="0"/>
              <a:cs typeface="Calibri" pitchFamily="34" charset="0"/>
            </a:endParaRPr>
          </a:p>
          <a:p>
            <a:pPr eaLnBrk="1" hangingPunct="1"/>
            <a:endParaRPr lang="fr-FR" sz="1000" dirty="0">
              <a:solidFill>
                <a:srgbClr val="003399"/>
              </a:solidFill>
            </a:endParaRPr>
          </a:p>
        </p:txBody>
      </p:sp>
      <p:sp>
        <p:nvSpPr>
          <p:cNvPr id="18437" name="Rectangle 5"/>
          <p:cNvSpPr>
            <a:spLocks noChangeArrowheads="1"/>
          </p:cNvSpPr>
          <p:nvPr/>
        </p:nvSpPr>
        <p:spPr bwMode="auto">
          <a:xfrm>
            <a:off x="5957888" y="1411288"/>
            <a:ext cx="173355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r>
              <a:rPr lang="fr-FR" sz="2000" b="1">
                <a:solidFill>
                  <a:srgbClr val="C00000"/>
                </a:solidFill>
                <a:latin typeface="Calibri" pitchFamily="34" charset="0"/>
                <a:cs typeface="Calibri" pitchFamily="34" charset="0"/>
              </a:rPr>
              <a:t>Research</a:t>
            </a:r>
          </a:p>
          <a:p>
            <a:pPr algn="ctr" eaLnBrk="1" hangingPunct="1"/>
            <a:r>
              <a:rPr lang="fr-FR" sz="2000" b="1">
                <a:solidFill>
                  <a:srgbClr val="C00000"/>
                </a:solidFill>
                <a:latin typeface="Calibri" pitchFamily="34" charset="0"/>
                <a:cs typeface="Calibri" pitchFamily="34" charset="0"/>
              </a:rPr>
              <a:t>2,400 people</a:t>
            </a:r>
          </a:p>
          <a:p>
            <a:pPr algn="ctr" eaLnBrk="1" hangingPunct="1">
              <a:spcBef>
                <a:spcPct val="30000"/>
              </a:spcBef>
            </a:pPr>
            <a:r>
              <a:rPr lang="fr-FR" sz="1100" i="1">
                <a:solidFill>
                  <a:srgbClr val="CC0000"/>
                </a:solidFill>
              </a:rPr>
              <a:t>(560 PhDs &amp; post-docs)</a:t>
            </a:r>
          </a:p>
        </p:txBody>
      </p:sp>
      <p:sp>
        <p:nvSpPr>
          <p:cNvPr id="18438" name="Rectangle 6"/>
          <p:cNvSpPr>
            <a:spLocks noChangeArrowheads="1"/>
          </p:cNvSpPr>
          <p:nvPr/>
        </p:nvSpPr>
        <p:spPr bwMode="auto">
          <a:xfrm>
            <a:off x="6124575" y="1892300"/>
            <a:ext cx="96361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CC0000"/>
              </a:buClr>
              <a:buFont typeface="Wingdings" pitchFamily="2" charset="2"/>
              <a:buChar char="§"/>
            </a:pPr>
            <a:r>
              <a:rPr lang="fr-FR" sz="1000">
                <a:solidFill>
                  <a:srgbClr val="003399"/>
                </a:solidFill>
              </a:rPr>
              <a:t> </a:t>
            </a:r>
            <a:r>
              <a:rPr lang="fr-FR" sz="1400" b="1">
                <a:solidFill>
                  <a:srgbClr val="C00000"/>
                </a:solidFill>
                <a:latin typeface="Calibri" pitchFamily="34" charset="0"/>
                <a:cs typeface="Calibri" pitchFamily="34" charset="0"/>
              </a:rPr>
              <a:t>Inter-disciplinarity</a:t>
            </a:r>
          </a:p>
        </p:txBody>
      </p:sp>
      <p:sp>
        <p:nvSpPr>
          <p:cNvPr id="18439" name="Rectangle 7"/>
          <p:cNvSpPr>
            <a:spLocks noChangeArrowheads="1"/>
          </p:cNvSpPr>
          <p:nvPr/>
        </p:nvSpPr>
        <p:spPr bwMode="auto">
          <a:xfrm>
            <a:off x="3379788" y="3589338"/>
            <a:ext cx="2309812"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r>
              <a:rPr lang="fr-FR" sz="2000" b="1">
                <a:solidFill>
                  <a:srgbClr val="234E7E"/>
                </a:solidFill>
                <a:latin typeface="Calibri" pitchFamily="34" charset="0"/>
                <a:cs typeface="Calibri" pitchFamily="34" charset="0"/>
              </a:rPr>
              <a:t>Industry</a:t>
            </a:r>
          </a:p>
          <a:p>
            <a:pPr algn="ctr" eaLnBrk="1" hangingPunct="1"/>
            <a:r>
              <a:rPr lang="fr-FR" sz="2000" b="1">
                <a:solidFill>
                  <a:srgbClr val="234E7E"/>
                </a:solidFill>
                <a:latin typeface="Calibri" pitchFamily="34" charset="0"/>
                <a:cs typeface="Calibri" pitchFamily="34" charset="0"/>
              </a:rPr>
              <a:t>600 people</a:t>
            </a:r>
          </a:p>
        </p:txBody>
      </p:sp>
      <p:sp>
        <p:nvSpPr>
          <p:cNvPr id="18440" name="Rectangle 8"/>
          <p:cNvSpPr>
            <a:spLocks noChangeArrowheads="1"/>
          </p:cNvSpPr>
          <p:nvPr/>
        </p:nvSpPr>
        <p:spPr bwMode="auto">
          <a:xfrm>
            <a:off x="4184650" y="5186363"/>
            <a:ext cx="13049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234E7E"/>
              </a:buClr>
              <a:buFont typeface="Wingdings" pitchFamily="2" charset="2"/>
              <a:buChar char="§"/>
            </a:pPr>
            <a:r>
              <a:rPr lang="fr-FR" sz="1600">
                <a:solidFill>
                  <a:srgbClr val="234E7E"/>
                </a:solidFill>
                <a:latin typeface="Calibri" pitchFamily="34" charset="0"/>
                <a:cs typeface="Calibri" pitchFamily="34" charset="0"/>
              </a:rPr>
              <a:t> Jobs creation</a:t>
            </a:r>
          </a:p>
        </p:txBody>
      </p:sp>
      <p:sp>
        <p:nvSpPr>
          <p:cNvPr id="18441" name="Rectangle 9"/>
          <p:cNvSpPr>
            <a:spLocks noChangeArrowheads="1"/>
          </p:cNvSpPr>
          <p:nvPr/>
        </p:nvSpPr>
        <p:spPr bwMode="auto">
          <a:xfrm>
            <a:off x="2303463" y="2368550"/>
            <a:ext cx="12827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1" hangingPunct="1">
              <a:spcBef>
                <a:spcPct val="50000"/>
              </a:spcBef>
              <a:buClr>
                <a:srgbClr val="009900"/>
              </a:buClr>
              <a:buFont typeface="Wingdings" pitchFamily="2" charset="2"/>
              <a:buChar char="§"/>
            </a:pPr>
            <a:r>
              <a:rPr lang="fr-FR" sz="1400" b="1">
                <a:solidFill>
                  <a:srgbClr val="339966"/>
                </a:solidFill>
                <a:latin typeface="Calibri" pitchFamily="34" charset="0"/>
                <a:cs typeface="Calibri" pitchFamily="34" charset="0"/>
              </a:rPr>
              <a:t> Skills for the future</a:t>
            </a:r>
          </a:p>
        </p:txBody>
      </p:sp>
      <p:sp>
        <p:nvSpPr>
          <p:cNvPr id="18442" name="Rectangle 10"/>
          <p:cNvSpPr>
            <a:spLocks noChangeArrowheads="1"/>
          </p:cNvSpPr>
          <p:nvPr/>
        </p:nvSpPr>
        <p:spPr bwMode="auto">
          <a:xfrm>
            <a:off x="6543675" y="2393950"/>
            <a:ext cx="11112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171450" indent="-171450" eaLnBrk="1" hangingPunct="1">
              <a:buClr>
                <a:srgbClr val="CC0000"/>
              </a:buClr>
              <a:buFont typeface="Wingdings" pitchFamily="2" charset="2"/>
              <a:buChar char="§"/>
            </a:pPr>
            <a:r>
              <a:rPr lang="fr-FR" sz="1000">
                <a:solidFill>
                  <a:srgbClr val="003399"/>
                </a:solidFill>
              </a:rPr>
              <a:t> </a:t>
            </a:r>
            <a:r>
              <a:rPr lang="fr-FR" sz="1400" b="1">
                <a:solidFill>
                  <a:srgbClr val="C00000"/>
                </a:solidFill>
                <a:latin typeface="Calibri" pitchFamily="34" charset="0"/>
                <a:cs typeface="Calibri" pitchFamily="34" charset="0"/>
              </a:rPr>
              <a:t>Creativity</a:t>
            </a:r>
          </a:p>
        </p:txBody>
      </p:sp>
      <p:sp>
        <p:nvSpPr>
          <p:cNvPr id="18443" name="Rectangle 11"/>
          <p:cNvSpPr>
            <a:spLocks noChangeArrowheads="1"/>
          </p:cNvSpPr>
          <p:nvPr/>
        </p:nvSpPr>
        <p:spPr bwMode="auto">
          <a:xfrm>
            <a:off x="6757988" y="2673350"/>
            <a:ext cx="1481137"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171450" indent="-171450" eaLnBrk="1" hangingPunct="1">
              <a:lnSpc>
                <a:spcPct val="110000"/>
              </a:lnSpc>
              <a:buClr>
                <a:srgbClr val="CC0000"/>
              </a:buClr>
              <a:buFont typeface="Wingdings" pitchFamily="2" charset="2"/>
              <a:buChar char="§"/>
            </a:pPr>
            <a:r>
              <a:rPr lang="fr-FR" sz="1000">
                <a:solidFill>
                  <a:srgbClr val="003399"/>
                </a:solidFill>
              </a:rPr>
              <a:t> </a:t>
            </a:r>
            <a:r>
              <a:rPr lang="fr-FR" sz="1400" b="1">
                <a:solidFill>
                  <a:srgbClr val="C00000"/>
                </a:solidFill>
                <a:latin typeface="Calibri" pitchFamily="34" charset="0"/>
                <a:cs typeface="Calibri" pitchFamily="34" charset="0"/>
              </a:rPr>
              <a:t>Technology Transfer</a:t>
            </a:r>
          </a:p>
        </p:txBody>
      </p:sp>
      <p:pic>
        <p:nvPicPr>
          <p:cNvPr id="18444" name="Picture 12" descr="logo_minatec_ptfor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5" y="2782888"/>
            <a:ext cx="176371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3"/>
          <p:cNvSpPr>
            <a:spLocks noChangeArrowheads="1"/>
          </p:cNvSpPr>
          <p:nvPr/>
        </p:nvSpPr>
        <p:spPr bwMode="auto">
          <a:xfrm>
            <a:off x="3595688" y="4597400"/>
            <a:ext cx="1989137"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234E7E"/>
              </a:buClr>
              <a:buFont typeface="Wingdings" pitchFamily="2" charset="2"/>
              <a:buChar char="§"/>
            </a:pPr>
            <a:r>
              <a:rPr lang="fr-FR" sz="1600">
                <a:solidFill>
                  <a:srgbClr val="234E7E"/>
                </a:solidFill>
                <a:latin typeface="Calibri" pitchFamily="34" charset="0"/>
                <a:cs typeface="Calibri" pitchFamily="34" charset="0"/>
              </a:rPr>
              <a:t> Technology transfer </a:t>
            </a:r>
          </a:p>
          <a:p>
            <a:pPr>
              <a:buClr>
                <a:srgbClr val="234E7E"/>
              </a:buClr>
            </a:pPr>
            <a:r>
              <a:rPr lang="fr-FR" sz="1600">
                <a:solidFill>
                  <a:srgbClr val="234E7E"/>
                </a:solidFill>
                <a:latin typeface="Calibri" pitchFamily="34" charset="0"/>
                <a:cs typeface="Calibri" pitchFamily="34" charset="0"/>
              </a:rPr>
              <a:t>&amp; industrial partnerships</a:t>
            </a:r>
          </a:p>
        </p:txBody>
      </p:sp>
      <p:sp>
        <p:nvSpPr>
          <p:cNvPr id="25614" name="Text Box 15"/>
          <p:cNvSpPr txBox="1">
            <a:spLocks noChangeArrowheads="1"/>
          </p:cNvSpPr>
          <p:nvPr/>
        </p:nvSpPr>
        <p:spPr bwMode="auto">
          <a:xfrm>
            <a:off x="-33337" y="4241800"/>
            <a:ext cx="3363912"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20000"/>
              </a:spcBef>
              <a:buFontTx/>
              <a:buChar char="•"/>
              <a:defRPr/>
            </a:pPr>
            <a:r>
              <a:rPr lang="fr-FR" sz="2000" b="1" dirty="0" smtClean="0">
                <a:solidFill>
                  <a:srgbClr val="234E7E"/>
                </a:solidFill>
              </a:rPr>
              <a:t>&gt; 3000 </a:t>
            </a:r>
            <a:r>
              <a:rPr lang="fr-FR" sz="2000" b="1" dirty="0" err="1">
                <a:solidFill>
                  <a:schemeClr val="tx2">
                    <a:lumMod val="75000"/>
                    <a:lumOff val="25000"/>
                  </a:schemeClr>
                </a:solidFill>
                <a:latin typeface="Calibri" pitchFamily="34" charset="0"/>
                <a:cs typeface="Calibri" pitchFamily="34" charset="0"/>
              </a:rPr>
              <a:t>research</a:t>
            </a:r>
            <a:r>
              <a:rPr lang="fr-FR" sz="2000" b="1" dirty="0">
                <a:solidFill>
                  <a:schemeClr val="tx2">
                    <a:lumMod val="75000"/>
                    <a:lumOff val="25000"/>
                  </a:schemeClr>
                </a:solidFill>
                <a:latin typeface="Calibri" pitchFamily="34" charset="0"/>
                <a:cs typeface="Calibri" pitchFamily="34" charset="0"/>
              </a:rPr>
              <a:t> staff </a:t>
            </a:r>
          </a:p>
          <a:p>
            <a:pPr eaLnBrk="1" hangingPunct="1">
              <a:spcBef>
                <a:spcPct val="20000"/>
              </a:spcBef>
              <a:buFont typeface="Arial" pitchFamily="34" charset="0"/>
              <a:buChar char="•"/>
              <a:defRPr/>
            </a:pPr>
            <a:r>
              <a:rPr lang="fr-FR" sz="2000" b="1" dirty="0" err="1" smtClean="0">
                <a:solidFill>
                  <a:schemeClr val="tx2">
                    <a:lumMod val="75000"/>
                    <a:lumOff val="25000"/>
                  </a:schemeClr>
                </a:solidFill>
                <a:latin typeface="Calibri" pitchFamily="34" charset="0"/>
                <a:cs typeface="Calibri" pitchFamily="34" charset="0"/>
              </a:rPr>
              <a:t>Annual</a:t>
            </a:r>
            <a:r>
              <a:rPr lang="fr-FR" sz="2000" b="1" dirty="0" smtClean="0">
                <a:solidFill>
                  <a:schemeClr val="tx2">
                    <a:lumMod val="75000"/>
                    <a:lumOff val="25000"/>
                  </a:schemeClr>
                </a:solidFill>
                <a:latin typeface="Calibri" pitchFamily="34" charset="0"/>
                <a:cs typeface="Calibri" pitchFamily="34" charset="0"/>
              </a:rPr>
              <a:t> Budget: </a:t>
            </a:r>
            <a:r>
              <a:rPr lang="fr-FR" sz="2000" b="1" dirty="0" smtClean="0">
                <a:solidFill>
                  <a:srgbClr val="234E7E"/>
                </a:solidFill>
              </a:rPr>
              <a:t>400 M€</a:t>
            </a:r>
          </a:p>
          <a:p>
            <a:pPr eaLnBrk="1" hangingPunct="1">
              <a:spcBef>
                <a:spcPct val="20000"/>
              </a:spcBef>
              <a:buFontTx/>
              <a:buChar char="•"/>
              <a:defRPr/>
            </a:pPr>
            <a:r>
              <a:rPr lang="fr-FR" sz="2000" b="1" dirty="0" smtClean="0">
                <a:solidFill>
                  <a:srgbClr val="234E7E"/>
                </a:solidFill>
              </a:rPr>
              <a:t>&gt; 1200 </a:t>
            </a:r>
            <a:r>
              <a:rPr lang="fr-FR" sz="2000" b="1" dirty="0" err="1" smtClean="0">
                <a:solidFill>
                  <a:schemeClr val="tx2">
                    <a:lumMod val="75000"/>
                    <a:lumOff val="25000"/>
                  </a:schemeClr>
                </a:solidFill>
                <a:latin typeface="Calibri" pitchFamily="34" charset="0"/>
                <a:cs typeface="Calibri" pitchFamily="34" charset="0"/>
              </a:rPr>
              <a:t>students</a:t>
            </a:r>
            <a:endParaRPr lang="fr-FR" sz="2000" b="1" dirty="0" smtClean="0">
              <a:solidFill>
                <a:schemeClr val="tx2">
                  <a:lumMod val="75000"/>
                  <a:lumOff val="25000"/>
                </a:schemeClr>
              </a:solidFill>
              <a:latin typeface="Calibri" pitchFamily="34" charset="0"/>
              <a:cs typeface="Calibri" pitchFamily="34" charset="0"/>
            </a:endParaRPr>
          </a:p>
          <a:p>
            <a:pPr lvl="1" eaLnBrk="1" hangingPunct="1">
              <a:spcBef>
                <a:spcPct val="20000"/>
              </a:spcBef>
              <a:defRPr/>
            </a:pPr>
            <a:r>
              <a:rPr lang="fr-FR" sz="1400" dirty="0" err="1" smtClean="0">
                <a:solidFill>
                  <a:srgbClr val="234E7E"/>
                </a:solidFill>
              </a:rPr>
              <a:t>Industry</a:t>
            </a:r>
            <a:r>
              <a:rPr lang="fr-FR" sz="1400" dirty="0" smtClean="0">
                <a:solidFill>
                  <a:srgbClr val="234E7E"/>
                </a:solidFill>
              </a:rPr>
              <a:t> &amp; </a:t>
            </a:r>
            <a:r>
              <a:rPr lang="fr-FR" sz="1400" dirty="0" err="1" smtClean="0">
                <a:solidFill>
                  <a:srgbClr val="234E7E"/>
                </a:solidFill>
              </a:rPr>
              <a:t>contracts</a:t>
            </a:r>
            <a:r>
              <a:rPr lang="fr-FR" sz="1400" dirty="0" smtClean="0">
                <a:solidFill>
                  <a:srgbClr val="234E7E"/>
                </a:solidFill>
              </a:rPr>
              <a:t>: &gt;60%</a:t>
            </a:r>
          </a:p>
          <a:p>
            <a:pPr eaLnBrk="1" hangingPunct="1">
              <a:spcBef>
                <a:spcPct val="60000"/>
              </a:spcBef>
              <a:buFontTx/>
              <a:buChar char="•"/>
              <a:defRPr/>
            </a:pPr>
            <a:r>
              <a:rPr lang="fr-FR" sz="2000" b="1" dirty="0" smtClean="0">
                <a:solidFill>
                  <a:srgbClr val="234E7E"/>
                </a:solidFill>
              </a:rPr>
              <a:t>10 000m² </a:t>
            </a:r>
            <a:r>
              <a:rPr lang="fr-FR" sz="2000" b="1" dirty="0" err="1" smtClean="0">
                <a:solidFill>
                  <a:schemeClr val="tx2">
                    <a:lumMod val="75000"/>
                    <a:lumOff val="25000"/>
                  </a:schemeClr>
                </a:solidFill>
                <a:latin typeface="Calibri" pitchFamily="34" charset="0"/>
                <a:cs typeface="Calibri" pitchFamily="34" charset="0"/>
              </a:rPr>
              <a:t>cleanrooms</a:t>
            </a:r>
            <a:endParaRPr lang="fr-FR" sz="2000" b="1" dirty="0" smtClean="0">
              <a:solidFill>
                <a:schemeClr val="tx2">
                  <a:lumMod val="75000"/>
                  <a:lumOff val="25000"/>
                </a:schemeClr>
              </a:solidFill>
              <a:latin typeface="Calibri" pitchFamily="34" charset="0"/>
              <a:cs typeface="Calibri" pitchFamily="34" charset="0"/>
            </a:endParaRPr>
          </a:p>
        </p:txBody>
      </p:sp>
      <p:pic>
        <p:nvPicPr>
          <p:cNvPr id="18447" name="Picture 17" descr="C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989013"/>
            <a:ext cx="6715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8" descr="Phel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2409825"/>
            <a:ext cx="14366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9" descr="Let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0525" y="1741488"/>
            <a:ext cx="6985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3850" y="2509838"/>
            <a:ext cx="1079500"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176"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1" name="Picture 21" descr="Logo_Inac-no tex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8938" y="2075656"/>
            <a:ext cx="7366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à coins arrondis 22"/>
          <p:cNvSpPr/>
          <p:nvPr/>
        </p:nvSpPr>
        <p:spPr bwMode="auto">
          <a:xfrm>
            <a:off x="174625" y="709613"/>
            <a:ext cx="8856663" cy="406400"/>
          </a:xfrm>
          <a:prstGeom prst="roundRect">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lgn="ctr">
              <a:defRPr/>
            </a:pPr>
            <a:r>
              <a:rPr lang="en-US" sz="2000" b="1" dirty="0">
                <a:solidFill>
                  <a:srgbClr val="234E7E"/>
                </a:solidFill>
                <a:latin typeface="Calibri" pitchFamily="34" charset="0"/>
                <a:ea typeface="ＭＳ Ｐゴシック" pitchFamily="96" charset="-128"/>
                <a:cs typeface="Calibri" pitchFamily="34" charset="0"/>
              </a:rPr>
              <a:t>1.5 B€ invested in 10 years for research facilities</a:t>
            </a:r>
          </a:p>
          <a:p>
            <a:pPr algn="ctr">
              <a:defRPr/>
            </a:pPr>
            <a:endParaRPr lang="fr-FR" sz="2000" b="1" dirty="0">
              <a:solidFill>
                <a:srgbClr val="234E7E"/>
              </a:solidFill>
              <a:latin typeface="Calibri" pitchFamily="34" charset="0"/>
              <a:ea typeface="ＭＳ Ｐゴシック" pitchFamily="96" charset="-128"/>
              <a:cs typeface="Calibri" pitchFamily="34" charset="0"/>
            </a:endParaRPr>
          </a:p>
        </p:txBody>
      </p:sp>
      <p:sp>
        <p:nvSpPr>
          <p:cNvPr id="26" name="Titre 1"/>
          <p:cNvSpPr txBox="1">
            <a:spLocks/>
          </p:cNvSpPr>
          <p:nvPr/>
        </p:nvSpPr>
        <p:spPr bwMode="auto">
          <a:xfrm>
            <a:off x="539750" y="115888"/>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dirty="0" smtClean="0">
                <a:latin typeface="Arial" charset="0"/>
                <a:cs typeface="+mn-cs"/>
              </a:rPr>
              <a:t>MINATEC Campus: Key Figures</a:t>
            </a:r>
            <a:endParaRPr lang="fr-FR" dirty="0">
              <a:latin typeface="Arial" charset="0"/>
              <a:cs typeface="+mn-cs"/>
            </a:endParaRPr>
          </a:p>
        </p:txBody>
      </p:sp>
      <p:sp>
        <p:nvSpPr>
          <p:cNvPr id="25" name="Rectangle 24"/>
          <p:cNvSpPr/>
          <p:nvPr/>
        </p:nvSpPr>
        <p:spPr bwMode="auto">
          <a:xfrm rot="20140453">
            <a:off x="39688" y="4181475"/>
            <a:ext cx="3103562" cy="2443163"/>
          </a:xfrm>
          <a:prstGeom prst="rect">
            <a:avLst/>
          </a:prstGeom>
          <a:noFill/>
          <a:ln w="9525" cap="flat" cmpd="sng" algn="ctr">
            <a:solidFill>
              <a:schemeClr val="bg2">
                <a:lumMod val="60000"/>
                <a:lumOff val="40000"/>
              </a:schemeClr>
            </a:solid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defRPr/>
            </a:pPr>
            <a:endParaRPr lang="fr-FR">
              <a:ea typeface="ＭＳ Ｐゴシック" pitchFamily="96" charset="-128"/>
            </a:endParaRPr>
          </a:p>
        </p:txBody>
      </p:sp>
      <p:sp>
        <p:nvSpPr>
          <p:cNvPr id="27" name="Text Box 16"/>
          <p:cNvSpPr txBox="1">
            <a:spLocks noChangeArrowheads="1"/>
          </p:cNvSpPr>
          <p:nvPr/>
        </p:nvSpPr>
        <p:spPr bwMode="auto">
          <a:xfrm>
            <a:off x="6037263" y="4552950"/>
            <a:ext cx="345281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fr-FR"/>
            </a:defPPr>
            <a:lvl1pPr marL="342900" indent="-342900" eaLnBrk="1" hangingPunct="1">
              <a:spcBef>
                <a:spcPct val="20000"/>
              </a:spcBef>
              <a:buFontTx/>
              <a:buChar char="•"/>
              <a:defRPr sz="2000" b="1">
                <a:solidFill>
                  <a:srgbClr val="234E7E"/>
                </a:solidFill>
                <a:latin typeface="Calibri" pitchFamily="34" charset="0"/>
                <a:cs typeface="Calibri" pitchFamily="34" charset="0"/>
              </a:defRPr>
            </a:lvl1pPr>
            <a:lvl2pPr marL="742950" lvl="1" indent="-285750" eaLnBrk="1" hangingPunct="1">
              <a:spcBef>
                <a:spcPct val="20000"/>
              </a:spcBef>
              <a:defRPr sz="1400">
                <a:solidFill>
                  <a:srgbClr val="234E7E"/>
                </a:solidFill>
                <a:latin typeface="Calibri" pitchFamily="34" charset="0"/>
                <a:cs typeface="Calibri" pitchFamily="34" charset="0"/>
              </a:defRPr>
            </a:lvl2pPr>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buFont typeface="Arial" pitchFamily="34" charset="0"/>
              <a:buChar char="•"/>
              <a:defRPr/>
            </a:pPr>
            <a:r>
              <a:rPr lang="fr-FR" dirty="0" smtClean="0"/>
              <a:t>40</a:t>
            </a:r>
            <a:r>
              <a:rPr lang="fr-FR" dirty="0" smtClean="0">
                <a:solidFill>
                  <a:schemeClr val="tx2">
                    <a:lumMod val="65000"/>
                    <a:lumOff val="35000"/>
                  </a:schemeClr>
                </a:solidFill>
              </a:rPr>
              <a:t> joint </a:t>
            </a:r>
            <a:r>
              <a:rPr lang="fr-FR" dirty="0" err="1" smtClean="0">
                <a:solidFill>
                  <a:schemeClr val="tx2">
                    <a:lumMod val="75000"/>
                    <a:lumOff val="25000"/>
                  </a:schemeClr>
                </a:solidFill>
              </a:rPr>
              <a:t>laboratories</a:t>
            </a:r>
            <a:endParaRPr lang="fr-FR" dirty="0" smtClean="0">
              <a:solidFill>
                <a:schemeClr val="tx2">
                  <a:lumMod val="75000"/>
                  <a:lumOff val="25000"/>
                </a:schemeClr>
              </a:solidFill>
            </a:endParaRPr>
          </a:p>
          <a:p>
            <a:pPr>
              <a:buFont typeface="Arial" pitchFamily="34" charset="0"/>
              <a:buChar char="•"/>
              <a:defRPr/>
            </a:pPr>
            <a:r>
              <a:rPr lang="fr-FR" dirty="0" smtClean="0"/>
              <a:t>~ 350 new </a:t>
            </a:r>
            <a:r>
              <a:rPr lang="fr-FR" dirty="0" smtClean="0">
                <a:solidFill>
                  <a:schemeClr val="tx2">
                    <a:lumMod val="75000"/>
                    <a:lumOff val="25000"/>
                  </a:schemeClr>
                </a:solidFill>
              </a:rPr>
              <a:t>patents/</a:t>
            </a:r>
            <a:r>
              <a:rPr lang="fr-FR" dirty="0" err="1" smtClean="0">
                <a:solidFill>
                  <a:schemeClr val="tx2">
                    <a:lumMod val="75000"/>
                    <a:lumOff val="25000"/>
                  </a:schemeClr>
                </a:solidFill>
              </a:rPr>
              <a:t>year</a:t>
            </a:r>
            <a:endParaRPr lang="fr-FR" dirty="0" smtClean="0">
              <a:solidFill>
                <a:schemeClr val="tx2">
                  <a:lumMod val="75000"/>
                  <a:lumOff val="25000"/>
                </a:schemeClr>
              </a:solidFill>
            </a:endParaRPr>
          </a:p>
          <a:p>
            <a:pPr>
              <a:buFont typeface="Arial" pitchFamily="34" charset="0"/>
              <a:buChar char="•"/>
              <a:defRPr/>
            </a:pPr>
            <a:r>
              <a:rPr lang="fr-FR" dirty="0" smtClean="0"/>
              <a:t>1600</a:t>
            </a:r>
            <a:r>
              <a:rPr lang="fr-FR" dirty="0" smtClean="0">
                <a:solidFill>
                  <a:schemeClr val="tx2">
                    <a:lumMod val="65000"/>
                    <a:lumOff val="35000"/>
                  </a:schemeClr>
                </a:solidFill>
              </a:rPr>
              <a:t> </a:t>
            </a:r>
            <a:r>
              <a:rPr lang="fr-FR" dirty="0" err="1">
                <a:solidFill>
                  <a:schemeClr val="tx2">
                    <a:lumMod val="75000"/>
                    <a:lumOff val="25000"/>
                  </a:schemeClr>
                </a:solidFill>
              </a:rPr>
              <a:t>scientific</a:t>
            </a:r>
            <a:r>
              <a:rPr lang="fr-FR" dirty="0">
                <a:solidFill>
                  <a:schemeClr val="tx2">
                    <a:lumMod val="75000"/>
                    <a:lumOff val="25000"/>
                  </a:schemeClr>
                </a:solidFill>
              </a:rPr>
              <a:t> </a:t>
            </a:r>
            <a:r>
              <a:rPr lang="fr-FR" dirty="0" smtClean="0">
                <a:solidFill>
                  <a:schemeClr val="tx2">
                    <a:lumMod val="75000"/>
                    <a:lumOff val="25000"/>
                  </a:schemeClr>
                </a:solidFill>
              </a:rPr>
              <a:t>publications</a:t>
            </a:r>
          </a:p>
          <a:p>
            <a:pPr>
              <a:buFont typeface="Arial" pitchFamily="34" charset="0"/>
              <a:buChar char="•"/>
              <a:defRPr/>
            </a:pPr>
            <a:r>
              <a:rPr lang="fr-FR" dirty="0" smtClean="0"/>
              <a:t>&gt;400 </a:t>
            </a:r>
            <a:r>
              <a:rPr lang="fr-FR" dirty="0" err="1">
                <a:solidFill>
                  <a:schemeClr val="tx2">
                    <a:lumMod val="75000"/>
                    <a:lumOff val="25000"/>
                  </a:schemeClr>
                </a:solidFill>
              </a:rPr>
              <a:t>Graduates</a:t>
            </a:r>
            <a:r>
              <a:rPr lang="fr-FR" dirty="0">
                <a:solidFill>
                  <a:schemeClr val="tx2">
                    <a:lumMod val="75000"/>
                    <a:lumOff val="25000"/>
                  </a:schemeClr>
                </a:solidFill>
              </a:rPr>
              <a:t> MS/</a:t>
            </a:r>
            <a:r>
              <a:rPr lang="fr-FR" dirty="0" err="1">
                <a:solidFill>
                  <a:schemeClr val="tx2">
                    <a:lumMod val="75000"/>
                    <a:lumOff val="25000"/>
                  </a:schemeClr>
                </a:solidFill>
              </a:rPr>
              <a:t>PhD</a:t>
            </a:r>
            <a:endParaRPr lang="fr-FR" dirty="0">
              <a:solidFill>
                <a:schemeClr val="tx2">
                  <a:lumMod val="75000"/>
                  <a:lumOff val="25000"/>
                </a:schemeClr>
              </a:solidFill>
            </a:endParaRPr>
          </a:p>
        </p:txBody>
      </p:sp>
      <p:sp>
        <p:nvSpPr>
          <p:cNvPr id="28" name="Rectangle 27"/>
          <p:cNvSpPr/>
          <p:nvPr/>
        </p:nvSpPr>
        <p:spPr bwMode="auto">
          <a:xfrm rot="20140453">
            <a:off x="5929313" y="4051300"/>
            <a:ext cx="3105150" cy="2441575"/>
          </a:xfrm>
          <a:prstGeom prst="rect">
            <a:avLst/>
          </a:prstGeom>
          <a:noFill/>
          <a:ln w="9525" cap="flat" cmpd="sng" algn="ctr">
            <a:solidFill>
              <a:schemeClr val="bg2">
                <a:lumMod val="60000"/>
                <a:lumOff val="40000"/>
              </a:schemeClr>
            </a:solidFill>
            <a:prstDash val="solid"/>
            <a:round/>
            <a:headEnd type="none" w="med" len="med"/>
            <a:tailEnd type="none" w="med" len="med"/>
          </a:ln>
          <a:effectLst>
            <a:outerShdw blurRad="50800" dist="38100" dir="18900000" algn="bl" rotWithShape="0">
              <a:prstClr val="black">
                <a:alpha val="40000"/>
              </a:prstClr>
            </a:outerShdw>
          </a:effectLst>
          <a:extLst/>
        </p:spPr>
        <p:txBody>
          <a:bodyPr/>
          <a:lstStyle/>
          <a:p>
            <a:pPr>
              <a:defRPr/>
            </a:pPr>
            <a:endParaRPr lang="fr-FR">
              <a:ea typeface="ＭＳ Ｐゴシック" pitchFamily="96" charset="-128"/>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61018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0575"/>
            <a:ext cx="9204325" cy="613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Line 3"/>
          <p:cNvSpPr>
            <a:spLocks noChangeShapeType="1"/>
          </p:cNvSpPr>
          <p:nvPr/>
        </p:nvSpPr>
        <p:spPr bwMode="auto">
          <a:xfrm>
            <a:off x="0" y="765175"/>
            <a:ext cx="8459788" cy="0"/>
          </a:xfrm>
          <a:prstGeom prst="line">
            <a:avLst/>
          </a:prstGeom>
          <a:noFill/>
          <a:ln w="38100" cap="rnd">
            <a:solidFill>
              <a:srgbClr val="0099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nvGrpSpPr>
          <p:cNvPr id="17412" name="Group 4"/>
          <p:cNvGrpSpPr>
            <a:grpSpLocks/>
          </p:cNvGrpSpPr>
          <p:nvPr/>
        </p:nvGrpSpPr>
        <p:grpSpPr bwMode="auto">
          <a:xfrm>
            <a:off x="0" y="4197350"/>
            <a:ext cx="928688" cy="590550"/>
            <a:chOff x="945" y="3630"/>
            <a:chExt cx="639" cy="384"/>
          </a:xfrm>
        </p:grpSpPr>
        <p:sp>
          <p:nvSpPr>
            <p:cNvPr id="17443" name="Rectangle 5"/>
            <p:cNvSpPr>
              <a:spLocks noChangeArrowheads="1"/>
            </p:cNvSpPr>
            <p:nvPr/>
          </p:nvSpPr>
          <p:spPr bwMode="auto">
            <a:xfrm>
              <a:off x="948" y="3630"/>
              <a:ext cx="636"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pic>
          <p:nvPicPr>
            <p:cNvPr id="17444" name="Picture 6" descr="Phel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 y="3631"/>
              <a:ext cx="624"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413" name="Picture 7" descr="Minatec entrepri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838" y="2178050"/>
            <a:ext cx="9271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14" name="Group 8"/>
          <p:cNvGrpSpPr>
            <a:grpSpLocks/>
          </p:cNvGrpSpPr>
          <p:nvPr/>
        </p:nvGrpSpPr>
        <p:grpSpPr bwMode="auto">
          <a:xfrm>
            <a:off x="0" y="3465513"/>
            <a:ext cx="1023938" cy="290512"/>
            <a:chOff x="975" y="1425"/>
            <a:chExt cx="645" cy="183"/>
          </a:xfrm>
        </p:grpSpPr>
        <p:sp>
          <p:nvSpPr>
            <p:cNvPr id="17441" name="Rectangle 9"/>
            <p:cNvSpPr>
              <a:spLocks noChangeArrowheads="1"/>
            </p:cNvSpPr>
            <p:nvPr/>
          </p:nvSpPr>
          <p:spPr bwMode="auto">
            <a:xfrm>
              <a:off x="978" y="1428"/>
              <a:ext cx="642" cy="1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pic>
          <p:nvPicPr>
            <p:cNvPr id="17442" name="Picture 10" descr="inst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 y="1425"/>
              <a:ext cx="64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6" name="Picture 12" descr="logo-lt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2325" y="6097588"/>
            <a:ext cx="990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logo Spint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1525" y="5673725"/>
            <a:ext cx="1114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Line 14"/>
          <p:cNvSpPr>
            <a:spLocks noChangeShapeType="1"/>
          </p:cNvSpPr>
          <p:nvPr/>
        </p:nvSpPr>
        <p:spPr bwMode="auto">
          <a:xfrm flipH="1">
            <a:off x="5514975" y="2481263"/>
            <a:ext cx="1481138" cy="1489075"/>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19" name="Line 15"/>
          <p:cNvSpPr>
            <a:spLocks noChangeShapeType="1"/>
          </p:cNvSpPr>
          <p:nvPr/>
        </p:nvSpPr>
        <p:spPr bwMode="auto">
          <a:xfrm flipV="1">
            <a:off x="7688263" y="4081463"/>
            <a:ext cx="661987" cy="128270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0" name="Line 16"/>
          <p:cNvSpPr>
            <a:spLocks noChangeShapeType="1"/>
          </p:cNvSpPr>
          <p:nvPr/>
        </p:nvSpPr>
        <p:spPr bwMode="auto">
          <a:xfrm>
            <a:off x="874713" y="4402138"/>
            <a:ext cx="973137" cy="30480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1" name="Line 17"/>
          <p:cNvSpPr>
            <a:spLocks noChangeShapeType="1"/>
          </p:cNvSpPr>
          <p:nvPr/>
        </p:nvSpPr>
        <p:spPr bwMode="auto">
          <a:xfrm flipV="1">
            <a:off x="2770188" y="4545013"/>
            <a:ext cx="842962" cy="1654175"/>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2" name="Line 18"/>
          <p:cNvSpPr>
            <a:spLocks noChangeShapeType="1"/>
          </p:cNvSpPr>
          <p:nvPr/>
        </p:nvSpPr>
        <p:spPr bwMode="auto">
          <a:xfrm>
            <a:off x="1001713" y="3557588"/>
            <a:ext cx="690562" cy="635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3" name="Line 19"/>
          <p:cNvSpPr>
            <a:spLocks noChangeShapeType="1"/>
          </p:cNvSpPr>
          <p:nvPr/>
        </p:nvSpPr>
        <p:spPr bwMode="auto">
          <a:xfrm flipH="1">
            <a:off x="1873250" y="1766888"/>
            <a:ext cx="487363" cy="1120775"/>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4" name="Line 20"/>
          <p:cNvSpPr>
            <a:spLocks noChangeShapeType="1"/>
          </p:cNvSpPr>
          <p:nvPr/>
        </p:nvSpPr>
        <p:spPr bwMode="auto">
          <a:xfrm>
            <a:off x="2601913" y="1817688"/>
            <a:ext cx="661987" cy="189230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5" name="Line 21"/>
          <p:cNvSpPr>
            <a:spLocks noChangeShapeType="1"/>
          </p:cNvSpPr>
          <p:nvPr/>
        </p:nvSpPr>
        <p:spPr bwMode="auto">
          <a:xfrm>
            <a:off x="2792413" y="1731963"/>
            <a:ext cx="915987" cy="1476375"/>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6" name="Line 22"/>
          <p:cNvSpPr>
            <a:spLocks noChangeShapeType="1"/>
          </p:cNvSpPr>
          <p:nvPr/>
        </p:nvSpPr>
        <p:spPr bwMode="auto">
          <a:xfrm>
            <a:off x="3062288" y="1658938"/>
            <a:ext cx="1566862" cy="212090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nvGrpSpPr>
          <p:cNvPr id="17427" name="Group 23"/>
          <p:cNvGrpSpPr>
            <a:grpSpLocks/>
          </p:cNvGrpSpPr>
          <p:nvPr/>
        </p:nvGrpSpPr>
        <p:grpSpPr bwMode="auto">
          <a:xfrm>
            <a:off x="2159000" y="1457325"/>
            <a:ext cx="895350" cy="323850"/>
            <a:chOff x="2238" y="1110"/>
            <a:chExt cx="564" cy="204"/>
          </a:xfrm>
        </p:grpSpPr>
        <p:sp>
          <p:nvSpPr>
            <p:cNvPr id="17439" name="Rectangle 24"/>
            <p:cNvSpPr>
              <a:spLocks noChangeArrowheads="1"/>
            </p:cNvSpPr>
            <p:nvPr/>
          </p:nvSpPr>
          <p:spPr bwMode="auto">
            <a:xfrm>
              <a:off x="2238" y="1110"/>
              <a:ext cx="564" cy="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pic>
          <p:nvPicPr>
            <p:cNvPr id="17440" name="Picture 25" descr="logole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8" y="1116"/>
              <a:ext cx="558"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428" name="Line 26"/>
          <p:cNvSpPr>
            <a:spLocks noChangeShapeType="1"/>
          </p:cNvSpPr>
          <p:nvPr/>
        </p:nvSpPr>
        <p:spPr bwMode="auto">
          <a:xfrm flipV="1">
            <a:off x="1985963" y="4732338"/>
            <a:ext cx="1033462" cy="1463675"/>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429" name="Line 27"/>
          <p:cNvSpPr>
            <a:spLocks noChangeShapeType="1"/>
          </p:cNvSpPr>
          <p:nvPr/>
        </p:nvSpPr>
        <p:spPr bwMode="auto">
          <a:xfrm flipV="1">
            <a:off x="3754438" y="4481513"/>
            <a:ext cx="33337" cy="177800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pic>
        <p:nvPicPr>
          <p:cNvPr id="17430" name="Picture 28" descr="lmg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5450" y="6032500"/>
            <a:ext cx="4762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29" descr="logoci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1400" y="6143625"/>
            <a:ext cx="8874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30" descr="ime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0575" y="6145213"/>
            <a:ext cx="831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3" name="Line 31"/>
          <p:cNvSpPr>
            <a:spLocks noChangeShapeType="1"/>
          </p:cNvSpPr>
          <p:nvPr/>
        </p:nvSpPr>
        <p:spPr bwMode="auto">
          <a:xfrm flipH="1">
            <a:off x="488950" y="1690688"/>
            <a:ext cx="1655763" cy="1285875"/>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pic>
        <p:nvPicPr>
          <p:cNvPr id="17434" name="Picture 33" descr="cea quadri"/>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48488" y="3429000"/>
            <a:ext cx="576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5" name="Text Box 34"/>
          <p:cNvSpPr txBox="1">
            <a:spLocks noChangeArrowheads="1"/>
          </p:cNvSpPr>
          <p:nvPr/>
        </p:nvSpPr>
        <p:spPr bwMode="auto">
          <a:xfrm>
            <a:off x="6948488" y="3860800"/>
            <a:ext cx="576262"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fr-FR" sz="1400" b="1" i="1" dirty="0">
                <a:solidFill>
                  <a:schemeClr val="bg2"/>
                </a:solidFill>
                <a:latin typeface="Tahoma" pitchFamily="34" charset="0"/>
              </a:rPr>
              <a:t>TTO</a:t>
            </a:r>
          </a:p>
        </p:txBody>
      </p:sp>
      <p:sp>
        <p:nvSpPr>
          <p:cNvPr id="17436" name="Line 35"/>
          <p:cNvSpPr>
            <a:spLocks noChangeShapeType="1"/>
          </p:cNvSpPr>
          <p:nvPr/>
        </p:nvSpPr>
        <p:spPr bwMode="auto">
          <a:xfrm flipH="1">
            <a:off x="5580063" y="3933825"/>
            <a:ext cx="1439862" cy="647700"/>
          </a:xfrm>
          <a:prstGeom prst="line">
            <a:avLst/>
          </a:prstGeom>
          <a:noFill/>
          <a:ln w="254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7" name="Titre 1"/>
          <p:cNvSpPr txBox="1">
            <a:spLocks/>
          </p:cNvSpPr>
          <p:nvPr/>
        </p:nvSpPr>
        <p:spPr bwMode="auto">
          <a:xfrm>
            <a:off x="539750" y="115888"/>
            <a:ext cx="9001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en-US" dirty="0" smtClean="0">
                <a:latin typeface="Arial" charset="0"/>
                <a:cs typeface="+mn-cs"/>
              </a:rPr>
              <a:t>MINATEC® campus – from labs to </a:t>
            </a:r>
            <a:r>
              <a:rPr lang="en-US" dirty="0" smtClean="0">
                <a:solidFill>
                  <a:srgbClr val="FF3300"/>
                </a:solidFill>
                <a:latin typeface="Arial" charset="0"/>
                <a:cs typeface="+mn-cs"/>
              </a:rPr>
              <a:t>shared facilities</a:t>
            </a:r>
          </a:p>
          <a:p>
            <a:pPr>
              <a:defRPr/>
            </a:pPr>
            <a:r>
              <a:rPr lang="fr-FR" dirty="0" smtClean="0">
                <a:latin typeface="Arial" charset="0"/>
                <a:cs typeface="+mn-cs"/>
              </a:rPr>
              <a:t> </a:t>
            </a:r>
          </a:p>
          <a:p>
            <a:pPr>
              <a:defRPr/>
            </a:pPr>
            <a:r>
              <a:rPr lang="fr-FR" dirty="0" smtClean="0">
                <a:latin typeface="Arial" charset="0"/>
                <a:cs typeface="+mn-cs"/>
              </a:rPr>
              <a:t> </a:t>
            </a:r>
            <a:br>
              <a:rPr lang="fr-FR" dirty="0" smtClean="0">
                <a:latin typeface="Arial" charset="0"/>
                <a:cs typeface="+mn-cs"/>
              </a:rPr>
            </a:br>
            <a:endParaRPr lang="fr-FR" dirty="0">
              <a:latin typeface="Arial" charset="0"/>
              <a:cs typeface="+mn-cs"/>
            </a:endParaRPr>
          </a:p>
        </p:txBody>
      </p:sp>
      <p:pic>
        <p:nvPicPr>
          <p:cNvPr id="38" name="Picture 3" descr="INAC_BLEU_RVB"/>
          <p:cNvPicPr>
            <a:picLocks noGrp="1" noChangeAspect="1" noChangeArrowheads="1"/>
          </p:cNvPicPr>
          <p:nvPr>
            <p:ph idx="1"/>
          </p:nvPr>
        </p:nvPicPr>
        <p:blipFill>
          <a:blip r:embed="rId13">
            <a:extLst>
              <a:ext uri="{28A0092B-C50C-407E-A947-70E740481C1C}">
                <a14:useLocalDpi xmlns:a14="http://schemas.microsoft.com/office/drawing/2010/main" val="0"/>
              </a:ext>
            </a:extLst>
          </a:blip>
          <a:srcRect/>
          <a:stretch>
            <a:fillRect/>
          </a:stretch>
        </p:blipFill>
        <p:spPr bwMode="auto">
          <a:xfrm>
            <a:off x="7098456" y="4869160"/>
            <a:ext cx="1104900"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nd_min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24401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defRPr/>
            </a:pPr>
            <a:r>
              <a:rPr lang="fr-FR" sz="4800" dirty="0">
                <a:solidFill>
                  <a:schemeClr val="bg1"/>
                </a:solidFill>
                <a:latin typeface="+mn-lt"/>
                <a:cs typeface="Calibri" pitchFamily="34" charset="0"/>
              </a:rPr>
              <a:t>MINATEC </a:t>
            </a:r>
            <a:r>
              <a:rPr lang="fr-FR" sz="4800" dirty="0" err="1">
                <a:solidFill>
                  <a:schemeClr val="bg1"/>
                </a:solidFill>
                <a:latin typeface="+mn-lt"/>
                <a:cs typeface="Calibri" pitchFamily="34" charset="0"/>
              </a:rPr>
              <a:t>Facilities</a:t>
            </a:r>
            <a:endParaRPr lang="fr-FR" sz="4800" dirty="0">
              <a:solidFill>
                <a:schemeClr val="bg1"/>
              </a:solidFill>
              <a:latin typeface="+mn-lt"/>
              <a:cs typeface="Calibri" pitchFamily="34" charset="0"/>
            </a:endParaRPr>
          </a:p>
          <a:p>
            <a:pPr algn="ctr">
              <a:defRPr/>
            </a:pPr>
            <a:endParaRPr lang="fr-FR" sz="4000" dirty="0">
              <a:solidFill>
                <a:schemeClr val="bg1"/>
              </a:solidFill>
              <a:latin typeface="Calibri" pitchFamily="34" charset="0"/>
              <a:cs typeface="Calibri" pitchFamily="34" charset="0"/>
            </a:endParaRPr>
          </a:p>
          <a:p>
            <a:pPr algn="ctr">
              <a:defRPr/>
            </a:pPr>
            <a:r>
              <a:rPr lang="fr-FR" sz="3600" dirty="0">
                <a:solidFill>
                  <a:schemeClr val="bg1"/>
                </a:solidFill>
                <a:latin typeface="+mn-lt"/>
                <a:cs typeface="Calibri" pitchFamily="34" charset="0"/>
              </a:rPr>
              <a:t>Education – </a:t>
            </a:r>
            <a:r>
              <a:rPr lang="fr-FR" sz="3600" dirty="0" err="1">
                <a:solidFill>
                  <a:schemeClr val="bg1"/>
                </a:solidFill>
                <a:latin typeface="+mn-lt"/>
                <a:cs typeface="Calibri" pitchFamily="34" charset="0"/>
              </a:rPr>
              <a:t>Research</a:t>
            </a:r>
            <a:r>
              <a:rPr lang="fr-FR" sz="3600" dirty="0">
                <a:solidFill>
                  <a:schemeClr val="bg1"/>
                </a:solidFill>
                <a:latin typeface="+mn-lt"/>
                <a:cs typeface="Calibri" pitchFamily="34" charset="0"/>
              </a:rPr>
              <a:t> - </a:t>
            </a:r>
            <a:r>
              <a:rPr lang="fr-FR" sz="3600" dirty="0" err="1">
                <a:solidFill>
                  <a:schemeClr val="bg1"/>
                </a:solidFill>
                <a:latin typeface="+mn-lt"/>
                <a:cs typeface="Calibri" pitchFamily="34" charset="0"/>
              </a:rPr>
              <a:t>Industry</a:t>
            </a:r>
            <a:endParaRPr lang="fr-FR" sz="3600" dirty="0">
              <a:solidFill>
                <a:schemeClr val="bg1"/>
              </a:solidFill>
              <a:latin typeface="+mn-lt"/>
              <a:cs typeface="Calibri" pitchFamily="34" charset="0"/>
            </a:endParaRPr>
          </a:p>
          <a:p>
            <a:pPr algn="ctr">
              <a:defRPr/>
            </a:pPr>
            <a:endParaRPr lang="fr-FR" sz="4000" dirty="0">
              <a:solidFill>
                <a:schemeClr val="bg1"/>
              </a:solidFill>
              <a:latin typeface="Arial Bold" pitchFamily="96" charset="0"/>
            </a:endParaRPr>
          </a:p>
          <a:p>
            <a:pPr algn="ctr">
              <a:defRPr/>
            </a:pPr>
            <a:endParaRPr lang="fr-FR" sz="4000" dirty="0">
              <a:solidFill>
                <a:schemeClr val="bg1"/>
              </a:solidFill>
              <a:latin typeface="Arial Bold" pitchFamily="96" charset="0"/>
            </a:endParaRPr>
          </a:p>
          <a:p>
            <a:pPr algn="ctr">
              <a:defRPr/>
            </a:pPr>
            <a:endParaRPr lang="fr-FR" sz="2800" i="1" dirty="0">
              <a:solidFill>
                <a:schemeClr val="bg1"/>
              </a:solidFill>
              <a:latin typeface="Arial Bold" pitchFamily="96" charset="0"/>
            </a:endParaRPr>
          </a:p>
          <a:p>
            <a:pPr algn="ctr">
              <a:defRPr/>
            </a:pPr>
            <a:endParaRPr lang="fr-FR" sz="4000" dirty="0">
              <a:solidFill>
                <a:schemeClr val="bg1"/>
              </a:solidFill>
              <a:latin typeface="Arial Bold" pitchFamily="96"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helm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038975" y="165100"/>
            <a:ext cx="1503363" cy="887413"/>
          </a:xfrm>
          <a:noFill/>
        </p:spPr>
      </p:pic>
      <p:pic>
        <p:nvPicPr>
          <p:cNvPr id="20483" name="Picture 3" descr="070418 parvis_pano1"/>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768350" y="4419600"/>
            <a:ext cx="6076950" cy="1382713"/>
          </a:xfrm>
          <a:noFill/>
        </p:spPr>
      </p:pic>
      <p:pic>
        <p:nvPicPr>
          <p:cNvPr id="20484" name="Picture 14" descr="ins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313" y="5186363"/>
            <a:ext cx="9128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5" descr="Grenoble IN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4384675"/>
            <a:ext cx="863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7"/>
          <p:cNvSpPr txBox="1">
            <a:spLocks noChangeArrowheads="1"/>
          </p:cNvSpPr>
          <p:nvPr/>
        </p:nvSpPr>
        <p:spPr bwMode="auto">
          <a:xfrm>
            <a:off x="203200" y="2636838"/>
            <a:ext cx="5881688" cy="190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40000"/>
              </a:spcBef>
              <a:buFontTx/>
              <a:buChar char="•"/>
            </a:pPr>
            <a:r>
              <a:rPr lang="fr-FR" sz="2000" b="1">
                <a:solidFill>
                  <a:srgbClr val="234E7E"/>
                </a:solidFill>
                <a:latin typeface="Calibri" pitchFamily="34" charset="0"/>
                <a:cs typeface="Calibri" pitchFamily="34" charset="0"/>
              </a:rPr>
              <a:t>Part of Grenoble INP group</a:t>
            </a:r>
          </a:p>
          <a:p>
            <a:pPr eaLnBrk="1" hangingPunct="1">
              <a:spcBef>
                <a:spcPct val="40000"/>
              </a:spcBef>
              <a:buFontTx/>
              <a:buChar char="•"/>
            </a:pPr>
            <a:r>
              <a:rPr lang="fr-FR" sz="2000" b="1">
                <a:solidFill>
                  <a:srgbClr val="234E7E"/>
                </a:solidFill>
                <a:latin typeface="Calibri" pitchFamily="34" charset="0"/>
                <a:cs typeface="Calibri" pitchFamily="34" charset="0"/>
              </a:rPr>
              <a:t>&gt; 1200 students, 200 professors</a:t>
            </a:r>
          </a:p>
          <a:p>
            <a:pPr eaLnBrk="1" hangingPunct="1">
              <a:spcBef>
                <a:spcPct val="40000"/>
              </a:spcBef>
              <a:buFontTx/>
              <a:buChar char="•"/>
            </a:pPr>
            <a:r>
              <a:rPr lang="fr-FR" sz="2000" b="1">
                <a:solidFill>
                  <a:srgbClr val="234E7E"/>
                </a:solidFill>
                <a:latin typeface="Calibri" pitchFamily="34" charset="0"/>
                <a:cs typeface="Calibri" pitchFamily="34" charset="0"/>
              </a:rPr>
              <a:t>First European Master in micro-nanotechnologies </a:t>
            </a:r>
            <a:r>
              <a:rPr lang="fr-FR" sz="1800" b="1">
                <a:solidFill>
                  <a:srgbClr val="234E7E"/>
                </a:solidFill>
                <a:latin typeface="Calibri" pitchFamily="34" charset="0"/>
                <a:cs typeface="Calibri" pitchFamily="34" charset="0"/>
              </a:rPr>
              <a:t>(time share with EPFLausanne &amp; Politecnico de Torino)</a:t>
            </a:r>
          </a:p>
        </p:txBody>
      </p:sp>
      <p:sp>
        <p:nvSpPr>
          <p:cNvPr id="20487" name="Text Box 18"/>
          <p:cNvSpPr txBox="1">
            <a:spLocks noChangeArrowheads="1"/>
          </p:cNvSpPr>
          <p:nvPr/>
        </p:nvSpPr>
        <p:spPr bwMode="auto">
          <a:xfrm>
            <a:off x="5308600" y="4437063"/>
            <a:ext cx="3025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ct val="40000"/>
              </a:spcBef>
              <a:buFontTx/>
              <a:buChar char="•"/>
            </a:pPr>
            <a:r>
              <a:rPr lang="fr-FR" sz="2000" b="1">
                <a:solidFill>
                  <a:srgbClr val="234E7E"/>
                </a:solidFill>
                <a:latin typeface="Calibri" pitchFamily="34" charset="0"/>
                <a:cs typeface="Calibri" pitchFamily="34" charset="0"/>
              </a:rPr>
              <a:t>Initial training</a:t>
            </a:r>
          </a:p>
          <a:p>
            <a:pPr eaLnBrk="1" hangingPunct="1">
              <a:spcBef>
                <a:spcPct val="40000"/>
              </a:spcBef>
              <a:buFontTx/>
              <a:buChar char="•"/>
            </a:pPr>
            <a:r>
              <a:rPr lang="fr-FR" sz="2000" b="1">
                <a:solidFill>
                  <a:srgbClr val="234E7E"/>
                </a:solidFill>
                <a:latin typeface="Calibri" pitchFamily="34" charset="0"/>
                <a:cs typeface="Calibri" pitchFamily="34" charset="0"/>
              </a:rPr>
              <a:t>Professional training</a:t>
            </a:r>
          </a:p>
        </p:txBody>
      </p:sp>
      <p:pic>
        <p:nvPicPr>
          <p:cNvPr id="20488" name="Picture 19" descr="PHELMA_080424 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600" y="1000125"/>
            <a:ext cx="448627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0" descr="LogoCIME_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1513" y="4799013"/>
            <a:ext cx="8524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re 1"/>
          <p:cNvSpPr txBox="1">
            <a:spLocks/>
          </p:cNvSpPr>
          <p:nvPr/>
        </p:nvSpPr>
        <p:spPr bwMode="auto">
          <a:xfrm>
            <a:off x="539750" y="115888"/>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dirty="0" smtClean="0">
                <a:latin typeface="Arial" charset="0"/>
                <a:cs typeface="+mn-cs"/>
              </a:rPr>
              <a:t>Education – PHELMA Engineering </a:t>
            </a:r>
            <a:r>
              <a:rPr lang="fr-FR" dirty="0" err="1" smtClean="0">
                <a:latin typeface="Arial" charset="0"/>
                <a:cs typeface="+mn-cs"/>
              </a:rPr>
              <a:t>School</a:t>
            </a:r>
            <a:endParaRPr lang="fr-FR" dirty="0">
              <a:latin typeface="Arial" charset="0"/>
              <a:cs typeface="+mn-cs"/>
            </a:endParaRPr>
          </a:p>
        </p:txBody>
      </p:sp>
      <p:sp>
        <p:nvSpPr>
          <p:cNvPr id="19" name="Rectangle 18"/>
          <p:cNvSpPr/>
          <p:nvPr/>
        </p:nvSpPr>
        <p:spPr bwMode="auto">
          <a:xfrm>
            <a:off x="327025" y="1000125"/>
            <a:ext cx="4071938" cy="1211263"/>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a:lstStyle/>
          <a:p>
            <a:pPr>
              <a:defRPr/>
            </a:pPr>
            <a:endParaRPr lang="fr-FR">
              <a:ea typeface="ＭＳ Ｐゴシック" pitchFamily="96" charset="-128"/>
            </a:endParaRPr>
          </a:p>
        </p:txBody>
      </p:sp>
      <p:sp>
        <p:nvSpPr>
          <p:cNvPr id="20492" name="Text Box 7"/>
          <p:cNvSpPr txBox="1">
            <a:spLocks noChangeArrowheads="1"/>
          </p:cNvSpPr>
          <p:nvPr/>
        </p:nvSpPr>
        <p:spPr bwMode="auto">
          <a:xfrm>
            <a:off x="549275" y="1871663"/>
            <a:ext cx="1035050" cy="2889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60000"/>
              </a:lnSpc>
              <a:spcBef>
                <a:spcPct val="60000"/>
              </a:spcBef>
              <a:buClr>
                <a:srgbClr val="FF9900"/>
              </a:buClr>
              <a:buSzPct val="80000"/>
              <a:buFont typeface="Wingdings" pitchFamily="2" charset="2"/>
              <a:buNone/>
            </a:pPr>
            <a:r>
              <a:rPr lang="fr-FR" sz="2000" b="1">
                <a:solidFill>
                  <a:srgbClr val="FF0000"/>
                </a:solidFill>
                <a:latin typeface="Arial Narrow" pitchFamily="34" charset="0"/>
              </a:rPr>
              <a:t>PH</a:t>
            </a:r>
            <a:r>
              <a:rPr lang="fr-FR" sz="2000">
                <a:solidFill>
                  <a:srgbClr val="234E7E"/>
                </a:solidFill>
                <a:latin typeface="Arial Narrow" pitchFamily="34" charset="0"/>
              </a:rPr>
              <a:t>ysics</a:t>
            </a:r>
            <a:endParaRPr lang="fr-FR" sz="2000" b="1">
              <a:solidFill>
                <a:srgbClr val="234E7E"/>
              </a:solidFill>
              <a:latin typeface="Arial Narrow" pitchFamily="34" charset="0"/>
            </a:endParaRPr>
          </a:p>
        </p:txBody>
      </p:sp>
      <p:sp>
        <p:nvSpPr>
          <p:cNvPr id="20493" name="Text Box 10"/>
          <p:cNvSpPr txBox="1">
            <a:spLocks noChangeArrowheads="1"/>
          </p:cNvSpPr>
          <p:nvPr/>
        </p:nvSpPr>
        <p:spPr bwMode="auto">
          <a:xfrm>
            <a:off x="3060700" y="1871663"/>
            <a:ext cx="1439863" cy="2889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lnSpc>
                <a:spcPct val="60000"/>
              </a:lnSpc>
              <a:spcBef>
                <a:spcPct val="60000"/>
              </a:spcBef>
              <a:buClr>
                <a:srgbClr val="FF9900"/>
              </a:buClr>
              <a:buSzPct val="80000"/>
              <a:buFont typeface="Wingdings" pitchFamily="2" charset="2"/>
              <a:buNone/>
            </a:pPr>
            <a:r>
              <a:rPr lang="fr-FR" sz="2000" b="1">
                <a:solidFill>
                  <a:srgbClr val="FF0000"/>
                </a:solidFill>
                <a:latin typeface="Arial Narrow" pitchFamily="34" charset="0"/>
              </a:rPr>
              <a:t>MA</a:t>
            </a:r>
            <a:r>
              <a:rPr lang="fr-FR" sz="2000">
                <a:solidFill>
                  <a:srgbClr val="234E7E"/>
                </a:solidFill>
                <a:latin typeface="Arial Narrow" pitchFamily="34" charset="0"/>
              </a:rPr>
              <a:t>terials</a:t>
            </a:r>
          </a:p>
        </p:txBody>
      </p:sp>
      <p:sp>
        <p:nvSpPr>
          <p:cNvPr id="20494" name="Text Box 13"/>
          <p:cNvSpPr txBox="1">
            <a:spLocks noChangeArrowheads="1"/>
          </p:cNvSpPr>
          <p:nvPr/>
        </p:nvSpPr>
        <p:spPr bwMode="auto">
          <a:xfrm>
            <a:off x="1712913" y="1871663"/>
            <a:ext cx="1301750" cy="2889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ct val="60000"/>
              </a:lnSpc>
              <a:spcBef>
                <a:spcPct val="60000"/>
              </a:spcBef>
              <a:buClr>
                <a:srgbClr val="FF9900"/>
              </a:buClr>
              <a:buSzPct val="80000"/>
              <a:buFont typeface="Wingdings" pitchFamily="2" charset="2"/>
              <a:buNone/>
            </a:pPr>
            <a:r>
              <a:rPr lang="fr-FR" sz="2000" b="1">
                <a:solidFill>
                  <a:srgbClr val="FF0000"/>
                </a:solidFill>
                <a:latin typeface="Arial Narrow" pitchFamily="34" charset="0"/>
              </a:rPr>
              <a:t>EL</a:t>
            </a:r>
            <a:r>
              <a:rPr lang="fr-FR" sz="2000">
                <a:solidFill>
                  <a:srgbClr val="234E7E"/>
                </a:solidFill>
                <a:latin typeface="Arial Narrow" pitchFamily="34" charset="0"/>
              </a:rPr>
              <a:t>ectronics</a:t>
            </a:r>
          </a:p>
        </p:txBody>
      </p:sp>
      <p:pic>
        <p:nvPicPr>
          <p:cNvPr id="2049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4538" y="1173163"/>
            <a:ext cx="9906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5638" y="1185863"/>
            <a:ext cx="876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363" y="1176338"/>
            <a:ext cx="9620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125538"/>
            <a:ext cx="9144000" cy="2087562"/>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a:lstStyle/>
          <a:p>
            <a:pPr>
              <a:defRPr/>
            </a:pPr>
            <a:endParaRPr lang="fr-FR">
              <a:ea typeface="ＭＳ Ｐゴシック" pitchFamily="96" charset="-128"/>
            </a:endParaRPr>
          </a:p>
        </p:txBody>
      </p:sp>
      <p:sp>
        <p:nvSpPr>
          <p:cNvPr id="21507" name="Rectangle 1"/>
          <p:cNvSpPr>
            <a:spLocks noChangeArrowheads="1"/>
          </p:cNvSpPr>
          <p:nvPr/>
        </p:nvSpPr>
        <p:spPr bwMode="auto">
          <a:xfrm>
            <a:off x="0" y="5876925"/>
            <a:ext cx="9158288" cy="9810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p>
        </p:txBody>
      </p:sp>
      <p:sp>
        <p:nvSpPr>
          <p:cNvPr id="21508" name="Text Box 8"/>
          <p:cNvSpPr txBox="1">
            <a:spLocks noChangeArrowheads="1"/>
          </p:cNvSpPr>
          <p:nvPr/>
        </p:nvSpPr>
        <p:spPr bwMode="auto">
          <a:xfrm>
            <a:off x="6781800" y="1633538"/>
            <a:ext cx="2414588"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40000"/>
              </a:spcBef>
            </a:pPr>
            <a:r>
              <a:rPr lang="fr-FR" sz="1600">
                <a:solidFill>
                  <a:srgbClr val="234E7E"/>
                </a:solidFill>
                <a:latin typeface="Calibri" pitchFamily="34" charset="0"/>
                <a:cs typeface="Calibri" pitchFamily="34" charset="0"/>
                <a:sym typeface="Wingdings" pitchFamily="2" charset="2"/>
              </a:rPr>
              <a:t>Training for local and  foreign companies (Saudi Electronics Materials &amp; Components)</a:t>
            </a:r>
          </a:p>
        </p:txBody>
      </p:sp>
      <p:pic>
        <p:nvPicPr>
          <p:cNvPr id="21509" name="Picture 9" descr="LogoCIME_transparent"/>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7108825" y="149225"/>
            <a:ext cx="2035175" cy="842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bwMode="auto">
          <a:xfrm>
            <a:off x="539750" y="115888"/>
            <a:ext cx="900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800">
                <a:solidFill>
                  <a:srgbClr val="234E7E"/>
                </a:solidFill>
                <a:latin typeface="+mj-lt"/>
                <a:ea typeface="+mj-ea"/>
                <a:cs typeface="+mj-cs"/>
              </a:defRPr>
            </a:lvl1pPr>
            <a:lvl2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2pPr>
            <a:lvl3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3pPr>
            <a:lvl4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4pPr>
            <a:lvl5pPr algn="l" rtl="0" eaLnBrk="0" fontAlgn="base" hangingPunct="0">
              <a:spcBef>
                <a:spcPct val="0"/>
              </a:spcBef>
              <a:spcAft>
                <a:spcPct val="0"/>
              </a:spcAft>
              <a:defRPr sz="2800">
                <a:solidFill>
                  <a:srgbClr val="234E7E"/>
                </a:solidFill>
                <a:latin typeface="Arial Bold" pitchFamily="96" charset="0"/>
                <a:ea typeface="ＭＳ Ｐゴシック" pitchFamily="96" charset="-128"/>
              </a:defRPr>
            </a:lvl5pPr>
            <a:lvl6pPr marL="457200" algn="l" rtl="0" fontAlgn="base">
              <a:spcBef>
                <a:spcPct val="0"/>
              </a:spcBef>
              <a:spcAft>
                <a:spcPct val="0"/>
              </a:spcAft>
              <a:defRPr sz="2800">
                <a:solidFill>
                  <a:srgbClr val="234E7E"/>
                </a:solidFill>
                <a:latin typeface="Arial Bold" pitchFamily="96" charset="0"/>
                <a:ea typeface="ＭＳ Ｐゴシック" pitchFamily="96" charset="-128"/>
              </a:defRPr>
            </a:lvl6pPr>
            <a:lvl7pPr marL="914400" algn="l" rtl="0" fontAlgn="base">
              <a:spcBef>
                <a:spcPct val="0"/>
              </a:spcBef>
              <a:spcAft>
                <a:spcPct val="0"/>
              </a:spcAft>
              <a:defRPr sz="2800">
                <a:solidFill>
                  <a:srgbClr val="234E7E"/>
                </a:solidFill>
                <a:latin typeface="Arial Bold" pitchFamily="96" charset="0"/>
                <a:ea typeface="ＭＳ Ｐゴシック" pitchFamily="96" charset="-128"/>
              </a:defRPr>
            </a:lvl7pPr>
            <a:lvl8pPr marL="1371600" algn="l" rtl="0" fontAlgn="base">
              <a:spcBef>
                <a:spcPct val="0"/>
              </a:spcBef>
              <a:spcAft>
                <a:spcPct val="0"/>
              </a:spcAft>
              <a:defRPr sz="2800">
                <a:solidFill>
                  <a:srgbClr val="234E7E"/>
                </a:solidFill>
                <a:latin typeface="Arial Bold" pitchFamily="96" charset="0"/>
                <a:ea typeface="ＭＳ Ｐゴシック" pitchFamily="96" charset="-128"/>
              </a:defRPr>
            </a:lvl8pPr>
            <a:lvl9pPr marL="1828800" algn="l" rtl="0" fontAlgn="base">
              <a:spcBef>
                <a:spcPct val="0"/>
              </a:spcBef>
              <a:spcAft>
                <a:spcPct val="0"/>
              </a:spcAft>
              <a:defRPr sz="2800">
                <a:solidFill>
                  <a:srgbClr val="234E7E"/>
                </a:solidFill>
                <a:latin typeface="Arial Bold" pitchFamily="96" charset="0"/>
                <a:ea typeface="ＭＳ Ｐゴシック" pitchFamily="96" charset="-128"/>
              </a:defRPr>
            </a:lvl9pPr>
          </a:lstStyle>
          <a:p>
            <a:pPr>
              <a:defRPr/>
            </a:pPr>
            <a:r>
              <a:rPr lang="fr-FR" dirty="0" smtClean="0">
                <a:latin typeface="Arial" charset="0"/>
                <a:cs typeface="+mn-cs"/>
              </a:rPr>
              <a:t>Education – CIME </a:t>
            </a:r>
            <a:r>
              <a:rPr lang="fr-FR" dirty="0" err="1" smtClean="0">
                <a:latin typeface="Arial" charset="0"/>
                <a:cs typeface="+mn-cs"/>
              </a:rPr>
              <a:t>Nanotech</a:t>
            </a:r>
            <a:endParaRPr lang="fr-FR" dirty="0">
              <a:latin typeface="Arial" charset="0"/>
              <a:cs typeface="+mn-cs"/>
            </a:endParaRPr>
          </a:p>
        </p:txBody>
      </p:sp>
      <p:pic>
        <p:nvPicPr>
          <p:cNvPr id="21511" name="Picture 3" descr="minatec-lab-40"/>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2808288" y="1247775"/>
            <a:ext cx="1246187" cy="187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PHELMA 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1247775"/>
            <a:ext cx="273685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363" y="1247775"/>
            <a:ext cx="2686050"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5"/>
          <p:cNvSpPr txBox="1">
            <a:spLocks noChangeArrowheads="1"/>
          </p:cNvSpPr>
          <p:nvPr/>
        </p:nvSpPr>
        <p:spPr bwMode="auto">
          <a:xfrm>
            <a:off x="92075" y="3594100"/>
            <a:ext cx="4289425"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spcBef>
                <a:spcPts val="600"/>
              </a:spcBef>
              <a:buFontTx/>
              <a:buChar char="•"/>
              <a:defRPr/>
            </a:pPr>
            <a:r>
              <a:rPr lang="en-US" sz="1800" b="1" dirty="0" smtClean="0">
                <a:solidFill>
                  <a:srgbClr val="234E7E"/>
                </a:solidFill>
                <a:latin typeface="Calibri" pitchFamily="34" charset="0"/>
                <a:cs typeface="Calibri" pitchFamily="34" charset="0"/>
              </a:rPr>
              <a:t>2500m²</a:t>
            </a:r>
            <a:r>
              <a:rPr lang="en-US" sz="1800" dirty="0" smtClean="0">
                <a:solidFill>
                  <a:srgbClr val="234E7E"/>
                </a:solidFill>
                <a:latin typeface="Calibri" pitchFamily="34" charset="0"/>
                <a:cs typeface="Calibri" pitchFamily="34" charset="0"/>
              </a:rPr>
              <a:t> platform dedicated for training activities (700m² cleanrooms)</a:t>
            </a:r>
          </a:p>
          <a:p>
            <a:pPr eaLnBrk="1" hangingPunct="1">
              <a:spcBef>
                <a:spcPts val="600"/>
              </a:spcBef>
              <a:buFontTx/>
              <a:buChar char="•"/>
              <a:defRPr/>
            </a:pPr>
            <a:r>
              <a:rPr lang="en-US" sz="1800" b="1" dirty="0" smtClean="0">
                <a:solidFill>
                  <a:srgbClr val="234E7E"/>
                </a:solidFill>
                <a:latin typeface="Calibri" pitchFamily="34" charset="0"/>
                <a:cs typeface="Calibri" pitchFamily="34" charset="0"/>
              </a:rPr>
              <a:t>10M€</a:t>
            </a:r>
            <a:r>
              <a:rPr lang="en-US" sz="1800" dirty="0" smtClean="0">
                <a:solidFill>
                  <a:srgbClr val="234E7E"/>
                </a:solidFill>
                <a:latin typeface="Calibri" pitchFamily="34" charset="0"/>
                <a:cs typeface="Calibri" pitchFamily="34" charset="0"/>
              </a:rPr>
              <a:t> initial investment</a:t>
            </a:r>
          </a:p>
          <a:p>
            <a:pPr eaLnBrk="1" hangingPunct="1">
              <a:spcBef>
                <a:spcPts val="600"/>
              </a:spcBef>
              <a:buFontTx/>
              <a:buChar char="•"/>
              <a:defRPr/>
            </a:pPr>
            <a:r>
              <a:rPr lang="en-US" sz="1800" dirty="0" smtClean="0">
                <a:solidFill>
                  <a:srgbClr val="234E7E"/>
                </a:solidFill>
                <a:latin typeface="Calibri" pitchFamily="34" charset="0"/>
                <a:cs typeface="Calibri" pitchFamily="34" charset="0"/>
              </a:rPr>
              <a:t>Annual budget: </a:t>
            </a:r>
            <a:r>
              <a:rPr lang="en-US" sz="1800" b="1" dirty="0" smtClean="0">
                <a:solidFill>
                  <a:srgbClr val="234E7E"/>
                </a:solidFill>
                <a:latin typeface="Calibri" pitchFamily="34" charset="0"/>
                <a:cs typeface="Calibri" pitchFamily="34" charset="0"/>
              </a:rPr>
              <a:t>2.5M€ </a:t>
            </a:r>
          </a:p>
          <a:p>
            <a:pPr marL="0" indent="0" eaLnBrk="1" hangingPunct="1">
              <a:spcBef>
                <a:spcPts val="0"/>
              </a:spcBef>
              <a:defRPr/>
            </a:pPr>
            <a:r>
              <a:rPr lang="en-US" sz="1800" dirty="0" smtClean="0">
                <a:solidFill>
                  <a:srgbClr val="234E7E"/>
                </a:solidFill>
                <a:latin typeface="Calibri" pitchFamily="34" charset="0"/>
                <a:cs typeface="Calibri" pitchFamily="34" charset="0"/>
              </a:rPr>
              <a:t>      (1M€ running costs)</a:t>
            </a:r>
          </a:p>
          <a:p>
            <a:pPr eaLnBrk="1" hangingPunct="1">
              <a:spcBef>
                <a:spcPts val="600"/>
              </a:spcBef>
              <a:buFontTx/>
              <a:buChar char="•"/>
              <a:defRPr/>
            </a:pPr>
            <a:r>
              <a:rPr lang="en-US" sz="1800" b="1" dirty="0" smtClean="0">
                <a:solidFill>
                  <a:srgbClr val="234E7E"/>
                </a:solidFill>
                <a:latin typeface="Calibri" pitchFamily="34" charset="0"/>
                <a:cs typeface="Calibri" pitchFamily="34" charset="0"/>
              </a:rPr>
              <a:t>1300</a:t>
            </a:r>
            <a:r>
              <a:rPr lang="en-US" sz="1800" dirty="0" smtClean="0">
                <a:solidFill>
                  <a:srgbClr val="234E7E"/>
                </a:solidFill>
                <a:latin typeface="Calibri" pitchFamily="34" charset="0"/>
                <a:cs typeface="Calibri" pitchFamily="34" charset="0"/>
              </a:rPr>
              <a:t> students on the platform in 2008</a:t>
            </a:r>
          </a:p>
          <a:p>
            <a:pPr eaLnBrk="1" hangingPunct="1">
              <a:spcBef>
                <a:spcPts val="600"/>
              </a:spcBef>
              <a:buFontTx/>
              <a:buChar char="•"/>
              <a:defRPr/>
            </a:pPr>
            <a:r>
              <a:rPr lang="en-US" sz="1800" dirty="0" smtClean="0">
                <a:solidFill>
                  <a:srgbClr val="234E7E"/>
                </a:solidFill>
                <a:latin typeface="Calibri" pitchFamily="34" charset="0"/>
                <a:cs typeface="Calibri" pitchFamily="34" charset="0"/>
              </a:rPr>
              <a:t>Dedicated actions for high school</a:t>
            </a:r>
          </a:p>
          <a:p>
            <a:pPr eaLnBrk="1" hangingPunct="1">
              <a:spcBef>
                <a:spcPts val="600"/>
              </a:spcBef>
              <a:buFontTx/>
              <a:buChar char="•"/>
              <a:defRPr/>
            </a:pPr>
            <a:endParaRPr lang="fr-FR" sz="1800" dirty="0" smtClean="0">
              <a:solidFill>
                <a:srgbClr val="234E7E"/>
              </a:solidFill>
              <a:latin typeface="Calibri" pitchFamily="34" charset="0"/>
              <a:cs typeface="Calibri" pitchFamily="34" charset="0"/>
            </a:endParaRPr>
          </a:p>
        </p:txBody>
      </p:sp>
      <p:pic>
        <p:nvPicPr>
          <p:cNvPr id="21515" name="Picture 10" descr="Cime_2-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9938" y="3716338"/>
            <a:ext cx="2832100"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1" descr="MINATEC_CIME-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0488" y="4972050"/>
            <a:ext cx="26670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10017</TotalTime>
  <Words>954</Words>
  <Application>Microsoft Office PowerPoint</Application>
  <PresentationFormat>Affichage à l'écran (4:3)</PresentationFormat>
  <Paragraphs>254</Paragraphs>
  <Slides>20</Slides>
  <Notes>11</Notes>
  <HiddenSlides>0</HiddenSlides>
  <MMClips>0</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20</vt:i4>
      </vt:variant>
    </vt:vector>
  </HeadingPairs>
  <TitlesOfParts>
    <vt:vector size="23" baseType="lpstr">
      <vt:lpstr>Nouvelle présentation</vt:lpstr>
      <vt:lpstr>Thème Office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Industry: industrial partnerships within MINATEC® (examples)  </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dc:creator>
  <cp:lastModifiedBy>MOLVA Engin</cp:lastModifiedBy>
  <cp:revision>211</cp:revision>
  <cp:lastPrinted>2013-02-17T16:12:08Z</cp:lastPrinted>
  <dcterms:created xsi:type="dcterms:W3CDTF">2009-01-12T09:19:04Z</dcterms:created>
  <dcterms:modified xsi:type="dcterms:W3CDTF">2013-06-25T11:33:24Z</dcterms:modified>
</cp:coreProperties>
</file>