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38"/>
  </p:notesMasterIdLst>
  <p:sldIdLst>
    <p:sldId id="476" r:id="rId2"/>
    <p:sldId id="617" r:id="rId3"/>
    <p:sldId id="607" r:id="rId4"/>
    <p:sldId id="396" r:id="rId5"/>
    <p:sldId id="490" r:id="rId6"/>
    <p:sldId id="589" r:id="rId7"/>
    <p:sldId id="493" r:id="rId8"/>
    <p:sldId id="586" r:id="rId9"/>
    <p:sldId id="578" r:id="rId10"/>
    <p:sldId id="580" r:id="rId11"/>
    <p:sldId id="495" r:id="rId12"/>
    <p:sldId id="594" r:id="rId13"/>
    <p:sldId id="498" r:id="rId14"/>
    <p:sldId id="608" r:id="rId15"/>
    <p:sldId id="597" r:id="rId16"/>
    <p:sldId id="601" r:id="rId17"/>
    <p:sldId id="403" r:id="rId18"/>
    <p:sldId id="548" r:id="rId19"/>
    <p:sldId id="562" r:id="rId20"/>
    <p:sldId id="616" r:id="rId21"/>
    <p:sldId id="480" r:id="rId22"/>
    <p:sldId id="618" r:id="rId23"/>
    <p:sldId id="620" r:id="rId24"/>
    <p:sldId id="621" r:id="rId25"/>
    <p:sldId id="622" r:id="rId26"/>
    <p:sldId id="565" r:id="rId27"/>
    <p:sldId id="564" r:id="rId28"/>
    <p:sldId id="613" r:id="rId29"/>
    <p:sldId id="614" r:id="rId30"/>
    <p:sldId id="559" r:id="rId31"/>
    <p:sldId id="606" r:id="rId32"/>
    <p:sldId id="487" r:id="rId33"/>
    <p:sldId id="534" r:id="rId34"/>
    <p:sldId id="603" r:id="rId35"/>
    <p:sldId id="533" r:id="rId36"/>
    <p:sldId id="529" r:id="rId37"/>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ARRISON" initials="A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4" autoAdjust="0"/>
    <p:restoredTop sz="86486" autoAdjust="0"/>
  </p:normalViewPr>
  <p:slideViewPr>
    <p:cSldViewPr>
      <p:cViewPr>
        <p:scale>
          <a:sx n="66" d="100"/>
          <a:sy n="66" d="100"/>
        </p:scale>
        <p:origin x="-1152" y="-732"/>
      </p:cViewPr>
      <p:guideLst>
        <p:guide orient="horz" pos="2160"/>
        <p:guide pos="2880"/>
      </p:guideLst>
    </p:cSldViewPr>
  </p:slideViewPr>
  <p:outlineViewPr>
    <p:cViewPr>
      <p:scale>
        <a:sx n="33" d="100"/>
        <a:sy n="33" d="100"/>
      </p:scale>
      <p:origin x="0" y="909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Harrison\Documents\societal%20problem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view3D>
      <c:rotX val="30"/>
      <c:perspective val="30"/>
    </c:view3D>
    <c:plotArea>
      <c:layout/>
      <c:pie3DChart>
        <c:varyColors val="1"/>
        <c:ser>
          <c:idx val="0"/>
          <c:order val="0"/>
          <c:cat>
            <c:strRef>
              <c:f>Sheet1!$A$1:$A$6</c:f>
              <c:strCache>
                <c:ptCount val="6"/>
                <c:pt idx="0">
                  <c:v>Energy (8%)</c:v>
                </c:pt>
                <c:pt idx="1">
                  <c:v>Environment (3%)</c:v>
                </c:pt>
                <c:pt idx="2">
                  <c:v>Computer and Information Technology (8%)</c:v>
                </c:pt>
                <c:pt idx="3">
                  <c:v>Materials and nanotechnology (29%)</c:v>
                </c:pt>
                <c:pt idx="4">
                  <c:v>Health (18%)</c:v>
                </c:pt>
                <c:pt idx="5">
                  <c:v>Fundamental Science (35%)</c:v>
                </c:pt>
              </c:strCache>
            </c:strRef>
          </c:cat>
          <c:val>
            <c:numRef>
              <c:f>Sheet1!$B$1:$B$6</c:f>
              <c:numCache>
                <c:formatCode>General</c:formatCode>
                <c:ptCount val="6"/>
                <c:pt idx="0">
                  <c:v>8</c:v>
                </c:pt>
                <c:pt idx="1">
                  <c:v>3</c:v>
                </c:pt>
                <c:pt idx="2">
                  <c:v>8</c:v>
                </c:pt>
                <c:pt idx="3">
                  <c:v>29</c:v>
                </c:pt>
                <c:pt idx="4">
                  <c:v>18</c:v>
                </c:pt>
                <c:pt idx="5">
                  <c:v>35</c:v>
                </c:pt>
              </c:numCache>
            </c:numRef>
          </c:val>
        </c:ser>
        <c:dLbls>
          <c:showCatName val="1"/>
        </c:dLbls>
      </c:pie3DChart>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21582" cy="493633"/>
          </a:xfrm>
          <a:prstGeom prst="rect">
            <a:avLst/>
          </a:prstGeom>
        </p:spPr>
        <p:txBody>
          <a:bodyPr vert="horz" lIns="90827" tIns="45414" rIns="90827" bIns="45414"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3633"/>
          </a:xfrm>
          <a:prstGeom prst="rect">
            <a:avLst/>
          </a:prstGeom>
        </p:spPr>
        <p:txBody>
          <a:bodyPr vert="horz" lIns="90827" tIns="45414" rIns="90827" bIns="45414" rtlCol="0"/>
          <a:lstStyle>
            <a:lvl1pPr algn="r">
              <a:defRPr sz="1200"/>
            </a:lvl1pPr>
          </a:lstStyle>
          <a:p>
            <a:fld id="{297C893F-E70B-4807-9DA7-9FC08D01D2B2}" type="datetimeFigureOut">
              <a:rPr lang="fr-FR" smtClean="0"/>
              <a:pPr/>
              <a:t>26/06/2013</a:t>
            </a:fld>
            <a:endParaRPr lang="fr-FR"/>
          </a:p>
        </p:txBody>
      </p:sp>
      <p:sp>
        <p:nvSpPr>
          <p:cNvPr id="4" name="Espace réservé de l'image des diapositives 3"/>
          <p:cNvSpPr>
            <a:spLocks noGrp="1" noRot="1" noChangeAspect="1"/>
          </p:cNvSpPr>
          <p:nvPr>
            <p:ph type="sldImg" idx="2"/>
          </p:nvPr>
        </p:nvSpPr>
        <p:spPr>
          <a:xfrm>
            <a:off x="903288" y="739775"/>
            <a:ext cx="4935537" cy="3702050"/>
          </a:xfrm>
          <a:prstGeom prst="rect">
            <a:avLst/>
          </a:prstGeom>
          <a:noFill/>
          <a:ln w="12700">
            <a:solidFill>
              <a:prstClr val="black"/>
            </a:solidFill>
          </a:ln>
        </p:spPr>
        <p:txBody>
          <a:bodyPr vert="horz" lIns="90827" tIns="45414" rIns="90827" bIns="45414" rtlCol="0" anchor="ctr"/>
          <a:lstStyle/>
          <a:p>
            <a:endParaRPr lang="fr-FR"/>
          </a:p>
        </p:txBody>
      </p:sp>
      <p:sp>
        <p:nvSpPr>
          <p:cNvPr id="5" name="Espace réservé des commentaires 4"/>
          <p:cNvSpPr>
            <a:spLocks noGrp="1"/>
          </p:cNvSpPr>
          <p:nvPr>
            <p:ph type="body" sz="quarter" idx="3"/>
          </p:nvPr>
        </p:nvSpPr>
        <p:spPr>
          <a:xfrm>
            <a:off x="674212" y="4689516"/>
            <a:ext cx="5393690" cy="4442698"/>
          </a:xfrm>
          <a:prstGeom prst="rect">
            <a:avLst/>
          </a:prstGeom>
        </p:spPr>
        <p:txBody>
          <a:bodyPr vert="horz" lIns="90827" tIns="45414" rIns="90827" bIns="4541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377318"/>
            <a:ext cx="2921582" cy="493633"/>
          </a:xfrm>
          <a:prstGeom prst="rect">
            <a:avLst/>
          </a:prstGeom>
        </p:spPr>
        <p:txBody>
          <a:bodyPr vert="horz" lIns="90827" tIns="45414" rIns="90827" bIns="4541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8"/>
            <a:ext cx="2921582" cy="493633"/>
          </a:xfrm>
          <a:prstGeom prst="rect">
            <a:avLst/>
          </a:prstGeom>
        </p:spPr>
        <p:txBody>
          <a:bodyPr vert="horz" lIns="90827" tIns="45414" rIns="90827" bIns="45414" rtlCol="0" anchor="b"/>
          <a:lstStyle>
            <a:lvl1pPr algn="r">
              <a:defRPr sz="1200"/>
            </a:lvl1pPr>
          </a:lstStyle>
          <a:p>
            <a:fld id="{E6F0185B-DAF0-41BA-9A23-94C0AA666415}"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D8F6F2A-2169-45A7-94B6-C8052213DDA4}" type="slidenum">
              <a:rPr lang="fr-FR" smtClean="0">
                <a:latin typeface="Arial" pitchFamily="34" charset="0"/>
              </a:rPr>
              <a:pPr/>
              <a:t>1</a:t>
            </a:fld>
            <a:endParaRPr lang="fr-FR"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055"/>
          <p:cNvSpPr>
            <a:spLocks noGrp="1" noChangeArrowheads="1"/>
          </p:cNvSpPr>
          <p:nvPr>
            <p:ph type="sldNum" sz="quarter"/>
          </p:nvPr>
        </p:nvSpPr>
        <p:spPr>
          <a:noFill/>
        </p:spPr>
        <p:txBody>
          <a:bodyPr/>
          <a:lstStyle/>
          <a:p>
            <a:pPr>
              <a:tabLst>
                <a:tab pos="691573" algn="l"/>
                <a:tab pos="1383144" algn="l"/>
                <a:tab pos="2074718" algn="l"/>
                <a:tab pos="2766289" algn="l"/>
              </a:tabLst>
            </a:pPr>
            <a:fld id="{97FB62AB-A4C6-4EB2-A755-23FA19946405}" type="slidenum">
              <a:rPr lang="en-US" smtClean="0"/>
              <a:pPr>
                <a:tabLst>
                  <a:tab pos="691573" algn="l"/>
                  <a:tab pos="1383144" algn="l"/>
                  <a:tab pos="2074718" algn="l"/>
                  <a:tab pos="2766289" algn="l"/>
                </a:tabLst>
              </a:pPr>
              <a:t>10</a:t>
            </a:fld>
            <a:endParaRPr lang="en-US" dirty="0" smtClean="0"/>
          </a:p>
        </p:txBody>
      </p:sp>
      <p:sp>
        <p:nvSpPr>
          <p:cNvPr id="72707" name="Rectangle 2"/>
          <p:cNvSpPr>
            <a:spLocks noGrp="1" noRot="1" noChangeAspect="1" noChangeArrowheads="1" noTextEdit="1"/>
          </p:cNvSpPr>
          <p:nvPr>
            <p:ph type="sldImg"/>
          </p:nvPr>
        </p:nvSpPr>
        <p:spPr>
          <a:xfrm>
            <a:off x="903288" y="739775"/>
            <a:ext cx="4935537" cy="3702050"/>
          </a:xfrm>
          <a:ln/>
        </p:spPr>
      </p:sp>
      <p:sp>
        <p:nvSpPr>
          <p:cNvPr id="72708" name="Rectangle 3"/>
          <p:cNvSpPr>
            <a:spLocks noGrp="1" noChangeArrowheads="1"/>
          </p:cNvSpPr>
          <p:nvPr>
            <p:ph type="body" idx="1"/>
          </p:nvPr>
        </p:nvSpPr>
        <p:spPr>
          <a:xfrm>
            <a:off x="672640" y="4689516"/>
            <a:ext cx="5396841" cy="4442698"/>
          </a:xfrm>
          <a:noFill/>
          <a:ln/>
        </p:spPr>
        <p:txBody>
          <a:bodyPr/>
          <a:lstStyle/>
          <a:p>
            <a:pPr eaLnBrk="1" hangingPunct="1"/>
            <a:r>
              <a:rPr lang="en-US" dirty="0" smtClean="0"/>
              <a:t>Then have an example of globular protein -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92BF9277-1B07-445E-8F78-9CF44B4D695D}" type="slidenum">
              <a:rPr lang="en-US"/>
              <a:pPr fontAlgn="base">
                <a:spcBef>
                  <a:spcPct val="0"/>
                </a:spcBef>
                <a:spcAft>
                  <a:spcPct val="0"/>
                </a:spcAft>
                <a:tabLst>
                  <a:tab pos="717474" algn="l"/>
                  <a:tab pos="1434946" algn="l"/>
                  <a:tab pos="2152420" algn="l"/>
                  <a:tab pos="2869892" algn="l"/>
                </a:tabLst>
              </a:pPr>
              <a:t>11</a:t>
            </a:fld>
            <a:endParaRPr lang="en-US" dirty="0"/>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4"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a:spcBef>
                <a:spcPct val="0"/>
              </a:spcBef>
            </a:pPr>
            <a:r>
              <a:rPr lang="en-US" smtClean="0"/>
              <a:t>Several images here of engineering examples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C237EBF4-C271-4227-AB72-16FE9438847B}" type="slidenum">
              <a:rPr lang="en-US"/>
              <a:pPr fontAlgn="base">
                <a:spcBef>
                  <a:spcPct val="0"/>
                </a:spcBef>
                <a:spcAft>
                  <a:spcPct val="0"/>
                </a:spcAft>
                <a:tabLst>
                  <a:tab pos="717474" algn="l"/>
                  <a:tab pos="1434946" algn="l"/>
                  <a:tab pos="2152420" algn="l"/>
                  <a:tab pos="2869892" algn="l"/>
                </a:tabLst>
              </a:pPr>
              <a:t>12</a:t>
            </a:fld>
            <a:endParaRPr lang="en-US" dirty="0"/>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a:spcBef>
                <a:spcPct val="0"/>
              </a:spcBef>
            </a:pPr>
            <a:r>
              <a:rPr lang="en-US" smtClean="0"/>
              <a:t>Several images here of engineering examples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13</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Wavelength</a:t>
            </a:r>
          </a:p>
          <a:p>
            <a:pPr lvl="1">
              <a:spcBef>
                <a:spcPct val="0"/>
              </a:spcBef>
            </a:pPr>
            <a:r>
              <a:rPr lang="en-US" dirty="0" smtClean="0"/>
              <a:t>Energy</a:t>
            </a:r>
          </a:p>
          <a:p>
            <a:pPr lvl="1">
              <a:spcBef>
                <a:spcPct val="0"/>
              </a:spcBef>
            </a:pPr>
            <a:r>
              <a:rPr lang="en-US" dirty="0" smtClean="0"/>
              <a:t>Scattering by the nucleus</a:t>
            </a:r>
          </a:p>
          <a:p>
            <a:pPr lvl="1">
              <a:spcBef>
                <a:spcPct val="0"/>
              </a:spcBef>
            </a:pPr>
            <a:r>
              <a:rPr lang="en-US" dirty="0" smtClean="0"/>
              <a:t>Magnetic moment and </a:t>
            </a:r>
            <a:r>
              <a:rPr lang="en-US" dirty="0" err="1" smtClean="0"/>
              <a:t>polarisation</a:t>
            </a:r>
            <a:endParaRPr lang="en-US" dirty="0" smtClean="0"/>
          </a:p>
          <a:p>
            <a:pPr lvl="1">
              <a:spcBef>
                <a:spcPct val="0"/>
              </a:spcBef>
            </a:pPr>
            <a:r>
              <a:rPr lang="en-US" dirty="0" smtClean="0"/>
              <a:t>Ability to penetrate hard matter</a:t>
            </a:r>
          </a:p>
          <a:p>
            <a:pPr>
              <a:spcBef>
                <a:spcPct val="0"/>
              </a:spcBef>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14</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Wavelength</a:t>
            </a:r>
          </a:p>
          <a:p>
            <a:pPr lvl="1">
              <a:spcBef>
                <a:spcPct val="0"/>
              </a:spcBef>
            </a:pPr>
            <a:r>
              <a:rPr lang="en-US" dirty="0" smtClean="0"/>
              <a:t>Energy</a:t>
            </a:r>
          </a:p>
          <a:p>
            <a:pPr lvl="1">
              <a:spcBef>
                <a:spcPct val="0"/>
              </a:spcBef>
            </a:pPr>
            <a:r>
              <a:rPr lang="en-US" dirty="0" smtClean="0"/>
              <a:t>Scattering by the nucleus</a:t>
            </a:r>
          </a:p>
          <a:p>
            <a:pPr lvl="1">
              <a:spcBef>
                <a:spcPct val="0"/>
              </a:spcBef>
            </a:pPr>
            <a:r>
              <a:rPr lang="en-US" dirty="0" smtClean="0"/>
              <a:t>Magnetic moment and </a:t>
            </a:r>
            <a:r>
              <a:rPr lang="en-US" dirty="0" err="1" smtClean="0"/>
              <a:t>polarisation</a:t>
            </a:r>
            <a:endParaRPr lang="en-US" dirty="0" smtClean="0"/>
          </a:p>
          <a:p>
            <a:pPr lvl="1">
              <a:spcBef>
                <a:spcPct val="0"/>
              </a:spcBef>
            </a:pPr>
            <a:r>
              <a:rPr lang="en-US" dirty="0" smtClean="0"/>
              <a:t>Ability to penetrate hard matter</a:t>
            </a:r>
          </a:p>
          <a:p>
            <a:pPr>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055"/>
          <p:cNvSpPr>
            <a:spLocks noGrp="1" noChangeArrowheads="1"/>
          </p:cNvSpPr>
          <p:nvPr>
            <p:ph type="sldNum" sz="quarter"/>
          </p:nvPr>
        </p:nvSpPr>
        <p:spPr>
          <a:noFill/>
        </p:spPr>
        <p:txBody>
          <a:bodyPr/>
          <a:lstStyle/>
          <a:p>
            <a:pPr>
              <a:tabLst>
                <a:tab pos="717474" algn="l"/>
                <a:tab pos="1434946" algn="l"/>
                <a:tab pos="2152420" algn="l"/>
                <a:tab pos="2869892" algn="l"/>
              </a:tabLst>
            </a:pPr>
            <a:fld id="{C8FB7AAF-C0CA-421B-8272-086E4E5A0994}" type="slidenum">
              <a:rPr lang="en-US" smtClean="0"/>
              <a:pPr>
                <a:tabLst>
                  <a:tab pos="717474" algn="l"/>
                  <a:tab pos="1434946" algn="l"/>
                  <a:tab pos="2152420" algn="l"/>
                  <a:tab pos="2869892" algn="l"/>
                </a:tabLst>
              </a:pPr>
              <a:t>15</a:t>
            </a:fld>
            <a:endParaRPr lang="en-US" dirty="0" smtClean="0"/>
          </a:p>
        </p:txBody>
      </p:sp>
      <p:sp>
        <p:nvSpPr>
          <p:cNvPr id="84995" name="Rectangle 2"/>
          <p:cNvSpPr>
            <a:spLocks noGrp="1" noRot="1" noChangeAspect="1" noChangeArrowheads="1" noTextEdit="1"/>
          </p:cNvSpPr>
          <p:nvPr>
            <p:ph type="sldImg"/>
          </p:nvPr>
        </p:nvSpPr>
        <p:spPr>
          <a:xfrm>
            <a:off x="910075" y="740372"/>
            <a:ext cx="4921963" cy="3701853"/>
          </a:xfrm>
          <a:ln/>
        </p:spPr>
      </p:sp>
      <p:sp>
        <p:nvSpPr>
          <p:cNvPr id="84996" name="Rectangle 3"/>
          <p:cNvSpPr>
            <a:spLocks noGrp="1" noChangeArrowheads="1"/>
          </p:cNvSpPr>
          <p:nvPr>
            <p:ph type="body" idx="1"/>
          </p:nvPr>
        </p:nvSpPr>
        <p:spPr>
          <a:xfrm>
            <a:off x="672640" y="4689516"/>
            <a:ext cx="5396841" cy="4442698"/>
          </a:xfrm>
          <a:noFill/>
          <a:ln/>
        </p:spPr>
        <p:txBody>
          <a:bodyPr/>
          <a:lstStyle/>
          <a:p>
            <a:pPr eaLnBrk="1" hangingPunct="1"/>
            <a:r>
              <a:rPr lang="en-US" dirty="0" smtClean="0"/>
              <a:t>Generic figure about timescales…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16</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Wavelength</a:t>
            </a:r>
          </a:p>
          <a:p>
            <a:pPr lvl="1">
              <a:spcBef>
                <a:spcPct val="0"/>
              </a:spcBef>
            </a:pPr>
            <a:r>
              <a:rPr lang="en-US" dirty="0" smtClean="0"/>
              <a:t>Energy</a:t>
            </a:r>
          </a:p>
          <a:p>
            <a:pPr lvl="1">
              <a:spcBef>
                <a:spcPct val="0"/>
              </a:spcBef>
            </a:pPr>
            <a:r>
              <a:rPr lang="en-US" dirty="0" smtClean="0"/>
              <a:t>Scattering by the nucleus</a:t>
            </a:r>
          </a:p>
          <a:p>
            <a:pPr lvl="1">
              <a:spcBef>
                <a:spcPct val="0"/>
              </a:spcBef>
            </a:pPr>
            <a:r>
              <a:rPr lang="en-US" dirty="0" smtClean="0"/>
              <a:t>Magnetic moment and </a:t>
            </a:r>
            <a:r>
              <a:rPr lang="en-US" dirty="0" err="1" smtClean="0"/>
              <a:t>polarisation</a:t>
            </a:r>
            <a:endParaRPr lang="en-US" dirty="0" smtClean="0"/>
          </a:p>
          <a:p>
            <a:pPr lvl="1">
              <a:spcBef>
                <a:spcPct val="0"/>
              </a:spcBef>
            </a:pPr>
            <a:r>
              <a:rPr lang="en-US" dirty="0" smtClean="0"/>
              <a:t>Ability to penetrate hard matter</a:t>
            </a:r>
          </a:p>
          <a:p>
            <a:pPr>
              <a:spcBef>
                <a:spcPct val="0"/>
              </a:spcBef>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35E91C9-B287-408D-8013-C9D003C23CF3}" type="slidenum">
              <a:rPr lang="fr-FR" smtClean="0">
                <a:latin typeface="Arial" pitchFamily="34" charset="0"/>
              </a:rPr>
              <a:pPr/>
              <a:t>17</a:t>
            </a:fld>
            <a:endParaRPr lang="fr-FR" smtClean="0">
              <a:latin typeface="Arial" pitchFamily="34" charset="0"/>
            </a:endParaRPr>
          </a:p>
        </p:txBody>
      </p:sp>
      <p:sp>
        <p:nvSpPr>
          <p:cNvPr id="99331" name="Rectangle 1026"/>
          <p:cNvSpPr>
            <a:spLocks noGrp="1" noRot="1" noChangeAspect="1" noChangeArrowheads="1" noTextEdit="1"/>
          </p:cNvSpPr>
          <p:nvPr>
            <p:ph type="sldImg"/>
          </p:nvPr>
        </p:nvSpPr>
        <p:spPr>
          <a:ln/>
        </p:spPr>
      </p:sp>
      <p:sp>
        <p:nvSpPr>
          <p:cNvPr id="99332" name="Rectangle 1027"/>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GB"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18</a:t>
            </a:fld>
            <a:endParaRPr lang="fr-F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GB"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19</a:t>
            </a:fld>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D8F6F2A-2169-45A7-94B6-C8052213DDA4}" type="slidenum">
              <a:rPr lang="fr-FR" smtClean="0">
                <a:latin typeface="Arial" pitchFamily="34" charset="0"/>
              </a:rPr>
              <a:pPr/>
              <a:t>2</a:t>
            </a:fld>
            <a:endParaRPr lang="fr-FR"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GB"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20</a:t>
            </a:fld>
            <a:endParaRPr lang="fr-F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The march of civilisation is often organised according to eras or empires or even political/cultural/religious movements</a:t>
            </a:r>
          </a:p>
          <a:p>
            <a:r>
              <a:rPr lang="en-GB" dirty="0" smtClean="0"/>
              <a:t>(images of ‘eras’, ‘empire’ etc…renaissance, enlightenment, reason…)</a:t>
            </a:r>
          </a:p>
          <a:p>
            <a:r>
              <a:rPr lang="en-GB" dirty="0" smtClean="0"/>
              <a:t>It is also often organised according to the materials on which enabling technologies are based: stone, </a:t>
            </a:r>
            <a:r>
              <a:rPr lang="en-GB" dirty="0" err="1" smtClean="0"/>
              <a:t>brone</a:t>
            </a:r>
            <a:r>
              <a:rPr lang="en-GB" dirty="0" smtClean="0"/>
              <a:t>, </a:t>
            </a:r>
            <a:r>
              <a:rPr lang="en-GB" dirty="0" err="1" smtClean="0"/>
              <a:t>irom</a:t>
            </a:r>
            <a:r>
              <a:rPr lang="en-GB" dirty="0" smtClean="0"/>
              <a:t> (of which there are two – classic images of the industrial age), silicon,… (what next – probably nowhere near as snappy – </a:t>
            </a:r>
            <a:r>
              <a:rPr lang="en-GB" dirty="0" err="1" smtClean="0"/>
              <a:t>biomimetic</a:t>
            </a:r>
            <a:r>
              <a:rPr lang="en-GB" dirty="0" smtClean="0"/>
              <a:t>, nanostructures….)</a:t>
            </a:r>
          </a:p>
          <a:p>
            <a:r>
              <a:rPr lang="en-GB" dirty="0" smtClean="0"/>
              <a:t>Approx dates – </a:t>
            </a:r>
            <a:r>
              <a:rPr lang="en-GB" dirty="0" err="1" smtClean="0"/>
              <a:t>Brtish</a:t>
            </a:r>
            <a:r>
              <a:rPr lang="en-GB" baseline="0" dirty="0" smtClean="0"/>
              <a:t> Isles</a:t>
            </a:r>
            <a:endParaRPr lang="en-GB" dirty="0" smtClean="0"/>
          </a:p>
          <a:p>
            <a:r>
              <a:rPr lang="en-GB" dirty="0" smtClean="0"/>
              <a:t>Stone </a:t>
            </a:r>
            <a:r>
              <a:rPr lang="en-GB" baseline="0" dirty="0" smtClean="0"/>
              <a:t> – 7000 – 2000 BC</a:t>
            </a:r>
            <a:endParaRPr lang="en-GB" dirty="0" smtClean="0"/>
          </a:p>
          <a:p>
            <a:r>
              <a:rPr lang="en-GB" dirty="0" smtClean="0"/>
              <a:t>Bronze</a:t>
            </a:r>
            <a:r>
              <a:rPr lang="en-GB" baseline="0" dirty="0" smtClean="0"/>
              <a:t> –  2000 – 600 BC </a:t>
            </a:r>
          </a:p>
          <a:p>
            <a:pPr defTabSz="908274">
              <a:defRPr/>
            </a:pPr>
            <a:r>
              <a:rPr lang="en-GB" baseline="0" dirty="0" smtClean="0"/>
              <a:t>Iron –  </a:t>
            </a:r>
            <a:r>
              <a:rPr lang="en-GB" b="1" dirty="0" smtClean="0"/>
              <a:t>(c.500 B.C - 400 A.D )</a:t>
            </a:r>
            <a:endParaRPr lang="en-GB" dirty="0" smtClean="0"/>
          </a:p>
          <a:p>
            <a:endParaRPr lang="en-GB" baseline="0" dirty="0" smtClean="0"/>
          </a:p>
          <a:p>
            <a:endParaRPr lang="en-GB" dirty="0" smtClean="0"/>
          </a:p>
          <a:p>
            <a:endParaRPr lang="en-GB" dirty="0" smtClean="0"/>
          </a:p>
          <a:p>
            <a:endParaRPr lang="en-GB" dirty="0" smtClean="0"/>
          </a:p>
          <a:p>
            <a:r>
              <a:rPr lang="en-GB" dirty="0" smtClean="0"/>
              <a:t>Again images</a:t>
            </a:r>
          </a:p>
          <a:p>
            <a:r>
              <a:rPr lang="en-GB" dirty="0" smtClean="0"/>
              <a:t>One of the key driving forces in fundamental science is to better understand how materials work and this in turn requires detailed knowledge and understanding of where the atoms and molecules are and how they move. In this talk I will tell you about one of the most powerful tools in this search, and some the amazing discoveries it has made. That tool is neutron scattering. </a:t>
            </a:r>
          </a:p>
          <a:p>
            <a:r>
              <a:rPr lang="en-GB" dirty="0" smtClean="0"/>
              <a:t>Perhaps just speak this – and images of stone, bronze, iron … iron (</a:t>
            </a:r>
            <a:r>
              <a:rPr lang="en-GB" dirty="0" err="1" smtClean="0"/>
              <a:t>i</a:t>
            </a:r>
            <a:r>
              <a:rPr lang="en-GB" dirty="0" smtClean="0"/>
              <a:t>) … silicon … ??? </a:t>
            </a:r>
            <a:r>
              <a:rPr lang="en-GB" dirty="0" err="1" smtClean="0"/>
              <a:t>Dilithium</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21</a:t>
            </a:fld>
            <a:endParaRPr lang="fr-F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GB" dirty="0" smtClean="0"/>
              <a:t>Middle picture – silver </a:t>
            </a:r>
            <a:r>
              <a:rPr lang="en-GB" dirty="0" err="1" smtClean="0"/>
              <a:t>behenate</a:t>
            </a:r>
            <a:r>
              <a:rPr lang="en-GB" baseline="0" dirty="0" smtClean="0"/>
              <a:t> powder d around 56 Angstroms – first order on rear detector, second order on front/side detector</a:t>
            </a:r>
            <a:endParaRPr lang="en-GB" dirty="0" smtClean="0"/>
          </a:p>
          <a:p>
            <a:r>
              <a:rPr lang="en-GB" dirty="0" smtClean="0"/>
              <a:t>RHS latex spheres</a:t>
            </a:r>
            <a:r>
              <a:rPr lang="en-GB" baseline="0" dirty="0" smtClean="0"/>
              <a:t> in D2o showing mono and </a:t>
            </a:r>
            <a:r>
              <a:rPr lang="en-GB" baseline="0" dirty="0" err="1" smtClean="0"/>
              <a:t>ToF</a:t>
            </a:r>
            <a:r>
              <a:rPr lang="en-GB" baseline="0" dirty="0" smtClean="0"/>
              <a:t> modes and the q-dynamic range (mono at two settings)</a:t>
            </a:r>
            <a:endParaRPr lang="fr-FR" dirty="0" smtClean="0"/>
          </a:p>
        </p:txBody>
      </p:sp>
      <p:sp>
        <p:nvSpPr>
          <p:cNvPr id="67588" name="Slide Number Placeholder 3"/>
          <p:cNvSpPr>
            <a:spLocks noGrp="1"/>
          </p:cNvSpPr>
          <p:nvPr>
            <p:ph type="sldNum" sz="quarter"/>
          </p:nvPr>
        </p:nvSpPr>
        <p:spPr>
          <a:noFill/>
        </p:spPr>
        <p:txBody>
          <a:bodyPr/>
          <a:lstStyle/>
          <a:p>
            <a:pPr>
              <a:tabLst>
                <a:tab pos="715532" algn="l"/>
                <a:tab pos="1432638" algn="l"/>
                <a:tab pos="2148168" algn="l"/>
                <a:tab pos="2868427" algn="l"/>
              </a:tabLst>
            </a:pPr>
            <a:fld id="{7A8385E0-B38C-4AF1-9FEA-BA00981232FE}" type="slidenum">
              <a:rPr lang="fr-FR" smtClean="0"/>
              <a:pPr>
                <a:tabLst>
                  <a:tab pos="715532" algn="l"/>
                  <a:tab pos="1432638" algn="l"/>
                  <a:tab pos="2148168" algn="l"/>
                  <a:tab pos="2868427" algn="l"/>
                </a:tabLst>
              </a:pPr>
              <a:t>22</a:t>
            </a:fld>
            <a:endParaRPr lang="fr-F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fr-FR" dirty="0" smtClean="0"/>
          </a:p>
        </p:txBody>
      </p:sp>
      <p:sp>
        <p:nvSpPr>
          <p:cNvPr id="67588" name="Slide Number Placeholder 3"/>
          <p:cNvSpPr>
            <a:spLocks noGrp="1"/>
          </p:cNvSpPr>
          <p:nvPr>
            <p:ph type="sldNum" sz="quarter"/>
          </p:nvPr>
        </p:nvSpPr>
        <p:spPr>
          <a:noFill/>
        </p:spPr>
        <p:txBody>
          <a:bodyPr/>
          <a:lstStyle/>
          <a:p>
            <a:pPr>
              <a:tabLst>
                <a:tab pos="715532" algn="l"/>
                <a:tab pos="1432638" algn="l"/>
                <a:tab pos="2148168" algn="l"/>
                <a:tab pos="2868427" algn="l"/>
              </a:tabLst>
            </a:pPr>
            <a:fld id="{7A8385E0-B38C-4AF1-9FEA-BA00981232FE}" type="slidenum">
              <a:rPr lang="fr-FR" smtClean="0"/>
              <a:pPr>
                <a:tabLst>
                  <a:tab pos="715532" algn="l"/>
                  <a:tab pos="1432638" algn="l"/>
                  <a:tab pos="2148168" algn="l"/>
                  <a:tab pos="2868427" algn="l"/>
                </a:tabLst>
              </a:pPr>
              <a:t>23</a:t>
            </a:fld>
            <a:endParaRPr lang="fr-F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fr-FR" dirty="0" smtClean="0"/>
          </a:p>
        </p:txBody>
      </p:sp>
      <p:sp>
        <p:nvSpPr>
          <p:cNvPr id="67588" name="Slide Number Placeholder 3"/>
          <p:cNvSpPr>
            <a:spLocks noGrp="1"/>
          </p:cNvSpPr>
          <p:nvPr>
            <p:ph type="sldNum" sz="quarter"/>
          </p:nvPr>
        </p:nvSpPr>
        <p:spPr>
          <a:noFill/>
        </p:spPr>
        <p:txBody>
          <a:bodyPr/>
          <a:lstStyle/>
          <a:p>
            <a:pPr>
              <a:tabLst>
                <a:tab pos="715532" algn="l"/>
                <a:tab pos="1432638" algn="l"/>
                <a:tab pos="2148168" algn="l"/>
                <a:tab pos="2868427" algn="l"/>
              </a:tabLst>
            </a:pPr>
            <a:fld id="{7A8385E0-B38C-4AF1-9FEA-BA00981232FE}" type="slidenum">
              <a:rPr lang="fr-FR" smtClean="0"/>
              <a:pPr>
                <a:tabLst>
                  <a:tab pos="715532" algn="l"/>
                  <a:tab pos="1432638" algn="l"/>
                  <a:tab pos="2148168" algn="l"/>
                  <a:tab pos="2868427" algn="l"/>
                </a:tabLst>
              </a:pPr>
              <a:t>24</a:t>
            </a:fld>
            <a:endParaRPr lang="fr-F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GB" dirty="0" smtClean="0"/>
              <a:t>10B solid-state – trick with films</a:t>
            </a:r>
            <a:r>
              <a:rPr lang="en-GB" baseline="0" dirty="0" smtClean="0"/>
              <a:t> is to ensure there’s enough ‘stuff’ in the beam. Each 10B struck by n produces two ionising particles – 7Li and alpha emitted in opposite directions which then ionise gas (Ar-CO2)</a:t>
            </a:r>
          </a:p>
          <a:p>
            <a:r>
              <a:rPr lang="en-GB" baseline="0" dirty="0" smtClean="0"/>
              <a:t>There are effectively dozens of layers in the flight path- detection efficiency about 55%</a:t>
            </a:r>
          </a:p>
          <a:p>
            <a:endParaRPr lang="fr-FR" dirty="0" smtClean="0"/>
          </a:p>
        </p:txBody>
      </p:sp>
      <p:sp>
        <p:nvSpPr>
          <p:cNvPr id="67588" name="Slide Number Placeholder 3"/>
          <p:cNvSpPr>
            <a:spLocks noGrp="1"/>
          </p:cNvSpPr>
          <p:nvPr>
            <p:ph type="sldNum" sz="quarter"/>
          </p:nvPr>
        </p:nvSpPr>
        <p:spPr>
          <a:noFill/>
        </p:spPr>
        <p:txBody>
          <a:bodyPr/>
          <a:lstStyle/>
          <a:p>
            <a:pPr>
              <a:tabLst>
                <a:tab pos="715532" algn="l"/>
                <a:tab pos="1432638" algn="l"/>
                <a:tab pos="2148168" algn="l"/>
                <a:tab pos="2868427" algn="l"/>
              </a:tabLst>
            </a:pPr>
            <a:fld id="{7A8385E0-B38C-4AF1-9FEA-BA00981232FE}" type="slidenum">
              <a:rPr lang="fr-FR" smtClean="0"/>
              <a:pPr>
                <a:tabLst>
                  <a:tab pos="715532" algn="l"/>
                  <a:tab pos="1432638" algn="l"/>
                  <a:tab pos="2148168" algn="l"/>
                  <a:tab pos="2868427" algn="l"/>
                </a:tabLst>
              </a:pPr>
              <a:t>25</a:t>
            </a:fld>
            <a:endParaRPr lang="fr-F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The march of civilisation is often organised according to eras or empires or even political/cultural/religious movements</a:t>
            </a:r>
          </a:p>
          <a:p>
            <a:r>
              <a:rPr lang="en-GB" dirty="0" smtClean="0"/>
              <a:t>(images of ‘eras’, ‘empire’ etc…renaissance, enlightenment, reason…)</a:t>
            </a:r>
          </a:p>
          <a:p>
            <a:r>
              <a:rPr lang="en-GB" dirty="0" smtClean="0"/>
              <a:t>It is also often organised according to the materials on which enabling technologies are based: stone, </a:t>
            </a:r>
            <a:r>
              <a:rPr lang="en-GB" dirty="0" err="1" smtClean="0"/>
              <a:t>brone</a:t>
            </a:r>
            <a:r>
              <a:rPr lang="en-GB" dirty="0" smtClean="0"/>
              <a:t>, </a:t>
            </a:r>
            <a:r>
              <a:rPr lang="en-GB" dirty="0" err="1" smtClean="0"/>
              <a:t>irom</a:t>
            </a:r>
            <a:r>
              <a:rPr lang="en-GB" dirty="0" smtClean="0"/>
              <a:t> (of which there are two – classic images of the industrial age), silicon,… (what next – probably nowhere near as snappy – </a:t>
            </a:r>
            <a:r>
              <a:rPr lang="en-GB" dirty="0" err="1" smtClean="0"/>
              <a:t>biomimetic</a:t>
            </a:r>
            <a:r>
              <a:rPr lang="en-GB" dirty="0" smtClean="0"/>
              <a:t>, nanostructures….)</a:t>
            </a:r>
          </a:p>
          <a:p>
            <a:r>
              <a:rPr lang="en-GB" dirty="0" smtClean="0"/>
              <a:t>Approx dates – </a:t>
            </a:r>
            <a:r>
              <a:rPr lang="en-GB" dirty="0" err="1" smtClean="0"/>
              <a:t>Brtish</a:t>
            </a:r>
            <a:r>
              <a:rPr lang="en-GB" baseline="0" dirty="0" smtClean="0"/>
              <a:t> Isles</a:t>
            </a:r>
            <a:endParaRPr lang="en-GB" dirty="0" smtClean="0"/>
          </a:p>
          <a:p>
            <a:r>
              <a:rPr lang="en-GB" dirty="0" smtClean="0"/>
              <a:t>Stone </a:t>
            </a:r>
            <a:r>
              <a:rPr lang="en-GB" baseline="0" dirty="0" smtClean="0"/>
              <a:t> – 7000 – 2000 BC</a:t>
            </a:r>
            <a:endParaRPr lang="en-GB" dirty="0" smtClean="0"/>
          </a:p>
          <a:p>
            <a:r>
              <a:rPr lang="en-GB" dirty="0" smtClean="0"/>
              <a:t>Bronze</a:t>
            </a:r>
            <a:r>
              <a:rPr lang="en-GB" baseline="0" dirty="0" smtClean="0"/>
              <a:t> –  2000 – 600 BC </a:t>
            </a:r>
          </a:p>
          <a:p>
            <a:pPr defTabSz="908274">
              <a:defRPr/>
            </a:pPr>
            <a:r>
              <a:rPr lang="en-GB" baseline="0" dirty="0" smtClean="0"/>
              <a:t>Iron –  </a:t>
            </a:r>
            <a:r>
              <a:rPr lang="en-GB" b="1" dirty="0" smtClean="0"/>
              <a:t>(c.500 B.C - 400 A.D )</a:t>
            </a:r>
            <a:endParaRPr lang="en-GB" dirty="0" smtClean="0"/>
          </a:p>
          <a:p>
            <a:endParaRPr lang="en-GB" baseline="0" dirty="0" smtClean="0"/>
          </a:p>
          <a:p>
            <a:endParaRPr lang="en-GB" dirty="0" smtClean="0"/>
          </a:p>
          <a:p>
            <a:endParaRPr lang="en-GB" dirty="0" smtClean="0"/>
          </a:p>
          <a:p>
            <a:endParaRPr lang="en-GB" dirty="0" smtClean="0"/>
          </a:p>
          <a:p>
            <a:r>
              <a:rPr lang="en-GB" dirty="0" smtClean="0"/>
              <a:t>Again images</a:t>
            </a:r>
          </a:p>
          <a:p>
            <a:r>
              <a:rPr lang="en-GB" dirty="0" smtClean="0"/>
              <a:t>One of the key driving forces in fundamental science is to better understand how materials work and this in turn requires detailed knowledge and understanding of where the atoms and molecules are and how they move. In this talk I will tell you about one of the most powerful tools in this search, and some the amazing discoveries it has made. That tool is neutron scattering. </a:t>
            </a:r>
          </a:p>
          <a:p>
            <a:r>
              <a:rPr lang="en-GB" dirty="0" smtClean="0"/>
              <a:t>Perhaps just speak this – and images of stone, bronze, iron … iron (</a:t>
            </a:r>
            <a:r>
              <a:rPr lang="en-GB" dirty="0" err="1" smtClean="0"/>
              <a:t>i</a:t>
            </a:r>
            <a:r>
              <a:rPr lang="en-GB" dirty="0" smtClean="0"/>
              <a:t>) … silicon … ??? </a:t>
            </a:r>
            <a:r>
              <a:rPr lang="en-GB" dirty="0" err="1" smtClean="0"/>
              <a:t>Dilithium</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26</a:t>
            </a:fld>
            <a:endParaRPr lang="fr-F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The march of civilisation is often organised according to eras or empires or even political/cultural/religious movements</a:t>
            </a:r>
          </a:p>
          <a:p>
            <a:r>
              <a:rPr lang="en-GB" dirty="0" smtClean="0"/>
              <a:t>(images of ‘eras’, ‘empire’ etc…renaissance, enlightenment, reason…)</a:t>
            </a:r>
          </a:p>
          <a:p>
            <a:r>
              <a:rPr lang="en-GB" dirty="0" smtClean="0"/>
              <a:t>It is also often organised according to the materials on which enabling technologies are based: stone, </a:t>
            </a:r>
            <a:r>
              <a:rPr lang="en-GB" dirty="0" err="1" smtClean="0"/>
              <a:t>brone</a:t>
            </a:r>
            <a:r>
              <a:rPr lang="en-GB" dirty="0" smtClean="0"/>
              <a:t>, </a:t>
            </a:r>
            <a:r>
              <a:rPr lang="en-GB" dirty="0" err="1" smtClean="0"/>
              <a:t>irom</a:t>
            </a:r>
            <a:r>
              <a:rPr lang="en-GB" dirty="0" smtClean="0"/>
              <a:t> (of which there are two – classic images of the industrial age), silicon,… (what next – probably nowhere near as snappy – </a:t>
            </a:r>
            <a:r>
              <a:rPr lang="en-GB" dirty="0" err="1" smtClean="0"/>
              <a:t>biomimetic</a:t>
            </a:r>
            <a:r>
              <a:rPr lang="en-GB" dirty="0" smtClean="0"/>
              <a:t>, nanostructures….)</a:t>
            </a:r>
          </a:p>
          <a:p>
            <a:r>
              <a:rPr lang="en-GB" dirty="0" smtClean="0"/>
              <a:t>Approx dates – </a:t>
            </a:r>
            <a:r>
              <a:rPr lang="en-GB" dirty="0" err="1" smtClean="0"/>
              <a:t>Brtish</a:t>
            </a:r>
            <a:r>
              <a:rPr lang="en-GB" baseline="0" dirty="0" smtClean="0"/>
              <a:t> Isles</a:t>
            </a:r>
            <a:endParaRPr lang="en-GB" dirty="0" smtClean="0"/>
          </a:p>
          <a:p>
            <a:r>
              <a:rPr lang="en-GB" dirty="0" smtClean="0"/>
              <a:t>Stone </a:t>
            </a:r>
            <a:r>
              <a:rPr lang="en-GB" baseline="0" dirty="0" smtClean="0"/>
              <a:t> – 7000 – 2000 BC</a:t>
            </a:r>
            <a:endParaRPr lang="en-GB" dirty="0" smtClean="0"/>
          </a:p>
          <a:p>
            <a:r>
              <a:rPr lang="en-GB" dirty="0" smtClean="0"/>
              <a:t>Bronze</a:t>
            </a:r>
            <a:r>
              <a:rPr lang="en-GB" baseline="0" dirty="0" smtClean="0"/>
              <a:t> –  2000 – 600 BC </a:t>
            </a:r>
          </a:p>
          <a:p>
            <a:pPr defTabSz="908274">
              <a:defRPr/>
            </a:pPr>
            <a:r>
              <a:rPr lang="en-GB" baseline="0" dirty="0" smtClean="0"/>
              <a:t>Iron –  </a:t>
            </a:r>
            <a:r>
              <a:rPr lang="en-GB" b="1" dirty="0" smtClean="0"/>
              <a:t>(c.500 B.C - 400 A.D )</a:t>
            </a:r>
            <a:endParaRPr lang="en-GB" dirty="0" smtClean="0"/>
          </a:p>
          <a:p>
            <a:endParaRPr lang="en-GB" baseline="0" dirty="0" smtClean="0"/>
          </a:p>
          <a:p>
            <a:endParaRPr lang="en-GB" dirty="0" smtClean="0"/>
          </a:p>
          <a:p>
            <a:endParaRPr lang="en-GB" dirty="0" smtClean="0"/>
          </a:p>
          <a:p>
            <a:endParaRPr lang="en-GB" dirty="0" smtClean="0"/>
          </a:p>
          <a:p>
            <a:r>
              <a:rPr lang="en-GB" dirty="0" smtClean="0"/>
              <a:t>Again images</a:t>
            </a:r>
          </a:p>
          <a:p>
            <a:r>
              <a:rPr lang="en-GB" dirty="0" smtClean="0"/>
              <a:t>One of the key driving forces in fundamental science is to better understand how materials work and this in turn requires detailed knowledge and understanding of where the atoms and molecules are and how they move. In this talk I will tell you about one of the most powerful tools in this search, and some the amazing discoveries it has made. That tool is neutron scattering. </a:t>
            </a:r>
          </a:p>
          <a:p>
            <a:r>
              <a:rPr lang="en-GB" dirty="0" smtClean="0"/>
              <a:t>Perhaps just speak this – and images of stone, bronze, iron … iron (</a:t>
            </a:r>
            <a:r>
              <a:rPr lang="en-GB" dirty="0" err="1" smtClean="0"/>
              <a:t>i</a:t>
            </a:r>
            <a:r>
              <a:rPr lang="en-GB" dirty="0" smtClean="0"/>
              <a:t>) … silicon … ??? </a:t>
            </a:r>
            <a:r>
              <a:rPr lang="en-GB" dirty="0" err="1" smtClean="0"/>
              <a:t>Dilithium</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27</a:t>
            </a:fld>
            <a:endParaRPr 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Add graph that shows distribution</a:t>
            </a:r>
            <a:r>
              <a:rPr lang="en-GB" baseline="0" dirty="0" smtClean="0"/>
              <a:t> </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28</a:t>
            </a:fld>
            <a:endParaRPr lang="fr-F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The march of civilisation is often organised according to eras or empires or even political/cultural/religious movements</a:t>
            </a:r>
          </a:p>
          <a:p>
            <a:r>
              <a:rPr lang="en-GB" dirty="0" smtClean="0"/>
              <a:t>(images of ‘eras’, ‘empire’ etc…renaissance, enlightenment, reason…)</a:t>
            </a:r>
          </a:p>
          <a:p>
            <a:r>
              <a:rPr lang="en-GB" dirty="0" smtClean="0"/>
              <a:t>It is also often organised according to the materials on which enabling technologies are based: stone, </a:t>
            </a:r>
            <a:r>
              <a:rPr lang="en-GB" dirty="0" err="1" smtClean="0"/>
              <a:t>brone</a:t>
            </a:r>
            <a:r>
              <a:rPr lang="en-GB" dirty="0" smtClean="0"/>
              <a:t>, </a:t>
            </a:r>
            <a:r>
              <a:rPr lang="en-GB" dirty="0" err="1" smtClean="0"/>
              <a:t>irom</a:t>
            </a:r>
            <a:r>
              <a:rPr lang="en-GB" dirty="0" smtClean="0"/>
              <a:t> (of which there are two – classic images of the industrial age), silicon,… (what next – probably nowhere near as snappy – </a:t>
            </a:r>
            <a:r>
              <a:rPr lang="en-GB" dirty="0" err="1" smtClean="0"/>
              <a:t>biomimetic</a:t>
            </a:r>
            <a:r>
              <a:rPr lang="en-GB" dirty="0" smtClean="0"/>
              <a:t>, nanostructures….)</a:t>
            </a:r>
          </a:p>
          <a:p>
            <a:r>
              <a:rPr lang="en-GB" dirty="0" smtClean="0"/>
              <a:t>Approx dates – </a:t>
            </a:r>
            <a:r>
              <a:rPr lang="en-GB" dirty="0" err="1" smtClean="0"/>
              <a:t>Brtish</a:t>
            </a:r>
            <a:r>
              <a:rPr lang="en-GB" baseline="0" dirty="0" smtClean="0"/>
              <a:t> Isles</a:t>
            </a:r>
            <a:endParaRPr lang="en-GB" dirty="0" smtClean="0"/>
          </a:p>
          <a:p>
            <a:r>
              <a:rPr lang="en-GB" dirty="0" smtClean="0"/>
              <a:t>Stone </a:t>
            </a:r>
            <a:r>
              <a:rPr lang="en-GB" baseline="0" dirty="0" smtClean="0"/>
              <a:t> – 7000 – 2000 BC</a:t>
            </a:r>
            <a:endParaRPr lang="en-GB" dirty="0" smtClean="0"/>
          </a:p>
          <a:p>
            <a:r>
              <a:rPr lang="en-GB" dirty="0" smtClean="0"/>
              <a:t>Bronze</a:t>
            </a:r>
            <a:r>
              <a:rPr lang="en-GB" baseline="0" dirty="0" smtClean="0"/>
              <a:t> –  2000 – 600 BC </a:t>
            </a:r>
          </a:p>
          <a:p>
            <a:pPr defTabSz="908274">
              <a:defRPr/>
            </a:pPr>
            <a:r>
              <a:rPr lang="en-GB" baseline="0" dirty="0" smtClean="0"/>
              <a:t>Iron –  </a:t>
            </a:r>
            <a:r>
              <a:rPr lang="en-GB" b="1" dirty="0" smtClean="0"/>
              <a:t>(c.500 B.C - 400 A.D )</a:t>
            </a:r>
            <a:endParaRPr lang="en-GB" dirty="0" smtClean="0"/>
          </a:p>
          <a:p>
            <a:endParaRPr lang="en-GB" baseline="0" dirty="0" smtClean="0"/>
          </a:p>
          <a:p>
            <a:endParaRPr lang="en-GB" dirty="0" smtClean="0"/>
          </a:p>
          <a:p>
            <a:endParaRPr lang="en-GB" dirty="0" smtClean="0"/>
          </a:p>
          <a:p>
            <a:endParaRPr lang="en-GB" dirty="0" smtClean="0"/>
          </a:p>
          <a:p>
            <a:r>
              <a:rPr lang="en-GB" dirty="0" smtClean="0"/>
              <a:t>Again images</a:t>
            </a:r>
          </a:p>
          <a:p>
            <a:r>
              <a:rPr lang="en-GB" dirty="0" smtClean="0"/>
              <a:t>One of the key driving forces in fundamental science is to better understand how materials work and this in turn requires detailed knowledge and understanding of where the atoms and molecules are and how they move. In this talk I will tell you about one of the most powerful tools in this search, and some the amazing discoveries it has made. That tool is neutron scattering. </a:t>
            </a:r>
          </a:p>
          <a:p>
            <a:r>
              <a:rPr lang="en-GB" dirty="0" smtClean="0"/>
              <a:t>Perhaps just speak this – and images of stone, bronze, iron … iron (</a:t>
            </a:r>
            <a:r>
              <a:rPr lang="en-GB" dirty="0" err="1" smtClean="0"/>
              <a:t>i</a:t>
            </a:r>
            <a:r>
              <a:rPr lang="en-GB" dirty="0" smtClean="0"/>
              <a:t>) … silicon … ??? </a:t>
            </a:r>
            <a:r>
              <a:rPr lang="en-GB" dirty="0" err="1" smtClean="0"/>
              <a:t>Dilithium</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29</a:t>
            </a:fld>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5F70364-940D-45C4-99D6-B3714664785A}" type="slidenum">
              <a:rPr lang="fr-FR" smtClean="0">
                <a:latin typeface="Arial" pitchFamily="34" charset="0"/>
              </a:rPr>
              <a:pPr/>
              <a:t>3</a:t>
            </a:fld>
            <a:endParaRPr lang="fr-FR"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F5D88DD-A9DD-4DFF-8A7D-F9406DFA9E2A}" type="slidenum">
              <a:rPr lang="fr-FR" smtClean="0"/>
              <a:pPr/>
              <a:t>30</a:t>
            </a:fld>
            <a:endParaRPr lang="fr-FR"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F5D88DD-A9DD-4DFF-8A7D-F9406DFA9E2A}" type="slidenum">
              <a:rPr lang="fr-FR" smtClean="0"/>
              <a:pPr/>
              <a:t>31</a:t>
            </a:fld>
            <a:endParaRPr lang="fr-FR"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Complete</a:t>
            </a:r>
            <a:r>
              <a:rPr lang="en-US" baseline="0" dirty="0" smtClean="0"/>
              <a:t> with blobs to indicate size of community</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lnSpcReduction="10000"/>
          </a:bodyPr>
          <a:lstStyle/>
          <a:p>
            <a:endParaRPr lang="en-GB" dirty="0" smtClean="0"/>
          </a:p>
          <a:p>
            <a:r>
              <a:rPr lang="en-GB" dirty="0" smtClean="0"/>
              <a:t>The march of civilisation is often organised according to eras or empires or even political/cultural/religious movements</a:t>
            </a:r>
          </a:p>
          <a:p>
            <a:r>
              <a:rPr lang="en-GB" dirty="0" smtClean="0"/>
              <a:t>(images of ‘eras’, ‘empire’ etc…renaissance, enlightenment, reason…)</a:t>
            </a:r>
          </a:p>
          <a:p>
            <a:r>
              <a:rPr lang="en-GB" dirty="0" smtClean="0"/>
              <a:t>It is also often organised according to the materials on which enabling technologies are based: stone, </a:t>
            </a:r>
            <a:r>
              <a:rPr lang="en-GB" dirty="0" err="1" smtClean="0"/>
              <a:t>brone</a:t>
            </a:r>
            <a:r>
              <a:rPr lang="en-GB" dirty="0" smtClean="0"/>
              <a:t>, </a:t>
            </a:r>
            <a:r>
              <a:rPr lang="en-GB" dirty="0" err="1" smtClean="0"/>
              <a:t>irom</a:t>
            </a:r>
            <a:r>
              <a:rPr lang="en-GB" dirty="0" smtClean="0"/>
              <a:t> (of which there are two – classic images of the industrial age), silicon,… (what next – probably nowhere near as snappy – </a:t>
            </a:r>
            <a:r>
              <a:rPr lang="en-GB" dirty="0" err="1" smtClean="0"/>
              <a:t>biomimetic</a:t>
            </a:r>
            <a:r>
              <a:rPr lang="en-GB" dirty="0" smtClean="0"/>
              <a:t>, nanostructures….)</a:t>
            </a:r>
          </a:p>
          <a:p>
            <a:r>
              <a:rPr lang="en-GB" dirty="0" smtClean="0"/>
              <a:t>Approx dates – </a:t>
            </a:r>
            <a:r>
              <a:rPr lang="en-GB" dirty="0" err="1" smtClean="0"/>
              <a:t>Brtish</a:t>
            </a:r>
            <a:r>
              <a:rPr lang="en-GB" baseline="0" dirty="0" smtClean="0"/>
              <a:t> Isles</a:t>
            </a:r>
            <a:endParaRPr lang="en-GB" dirty="0" smtClean="0"/>
          </a:p>
          <a:p>
            <a:r>
              <a:rPr lang="en-GB" dirty="0" smtClean="0"/>
              <a:t>Stone </a:t>
            </a:r>
            <a:r>
              <a:rPr lang="en-GB" baseline="0" dirty="0" smtClean="0"/>
              <a:t> – 7000 – 2000 BC</a:t>
            </a:r>
            <a:endParaRPr lang="en-GB" dirty="0" smtClean="0"/>
          </a:p>
          <a:p>
            <a:r>
              <a:rPr lang="en-GB" dirty="0" smtClean="0"/>
              <a:t>Bronze</a:t>
            </a:r>
            <a:r>
              <a:rPr lang="en-GB" baseline="0" dirty="0" smtClean="0"/>
              <a:t> –  2000 – 600 BC </a:t>
            </a:r>
          </a:p>
          <a:p>
            <a:pPr defTabSz="908274">
              <a:defRPr/>
            </a:pPr>
            <a:r>
              <a:rPr lang="en-GB" baseline="0" dirty="0" smtClean="0"/>
              <a:t>Iron –  </a:t>
            </a:r>
            <a:r>
              <a:rPr lang="en-GB" b="1" dirty="0" smtClean="0"/>
              <a:t>(c.500 B.C - 400 A.D )</a:t>
            </a:r>
            <a:endParaRPr lang="en-GB" dirty="0" smtClean="0"/>
          </a:p>
          <a:p>
            <a:endParaRPr lang="en-GB" baseline="0" dirty="0" smtClean="0"/>
          </a:p>
          <a:p>
            <a:endParaRPr lang="en-GB" dirty="0" smtClean="0"/>
          </a:p>
          <a:p>
            <a:endParaRPr lang="en-GB" dirty="0" smtClean="0"/>
          </a:p>
          <a:p>
            <a:endParaRPr lang="en-GB" dirty="0" smtClean="0"/>
          </a:p>
          <a:p>
            <a:r>
              <a:rPr lang="en-GB" dirty="0" smtClean="0"/>
              <a:t>Again images</a:t>
            </a:r>
          </a:p>
          <a:p>
            <a:r>
              <a:rPr lang="en-GB" dirty="0" smtClean="0"/>
              <a:t>One of the key driving forces in fundamental science is to better understand how materials work and this in turn requires detailed knowledge and understanding of where the atoms and molecules are and how they move. In this talk I will tell you about one of the most powerful tools in this search, and some the amazing discoveries it has made. That tool is neutron scattering. </a:t>
            </a:r>
          </a:p>
          <a:p>
            <a:r>
              <a:rPr lang="en-GB" dirty="0" smtClean="0"/>
              <a:t>Perhaps just speak this – and images of stone, bronze, iron … iron (</a:t>
            </a:r>
            <a:r>
              <a:rPr lang="en-GB" dirty="0" err="1" smtClean="0"/>
              <a:t>i</a:t>
            </a:r>
            <a:r>
              <a:rPr lang="en-GB" dirty="0" smtClean="0"/>
              <a:t>) … silicon … ??? </a:t>
            </a:r>
            <a:r>
              <a:rPr lang="en-GB" dirty="0" err="1" smtClean="0"/>
              <a:t>Dilithium</a:t>
            </a:r>
            <a:endParaRPr lang="fr-FR" dirty="0" smtClean="0"/>
          </a:p>
        </p:txBody>
      </p:sp>
      <p:sp>
        <p:nvSpPr>
          <p:cNvPr id="66564"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1D7773A2-DA2E-4265-A79F-4253AD682CF8}" type="slidenum">
              <a:rPr lang="fr-FR" smtClean="0"/>
              <a:pPr>
                <a:tabLst>
                  <a:tab pos="715896" algn="l"/>
                  <a:tab pos="1433370" algn="l"/>
                  <a:tab pos="2149266" algn="l"/>
                  <a:tab pos="2869892" algn="l"/>
                </a:tabLst>
              </a:pPr>
              <a:t>32</a:t>
            </a:fld>
            <a:endParaRPr lang="fr-F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93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CB5906-0234-4848-B0EF-1273E45C5BC3}" type="slidenum">
              <a:rPr lang="fr-FR" smtClean="0">
                <a:solidFill>
                  <a:srgbClr val="000000"/>
                </a:solidFill>
              </a:rPr>
              <a:pPr fontAlgn="base">
                <a:spcBef>
                  <a:spcPct val="0"/>
                </a:spcBef>
                <a:spcAft>
                  <a:spcPct val="0"/>
                </a:spcAft>
                <a:defRPr/>
              </a:pPr>
              <a:t>33</a:t>
            </a:fld>
            <a:endParaRPr lang="fr-FR"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GB" dirty="0" smtClean="0"/>
              <a:t>...but need to join</a:t>
            </a:r>
            <a:r>
              <a:rPr lang="en-GB" baseline="0" dirty="0" smtClean="0"/>
              <a:t> up planning rather than all working on separate interests...</a:t>
            </a:r>
            <a:endParaRPr lang="fr-FR" dirty="0" smtClean="0"/>
          </a:p>
        </p:txBody>
      </p:sp>
      <p:sp>
        <p:nvSpPr>
          <p:cNvPr id="67588" name="Slide Number Placeholder 3"/>
          <p:cNvSpPr>
            <a:spLocks noGrp="1"/>
          </p:cNvSpPr>
          <p:nvPr>
            <p:ph type="sldNum" sz="quarter"/>
          </p:nvPr>
        </p:nvSpPr>
        <p:spPr>
          <a:noFill/>
        </p:spPr>
        <p:txBody>
          <a:bodyPr/>
          <a:lstStyle/>
          <a:p>
            <a:pPr>
              <a:tabLst>
                <a:tab pos="715896" algn="l"/>
                <a:tab pos="1433370" algn="l"/>
                <a:tab pos="2149266" algn="l"/>
                <a:tab pos="2869892" algn="l"/>
              </a:tabLst>
            </a:pPr>
            <a:fld id="{7A8385E0-B38C-4AF1-9FEA-BA00981232FE}" type="slidenum">
              <a:rPr lang="fr-FR" smtClean="0"/>
              <a:pPr>
                <a:tabLst>
                  <a:tab pos="715896" algn="l"/>
                  <a:tab pos="1433370" algn="l"/>
                  <a:tab pos="2149266" algn="l"/>
                  <a:tab pos="2869892" algn="l"/>
                </a:tabLst>
              </a:pPr>
              <a:t>34</a:t>
            </a:fld>
            <a:endParaRPr lang="fr-FR"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93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09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9CB5906-0234-4848-B0EF-1273E45C5BC3}" type="slidenum">
              <a:rPr lang="fr-FR" smtClean="0">
                <a:solidFill>
                  <a:srgbClr val="000000"/>
                </a:solidFill>
              </a:rPr>
              <a:pPr fontAlgn="base">
                <a:spcBef>
                  <a:spcPct val="0"/>
                </a:spcBef>
                <a:spcAft>
                  <a:spcPct val="0"/>
                </a:spcAft>
                <a:defRPr/>
              </a:pPr>
              <a:t>35</a:t>
            </a:fld>
            <a:endParaRPr lang="fr-FR"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GB" smtClean="0"/>
              <a:t>Better front picture</a:t>
            </a:r>
            <a:endParaRPr lang="fr-FR" smtClean="0"/>
          </a:p>
        </p:txBody>
      </p:sp>
      <p:sp>
        <p:nvSpPr>
          <p:cNvPr id="65540" name="Slide Number Placeholder 3"/>
          <p:cNvSpPr>
            <a:spLocks noGrp="1"/>
          </p:cNvSpPr>
          <p:nvPr>
            <p:ph type="sldNum" sz="quarter"/>
          </p:nvPr>
        </p:nvSpPr>
        <p:spPr>
          <a:noFill/>
        </p:spPr>
        <p:txBody>
          <a:bodyPr/>
          <a:lstStyle/>
          <a:p>
            <a:pPr>
              <a:tabLst>
                <a:tab pos="691573" algn="l"/>
                <a:tab pos="1383144" algn="l"/>
                <a:tab pos="2074718" algn="l"/>
                <a:tab pos="2766289" algn="l"/>
              </a:tabLst>
            </a:pPr>
            <a:fld id="{800B6600-53CC-43FE-B016-55D3ABE36D8A}" type="slidenum">
              <a:rPr lang="fr-FR" smtClean="0"/>
              <a:pPr>
                <a:tabLst>
                  <a:tab pos="691573" algn="l"/>
                  <a:tab pos="1383144" algn="l"/>
                  <a:tab pos="2074718" algn="l"/>
                  <a:tab pos="2766289" algn="l"/>
                </a:tabLst>
              </a:pPr>
              <a:t>36</a:t>
            </a:fld>
            <a:endParaRPr lang="fr-F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5F70364-940D-45C4-99D6-B3714664785A}" type="slidenum">
              <a:rPr lang="fr-FR" smtClean="0">
                <a:latin typeface="Arial" pitchFamily="34" charset="0"/>
              </a:rPr>
              <a:pPr/>
              <a:t>4</a:t>
            </a:fld>
            <a:endParaRPr lang="fr-FR"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5</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r>
              <a:rPr lang="en-GB" sz="2200" dirty="0" smtClean="0"/>
              <a:t>Uncharged, subatomic particles found in atomic nuclei</a:t>
            </a:r>
          </a:p>
          <a:p>
            <a:r>
              <a:rPr lang="en-GB" sz="2200" dirty="0" smtClean="0"/>
              <a:t>Approximately mass of proton, 2.2 km/s at room temperature</a:t>
            </a:r>
          </a:p>
          <a:p>
            <a:r>
              <a:rPr lang="en-GB" sz="2200" dirty="0" smtClean="0"/>
              <a:t>Wave-particle duality: wavelength = 0.18 nm at room temp.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6</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Picture to include isotopes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7</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Picture to include isotopes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8</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Picture to include isotopes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05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717474" algn="l"/>
                <a:tab pos="1434946" algn="l"/>
                <a:tab pos="2152420" algn="l"/>
                <a:tab pos="2869892" algn="l"/>
              </a:tabLst>
            </a:pPr>
            <a:fld id="{DCA14A06-6331-4D45-87B7-CB0EC7AD1FF7}" type="slidenum">
              <a:rPr lang="en-US"/>
              <a:pPr fontAlgn="base">
                <a:spcBef>
                  <a:spcPct val="0"/>
                </a:spcBef>
                <a:spcAft>
                  <a:spcPct val="0"/>
                </a:spcAft>
                <a:tabLst>
                  <a:tab pos="717474" algn="l"/>
                  <a:tab pos="1434946" algn="l"/>
                  <a:tab pos="2152420" algn="l"/>
                  <a:tab pos="2869892" algn="l"/>
                </a:tabLst>
              </a:pPr>
              <a:t>9</a:t>
            </a:fld>
            <a:endParaRPr lang="en-US" dirty="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xfrm>
            <a:off x="673102" y="4689477"/>
            <a:ext cx="5395913" cy="4443413"/>
          </a:xfrm>
          <a:noFill/>
        </p:spPr>
        <p:txBody>
          <a:bodyPr wrap="square" numCol="1" anchor="t" anchorCtr="0" compatLnSpc="1">
            <a:prstTxWarp prst="textNoShape">
              <a:avLst/>
            </a:prstTxWarp>
          </a:bodyPr>
          <a:lstStyle/>
          <a:p>
            <a:pPr lvl="1">
              <a:spcBef>
                <a:spcPct val="0"/>
              </a:spcBef>
            </a:pPr>
            <a:r>
              <a:rPr lang="en-US" dirty="0" smtClean="0"/>
              <a:t>Picture to include isotopes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rotWithShape="1">
          <a:gsLst>
            <a:gs pos="0">
              <a:schemeClr val="accent1">
                <a:lumMod val="60000"/>
                <a:lumOff val="40000"/>
              </a:schemeClr>
            </a:gs>
            <a:gs pos="25000">
              <a:schemeClr val="accent1">
                <a:lumMod val="75000"/>
              </a:schemeClr>
            </a:gs>
            <a:gs pos="100000">
              <a:schemeClr val="accent1">
                <a:lumMod val="5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714356"/>
            <a:ext cx="7851648" cy="1828800"/>
          </a:xfrm>
          <a:prstGeom prst="rect">
            <a:avLst/>
          </a:prstGeo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000" b="1">
                <a:ln>
                  <a:noFill/>
                </a:ln>
                <a:solidFill>
                  <a:schemeClr val="accent1">
                    <a:lumMod val="40000"/>
                    <a:lumOff val="6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dirty="0"/>
          </a:p>
        </p:txBody>
      </p:sp>
      <p:sp>
        <p:nvSpPr>
          <p:cNvPr id="17" name="Sous-titre 16"/>
          <p:cNvSpPr>
            <a:spLocks noGrp="1"/>
          </p:cNvSpPr>
          <p:nvPr>
            <p:ph type="subTitle" idx="1"/>
          </p:nvPr>
        </p:nvSpPr>
        <p:spPr>
          <a:xfrm>
            <a:off x="533400" y="2643182"/>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7CB97365-EBCA-4027-87D5-99FC1D4DF0BB}" type="datetimeFigureOut">
              <a:rPr lang="en-US" smtClean="0"/>
              <a:pPr/>
              <a:t>26-Jun-13</a:t>
            </a:fld>
            <a:endParaRPr lang="en-US"/>
          </a:p>
        </p:txBody>
      </p:sp>
      <p:sp>
        <p:nvSpPr>
          <p:cNvPr id="19" name="Espace réservé du pied de page 18"/>
          <p:cNvSpPr>
            <a:spLocks noGrp="1"/>
          </p:cNvSpPr>
          <p:nvPr>
            <p:ph type="ftr" sz="quarter" idx="11"/>
          </p:nvPr>
        </p:nvSpPr>
        <p:spPr/>
        <p:txBody>
          <a:bodyPr/>
          <a:lstStyle/>
          <a:p>
            <a:endParaRPr kumimoji="0" lang="en-US"/>
          </a:p>
        </p:txBody>
      </p:sp>
      <p:sp>
        <p:nvSpPr>
          <p:cNvPr id="27" name="Espace réservé du numéro de diapositive 2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13000">
              <a:schemeClr val="accent1">
                <a:lumMod val="75000"/>
              </a:schemeClr>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051588"/>
            <a:ext cx="8507288" cy="1153276"/>
          </a:xfrm>
          <a:prstGeom prst="rect">
            <a:avLst/>
          </a:prstGeom>
        </p:spPr>
        <p:txBody>
          <a:bodyPr>
            <a:scene3d>
              <a:camera prst="orthographicFront"/>
              <a:lightRig rig="threePt" dir="t"/>
            </a:scene3d>
            <a:sp3d extrusionH="57150">
              <a:bevelT w="38100" h="38100" prst="slope"/>
            </a:sp3d>
          </a:bodyPr>
          <a:lstStyle>
            <a:lvl1pPr algn="r">
              <a:defRPr sz="3600" baseline="0">
                <a:solidFill>
                  <a:srgbClr val="FFFFFF"/>
                </a:solidFill>
                <a:effectLst>
                  <a:outerShdw blurRad="50800" dist="38100" dir="2700000" algn="tl" rotWithShape="0">
                    <a:prstClr val="black">
                      <a:alpha val="40000"/>
                    </a:prstClr>
                  </a:outerShdw>
                </a:effectLst>
              </a:defRPr>
            </a:lvl1pPr>
          </a:lstStyle>
          <a:p>
            <a:r>
              <a:rPr kumimoji="0" lang="fr-FR" dirty="0" smtClean="0"/>
              <a:t>Cliquez pour modifier le style du titre</a:t>
            </a:r>
            <a:endParaRPr kumimoji="0" lang="en-US" dirty="0"/>
          </a:p>
        </p:txBody>
      </p:sp>
      <p:sp>
        <p:nvSpPr>
          <p:cNvPr id="3" name="Espace réservé du contenu 2"/>
          <p:cNvSpPr>
            <a:spLocks noGrp="1"/>
          </p:cNvSpPr>
          <p:nvPr>
            <p:ph idx="1"/>
          </p:nvPr>
        </p:nvSpPr>
        <p:spPr>
          <a:xfrm>
            <a:off x="457200" y="2143116"/>
            <a:ext cx="8507288" cy="4181484"/>
          </a:xfrm>
        </p:spPr>
        <p:txBody>
          <a:bodyPr/>
          <a:lstStyle>
            <a:lvl1pPr>
              <a:buClr>
                <a:srgbClr val="002060"/>
              </a:buClr>
              <a:defRPr sz="2400">
                <a:solidFill>
                  <a:srgbClr val="002060"/>
                </a:solidFill>
              </a:defRPr>
            </a:lvl1pPr>
            <a:lvl2pPr>
              <a:buClr>
                <a:srgbClr val="002060"/>
              </a:buClr>
              <a:buFont typeface="Arial" pitchFamily="34" charset="0"/>
              <a:buChar char="-"/>
              <a:defRPr sz="2000">
                <a:solidFill>
                  <a:srgbClr val="002060"/>
                </a:solidFill>
              </a:defRPr>
            </a:lvl2pPr>
            <a:lvl3pPr>
              <a:buClr>
                <a:srgbClr val="002060"/>
              </a:buClr>
              <a:defRPr sz="1800">
                <a:solidFill>
                  <a:srgbClr val="002060"/>
                </a:solidFill>
              </a:defRPr>
            </a:lvl3pPr>
            <a:lvl4pPr>
              <a:buClr>
                <a:srgbClr val="002060"/>
              </a:buClr>
              <a:defRPr sz="1600">
                <a:solidFill>
                  <a:srgbClr val="002060"/>
                </a:solidFill>
              </a:defRPr>
            </a:lvl4pPr>
            <a:lvl5pPr>
              <a:buClr>
                <a:srgbClr val="002060"/>
              </a:buClr>
              <a:defRPr sz="1600">
                <a:solidFill>
                  <a:srgbClr val="002060"/>
                </a:solidFill>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p:txBody>
          <a:bodyPr/>
          <a:lstStyle/>
          <a:p>
            <a:fld id="{7CB97365-EBCA-4027-87D5-99FC1D4DF0BB}" type="datetimeFigureOut">
              <a:rPr lang="en-US" smtClean="0"/>
              <a:pPr/>
              <a:t>26-Jun-13</a:t>
            </a:fld>
            <a:endParaRPr lang="en-US"/>
          </a:p>
        </p:txBody>
      </p:sp>
      <p:sp>
        <p:nvSpPr>
          <p:cNvPr id="5" name="Espace réservé du pied de page 4"/>
          <p:cNvSpPr>
            <a:spLocks noGrp="1"/>
          </p:cNvSpPr>
          <p:nvPr>
            <p:ph type="ftr" sz="quarter" idx="11"/>
          </p:nvPr>
        </p:nvSpPr>
        <p:spPr/>
        <p:txBody>
          <a:bodyPr/>
          <a:lstStyle>
            <a:lvl1pPr algn="ctr">
              <a:defRPr/>
            </a:lvl1pPr>
          </a:lstStyle>
          <a:p>
            <a:r>
              <a:rPr lang="en-US" dirty="0" err="1" smtClean="0"/>
              <a:t>Huddersfield</a:t>
            </a:r>
            <a:r>
              <a:rPr lang="en-US" dirty="0" smtClean="0"/>
              <a:t> Science Series</a:t>
            </a:r>
            <a:endParaRPr lang="en-US" dirty="0"/>
          </a:p>
        </p:txBody>
      </p:sp>
      <p:sp>
        <p:nvSpPr>
          <p:cNvPr id="6" name="Espace réservé du numéro de diapositive 5"/>
          <p:cNvSpPr>
            <a:spLocks noGrp="1"/>
          </p:cNvSpPr>
          <p:nvPr>
            <p:ph type="sldNum" sz="quarter" idx="12"/>
          </p:nvPr>
        </p:nvSpPr>
        <p:spPr/>
        <p:txBody>
          <a:bodyPr/>
          <a:lstStyle/>
          <a:p>
            <a:fld id="{69E29E33-B620-47F9-BB04-8846C2A5AFCC}" type="slidenum">
              <a:rPr kumimoji="0" lang="en-US" smtClean="0"/>
              <a:pPr/>
              <a:t>‹#›</a:t>
            </a:fld>
            <a:endParaRPr kumimoji="0" lang="en-US"/>
          </a:p>
        </p:txBody>
      </p:sp>
      <p:pic>
        <p:nvPicPr>
          <p:cNvPr id="8" name="Image 8" descr="ILL_logo.png"/>
          <p:cNvPicPr>
            <a:picLocks noChangeAspect="1"/>
          </p:cNvPicPr>
          <p:nvPr userDrawn="1"/>
        </p:nvPicPr>
        <p:blipFill>
          <a:blip r:embed="rId2" cstate="print"/>
          <a:stretch>
            <a:fillRect/>
          </a:stretch>
        </p:blipFill>
        <p:spPr>
          <a:xfrm>
            <a:off x="8028384" y="116632"/>
            <a:ext cx="1008000" cy="95837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gradFill rotWithShape="1">
          <a:gsLst>
            <a:gs pos="0">
              <a:schemeClr val="accent1">
                <a:lumMod val="60000"/>
                <a:lumOff val="40000"/>
              </a:schemeClr>
            </a:gs>
            <a:gs pos="25000">
              <a:schemeClr val="accent1">
                <a:lumMod val="75000"/>
              </a:schemeClr>
            </a:gs>
            <a:gs pos="100000">
              <a:schemeClr val="accent1">
                <a:lumMod val="5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000" b="1" cap="none" baseline="0" dirty="0">
                <a:ln w="635">
                  <a:noFill/>
                </a:ln>
                <a:solidFill>
                  <a:schemeClr val="accent1">
                    <a:lumMod val="40000"/>
                    <a:lumOff val="6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dirty="0"/>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7CB97365-EBCA-4027-87D5-99FC1D4DF0BB}" type="datetimeFigureOut">
              <a:rPr lang="en-US" smtClean="0"/>
              <a:pPr/>
              <a:t>26-Jun-13</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gradFill>
          <a:gsLst>
            <a:gs pos="13000">
              <a:schemeClr val="accent1">
                <a:lumMod val="75000"/>
              </a:schemeClr>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a:prstGeom prst="rect">
            <a:avLst/>
          </a:prstGeo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7CB97365-EBCA-4027-87D5-99FC1D4DF0BB}" type="datetimeFigureOut">
              <a:rPr lang="en-US" smtClean="0"/>
              <a:pPr/>
              <a:t>26-Jun-13</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fr-FR" smtClean="0"/>
              <a:t>Cliquez pour modifier le style du titre</a:t>
            </a:r>
            <a:endParaRPr kumimoji="0" lang="en-US" dirty="0"/>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0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normAutofit/>
          </a:bodyPr>
          <a:lstStyle>
            <a:lvl1pPr marL="0" indent="0">
              <a:buNone/>
              <a:defRPr sz="20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7CB97365-EBCA-4027-87D5-99FC1D4DF0BB}" type="datetimeFigureOut">
              <a:rPr lang="en-US" smtClean="0"/>
              <a:pPr/>
              <a:t>26-Jun-13</a:t>
            </a:fld>
            <a:endParaRPr lang="en-US"/>
          </a:p>
        </p:txBody>
      </p:sp>
      <p:sp>
        <p:nvSpPr>
          <p:cNvPr id="8" name="Espace réservé du pied de page 7"/>
          <p:cNvSpPr>
            <a:spLocks noGrp="1"/>
          </p:cNvSpPr>
          <p:nvPr>
            <p:ph type="ftr" sz="quarter" idx="11"/>
          </p:nvPr>
        </p:nvSpPr>
        <p:spPr/>
        <p:txBody>
          <a:bodyPr/>
          <a:lstStyle/>
          <a:p>
            <a:endParaRPr kumimoji="0" lang="en-US"/>
          </a:p>
        </p:txBody>
      </p:sp>
      <p:sp>
        <p:nvSpPr>
          <p:cNvPr id="9" name="Espace réservé du numéro de diapositive 8"/>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gradFill>
          <a:gsLst>
            <a:gs pos="13000">
              <a:schemeClr val="accent1">
                <a:lumMod val="75000"/>
              </a:schemeClr>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0">
                <a:ln>
                  <a:noFill/>
                </a:ln>
                <a:solidFill>
                  <a:schemeClr val="bg1"/>
                </a:solidFill>
                <a:effectLst/>
                <a:latin typeface="+mj-lt"/>
                <a:ea typeface="+mj-ea"/>
                <a:cs typeface="+mj-cs"/>
              </a:defRPr>
            </a:lvl1pPr>
          </a:lstStyle>
          <a:p>
            <a:r>
              <a:rPr kumimoji="0" lang="fr-FR" smtClean="0"/>
              <a:t>Cliquez pour modifier le style du titre</a:t>
            </a:r>
            <a:endParaRPr kumimoji="0" lang="en-US" dirty="0"/>
          </a:p>
        </p:txBody>
      </p:sp>
      <p:sp>
        <p:nvSpPr>
          <p:cNvPr id="3" name="Espace réservé de la date 2"/>
          <p:cNvSpPr>
            <a:spLocks noGrp="1"/>
          </p:cNvSpPr>
          <p:nvPr>
            <p:ph type="dt" sz="half" idx="10"/>
          </p:nvPr>
        </p:nvSpPr>
        <p:spPr/>
        <p:txBody>
          <a:bodyPr/>
          <a:lstStyle/>
          <a:p>
            <a:fld id="{7CB97365-EBCA-4027-87D5-99FC1D4DF0BB}" type="datetimeFigureOut">
              <a:rPr lang="en-US" smtClean="0"/>
              <a:pPr/>
              <a:t>26-Jun-13</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CB97365-EBCA-4027-87D5-99FC1D4DF0BB}" type="datetimeFigureOut">
              <a:rPr lang="en-US" smtClean="0"/>
              <a:pPr/>
              <a:t>26-Jun-13</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bg1"/>
                </a:solidFill>
                <a:effectLst/>
                <a:latin typeface="+mj-lt"/>
                <a:ea typeface="+mj-ea"/>
                <a:cs typeface="+mj-cs"/>
              </a:defRPr>
            </a:lvl1pPr>
          </a:lstStyle>
          <a:p>
            <a:r>
              <a:rPr kumimoji="0" lang="fr-FR" smtClean="0"/>
              <a:t>Cliquez pour modifier le style du titre</a:t>
            </a:r>
            <a:endParaRPr kumimoji="0" lang="en-US" dirty="0"/>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7CB97365-EBCA-4027-87D5-99FC1D4DF0BB}" type="datetimeFigureOut">
              <a:rPr lang="en-US" smtClean="0"/>
              <a:pPr/>
              <a:t>26-Jun-13</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3000">
              <a:schemeClr val="accent1">
                <a:lumMod val="75000"/>
              </a:schemeClr>
            </a:gs>
            <a:gs pos="50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30" name="Espace réservé du texte 29"/>
          <p:cNvSpPr>
            <a:spLocks noGrp="1"/>
          </p:cNvSpPr>
          <p:nvPr>
            <p:ph type="body" idx="1"/>
          </p:nvPr>
        </p:nvSpPr>
        <p:spPr>
          <a:xfrm>
            <a:off x="457200" y="2143116"/>
            <a:ext cx="8229600" cy="4181484"/>
          </a:xfrm>
          <a:prstGeom prst="rect">
            <a:avLst/>
          </a:prstGeom>
        </p:spPr>
        <p:txBody>
          <a:bodyPr vert="horz">
            <a:normAutofit/>
          </a:bodyPr>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dirty="0" smtClean="0"/>
              <a:t>16-Oct-09</a:t>
            </a:r>
            <a:endParaRPr lang="en-US" dirty="0">
              <a:solidFill>
                <a:schemeClr val="tx1">
                  <a:shade val="50000"/>
                </a:schemeClr>
              </a:solidFill>
            </a:endParaRP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0" lang="en-US">
              <a:solidFill>
                <a:schemeClr val="tx1">
                  <a:shade val="50000"/>
                </a:schemeClr>
              </a:solidFill>
            </a:endParaRP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9E29E33-B620-47F9-BB04-8846C2A5AFCC}" type="slidenum">
              <a:rPr kumimoji="0" lang="en-US" smtClean="0"/>
              <a:pPr/>
              <a:t>‹#›</a:t>
            </a:fld>
            <a:endParaRPr kumimoji="0" lang="en-US" dirty="0">
              <a:solidFill>
                <a:schemeClr val="tx1">
                  <a:shade val="50000"/>
                </a:schemeClr>
              </a:solidFill>
            </a:endParaRPr>
          </a:p>
        </p:txBody>
      </p:sp>
      <p:pic>
        <p:nvPicPr>
          <p:cNvPr id="6" name="Picture 5" descr="banner.png"/>
          <p:cNvPicPr>
            <a:picLocks noChangeAspect="1"/>
          </p:cNvPicPr>
          <p:nvPr/>
        </p:nvPicPr>
        <p:blipFill>
          <a:blip r:embed="rId10" cstate="print"/>
          <a:stretch>
            <a:fillRect/>
          </a:stretch>
        </p:blipFill>
        <p:spPr>
          <a:xfrm>
            <a:off x="0" y="8472"/>
            <a:ext cx="9252520" cy="2268400"/>
          </a:xfrm>
          <a:prstGeom prst="rect">
            <a:avLst/>
          </a:prstGeom>
        </p:spPr>
      </p:pic>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txStyles>
    <p:titleStyle>
      <a:lvl1pPr algn="l" rtl="0" eaLnBrk="1" latinLnBrk="0" hangingPunct="1">
        <a:spcBef>
          <a:spcPct val="0"/>
        </a:spcBef>
        <a:buNone/>
        <a:defRPr kumimoji="0" sz="4000" b="0" kern="1200">
          <a:ln>
            <a:noFill/>
          </a:ln>
          <a:solidFill>
            <a:schemeClr val="bg1"/>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wmf"/><Relationship Id="rId11" Type="http://schemas.openxmlformats.org/officeDocument/2006/relationships/image" Target="../media/image28.png"/><Relationship Id="rId5" Type="http://schemas.openxmlformats.org/officeDocument/2006/relationships/image" Target="../media/image24.wmf"/><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35.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oleObject" Target="../embeddings/oleObject4.bin"/><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7.jpeg"/><Relationship Id="rId5" Type="http://schemas.openxmlformats.org/officeDocument/2006/relationships/oleObject" Target="../embeddings/oleObject5.bin"/><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9.jpeg"/><Relationship Id="rId4" Type="http://schemas.openxmlformats.org/officeDocument/2006/relationships/oleObject" Target="file:///J:\ILL-movies\ILL2020VisionTalk\Planning.cdr\Page:1"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file:///F:\ILL2020VisionTalk\Planning.cdr\Page:1"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00.jpeg"/><Relationship Id="rId4" Type="http://schemas.openxmlformats.org/officeDocument/2006/relationships/oleObject" Target="file:///J:\ILL-movies\ILL2020VisionTalk\Planning.cdr\Page: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quarter" idx="10"/>
          </p:nvPr>
        </p:nvSpPr>
        <p:spPr>
          <a:noFill/>
        </p:spPr>
        <p:txBody>
          <a:bodyPr/>
          <a:lstStyle/>
          <a:p>
            <a:r>
              <a:rPr lang="fr-FR" smtClean="0">
                <a:latin typeface="Arial" pitchFamily="34" charset="0"/>
              </a:rPr>
              <a:t>Andrew Harrison</a:t>
            </a:r>
          </a:p>
        </p:txBody>
      </p:sp>
      <p:sp>
        <p:nvSpPr>
          <p:cNvPr id="9219" name="Footer Placeholder 2"/>
          <p:cNvSpPr>
            <a:spLocks noGrp="1"/>
          </p:cNvSpPr>
          <p:nvPr>
            <p:ph type="ftr" sz="quarter" idx="11"/>
          </p:nvPr>
        </p:nvSpPr>
        <p:spPr>
          <a:noFill/>
        </p:spPr>
        <p:txBody>
          <a:bodyPr/>
          <a:lstStyle/>
          <a:p>
            <a:r>
              <a:rPr lang="fr-FR" smtClean="0">
                <a:latin typeface="Arial" pitchFamily="34" charset="0"/>
              </a:rPr>
              <a:t>Introduction to ILL: HERCULES 2008</a:t>
            </a:r>
          </a:p>
        </p:txBody>
      </p:sp>
      <p:sp>
        <p:nvSpPr>
          <p:cNvPr id="9220" name="Text Box 5"/>
          <p:cNvSpPr txBox="1">
            <a:spLocks noChangeArrowheads="1"/>
          </p:cNvSpPr>
          <p:nvPr/>
        </p:nvSpPr>
        <p:spPr bwMode="auto">
          <a:xfrm>
            <a:off x="1714500" y="50800"/>
            <a:ext cx="5594350" cy="641350"/>
          </a:xfrm>
          <a:prstGeom prst="rect">
            <a:avLst/>
          </a:prstGeom>
          <a:noFill/>
          <a:ln w="9525">
            <a:noFill/>
            <a:miter lim="800000"/>
            <a:headEnd/>
            <a:tailEnd/>
          </a:ln>
        </p:spPr>
        <p:txBody>
          <a:bodyPr wrap="none">
            <a:spAutoFit/>
          </a:bodyPr>
          <a:lstStyle/>
          <a:p>
            <a:pPr eaLnBrk="0" hangingPunct="0"/>
            <a:r>
              <a:rPr lang="fr-FR" sz="3600">
                <a:solidFill>
                  <a:srgbClr val="FF0000"/>
                </a:solidFill>
              </a:rPr>
              <a:t>The Institut Laue-Langevin</a:t>
            </a:r>
          </a:p>
        </p:txBody>
      </p:sp>
      <p:sp>
        <p:nvSpPr>
          <p:cNvPr id="9221" name="Rectangle 14"/>
          <p:cNvSpPr>
            <a:spLocks noChangeArrowheads="1"/>
          </p:cNvSpPr>
          <p:nvPr/>
        </p:nvSpPr>
        <p:spPr bwMode="auto">
          <a:xfrm>
            <a:off x="395288" y="6308725"/>
            <a:ext cx="8280400" cy="5492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222" name="Text Box 15"/>
          <p:cNvSpPr txBox="1">
            <a:spLocks noChangeArrowheads="1"/>
          </p:cNvSpPr>
          <p:nvPr/>
        </p:nvSpPr>
        <p:spPr bwMode="auto">
          <a:xfrm>
            <a:off x="2266725" y="6023029"/>
            <a:ext cx="4743927" cy="677108"/>
          </a:xfrm>
          <a:prstGeom prst="rect">
            <a:avLst/>
          </a:prstGeom>
          <a:noFill/>
          <a:ln w="9525">
            <a:noFill/>
            <a:miter lim="800000"/>
            <a:headEnd/>
            <a:tailEnd/>
          </a:ln>
        </p:spPr>
        <p:txBody>
          <a:bodyPr wrap="none">
            <a:spAutoFit/>
          </a:bodyPr>
          <a:lstStyle/>
          <a:p>
            <a:pPr algn="ctr"/>
            <a:r>
              <a:rPr lang="en-US" sz="2000" dirty="0">
                <a:solidFill>
                  <a:srgbClr val="3333FF"/>
                </a:solidFill>
              </a:rPr>
              <a:t>Andrew </a:t>
            </a:r>
            <a:r>
              <a:rPr lang="en-US" sz="2000" dirty="0" smtClean="0">
                <a:solidFill>
                  <a:srgbClr val="3333FF"/>
                </a:solidFill>
              </a:rPr>
              <a:t>Harrison – Director General</a:t>
            </a:r>
            <a:endParaRPr lang="en-US" sz="2000" dirty="0">
              <a:solidFill>
                <a:srgbClr val="3333FF"/>
              </a:solidFill>
            </a:endParaRPr>
          </a:p>
          <a:p>
            <a:pPr algn="ctr"/>
            <a:r>
              <a:rPr lang="en-US" dirty="0" err="1" smtClean="0">
                <a:solidFill>
                  <a:srgbClr val="3333FF"/>
                </a:solidFill>
              </a:rPr>
              <a:t>Netherlands@GIANT</a:t>
            </a:r>
            <a:r>
              <a:rPr lang="en-US" dirty="0" smtClean="0">
                <a:solidFill>
                  <a:srgbClr val="3333FF"/>
                </a:solidFill>
              </a:rPr>
              <a:t> – 26</a:t>
            </a:r>
            <a:r>
              <a:rPr lang="en-US" baseline="30000" dirty="0" smtClean="0">
                <a:solidFill>
                  <a:srgbClr val="3333FF"/>
                </a:solidFill>
              </a:rPr>
              <a:t>th</a:t>
            </a:r>
            <a:r>
              <a:rPr lang="en-US" dirty="0" smtClean="0">
                <a:solidFill>
                  <a:srgbClr val="3333FF"/>
                </a:solidFill>
              </a:rPr>
              <a:t> June 2013</a:t>
            </a:r>
            <a:endParaRPr lang="fr-FR" dirty="0">
              <a:solidFill>
                <a:srgbClr val="3333FF"/>
              </a:solidFill>
            </a:endParaRPr>
          </a:p>
        </p:txBody>
      </p:sp>
      <p:sp>
        <p:nvSpPr>
          <p:cNvPr id="9223" name="Rectangle 16"/>
          <p:cNvSpPr>
            <a:spLocks noChangeArrowheads="1"/>
          </p:cNvSpPr>
          <p:nvPr/>
        </p:nvSpPr>
        <p:spPr bwMode="auto">
          <a:xfrm>
            <a:off x="0" y="0"/>
            <a:ext cx="9144000" cy="9810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224" name="Text Box 17"/>
          <p:cNvSpPr txBox="1">
            <a:spLocks noChangeArrowheads="1"/>
          </p:cNvSpPr>
          <p:nvPr/>
        </p:nvSpPr>
        <p:spPr bwMode="auto">
          <a:xfrm>
            <a:off x="1502093" y="142875"/>
            <a:ext cx="6395405" cy="923330"/>
          </a:xfrm>
          <a:prstGeom prst="rect">
            <a:avLst/>
          </a:prstGeom>
          <a:noFill/>
          <a:ln w="9525">
            <a:noFill/>
            <a:miter lim="800000"/>
            <a:headEnd/>
            <a:tailEnd/>
          </a:ln>
        </p:spPr>
        <p:txBody>
          <a:bodyPr wrap="none">
            <a:spAutoFit/>
          </a:bodyPr>
          <a:lstStyle/>
          <a:p>
            <a:pPr algn="ctr"/>
            <a:r>
              <a:rPr lang="en-US" sz="3200" dirty="0">
                <a:solidFill>
                  <a:srgbClr val="3333FF"/>
                </a:solidFill>
              </a:rPr>
              <a:t>The </a:t>
            </a:r>
            <a:r>
              <a:rPr lang="en-US" sz="3200" dirty="0" err="1">
                <a:solidFill>
                  <a:srgbClr val="3333FF"/>
                </a:solidFill>
              </a:rPr>
              <a:t>Institut</a:t>
            </a:r>
            <a:r>
              <a:rPr lang="en-US" sz="3200" dirty="0">
                <a:solidFill>
                  <a:srgbClr val="3333FF"/>
                </a:solidFill>
              </a:rPr>
              <a:t> Laue-</a:t>
            </a:r>
            <a:r>
              <a:rPr lang="en-US" sz="3200" dirty="0" err="1">
                <a:solidFill>
                  <a:srgbClr val="3333FF"/>
                </a:solidFill>
              </a:rPr>
              <a:t>Langevin</a:t>
            </a:r>
            <a:endParaRPr lang="en-US" sz="3200" dirty="0">
              <a:solidFill>
                <a:srgbClr val="3333FF"/>
              </a:solidFill>
            </a:endParaRPr>
          </a:p>
          <a:p>
            <a:pPr algn="ctr"/>
            <a:r>
              <a:rPr lang="en-US" sz="2200" dirty="0" smtClean="0">
                <a:solidFill>
                  <a:srgbClr val="3333FF"/>
                </a:solidFill>
              </a:rPr>
              <a:t>40 years at the forefront of neutron science</a:t>
            </a:r>
            <a:endParaRPr lang="fr-FR" sz="2200" dirty="0">
              <a:solidFill>
                <a:srgbClr val="3333FF"/>
              </a:solidFill>
            </a:endParaRPr>
          </a:p>
        </p:txBody>
      </p:sp>
      <p:sp>
        <p:nvSpPr>
          <p:cNvPr id="10" name="Rectangle 9"/>
          <p:cNvSpPr/>
          <p:nvPr/>
        </p:nvSpPr>
        <p:spPr>
          <a:xfrm>
            <a:off x="0" y="980728"/>
            <a:ext cx="9540552" cy="3456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docu0036"/>
          <p:cNvPicPr>
            <a:picLocks noChangeAspect="1" noChangeArrowheads="1"/>
          </p:cNvPicPr>
          <p:nvPr/>
        </p:nvPicPr>
        <p:blipFill>
          <a:blip r:embed="rId3" cstate="print"/>
          <a:srcRect/>
          <a:stretch>
            <a:fillRect/>
          </a:stretch>
        </p:blipFill>
        <p:spPr bwMode="auto">
          <a:xfrm>
            <a:off x="971600" y="1124744"/>
            <a:ext cx="7229475" cy="4786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prstGeom prst="rect">
            <a:avLst/>
          </a:prstGeom>
        </p:spPr>
        <p:txBody>
          <a:bodyPr/>
          <a:lstStyle/>
          <a:p>
            <a:pPr eaLnBrk="1" hangingPunct="1">
              <a:defRPr/>
            </a:pPr>
            <a:r>
              <a:rPr lang="en-GB" dirty="0" smtClean="0"/>
              <a:t>Mix and match the medium</a:t>
            </a:r>
            <a:endParaRPr dirty="0" smtClean="0">
              <a:cs typeface="Arial" charset="0"/>
            </a:endParaRPr>
          </a:p>
        </p:txBody>
      </p:sp>
      <p:sp>
        <p:nvSpPr>
          <p:cNvPr id="36867" name="Rectangle 3"/>
          <p:cNvSpPr>
            <a:spLocks noGrp="1" noChangeArrowheads="1"/>
          </p:cNvSpPr>
          <p:nvPr>
            <p:ph idx="1"/>
          </p:nvPr>
        </p:nvSpPr>
        <p:spPr>
          <a:xfrm>
            <a:off x="0" y="1844824"/>
            <a:ext cx="9144000" cy="4181484"/>
          </a:xfrm>
        </p:spPr>
        <p:txBody>
          <a:bodyPr/>
          <a:lstStyle/>
          <a:p>
            <a:r>
              <a:rPr lang="en-US" dirty="0" smtClean="0"/>
              <a:t>Selectively change H for D to match H</a:t>
            </a:r>
            <a:r>
              <a:rPr lang="en-US" baseline="-25000" dirty="0" smtClean="0"/>
              <a:t>2</a:t>
            </a:r>
            <a:r>
              <a:rPr lang="en-US" dirty="0" smtClean="0"/>
              <a:t>O/D</a:t>
            </a:r>
            <a:r>
              <a:rPr lang="en-US" baseline="-25000" dirty="0" smtClean="0"/>
              <a:t>2</a:t>
            </a:r>
            <a:r>
              <a:rPr lang="en-US" dirty="0" smtClean="0"/>
              <a:t>O </a:t>
            </a:r>
          </a:p>
          <a:p>
            <a:pPr lvl="1"/>
            <a:r>
              <a:rPr lang="en-US" sz="1800" dirty="0" smtClean="0"/>
              <a:t>E.g. Enzyme that has two distinct parts (genes) to select then act (</a:t>
            </a:r>
            <a:r>
              <a:rPr lang="en-US" sz="1800" dirty="0" err="1" smtClean="0"/>
              <a:t>methylate</a:t>
            </a:r>
            <a:r>
              <a:rPr lang="en-US" sz="1800" dirty="0" smtClean="0"/>
              <a:t>) a specific DNA sequence to protect it</a:t>
            </a:r>
          </a:p>
          <a:p>
            <a:pPr eaLnBrk="1" hangingPunct="1"/>
            <a:endParaRPr lang="en-US" dirty="0" smtClean="0"/>
          </a:p>
        </p:txBody>
      </p:sp>
      <p:pic>
        <p:nvPicPr>
          <p:cNvPr id="13" name="Picture 9"/>
          <p:cNvPicPr>
            <a:picLocks noChangeAspect="1" noChangeArrowheads="1"/>
          </p:cNvPicPr>
          <p:nvPr/>
        </p:nvPicPr>
        <p:blipFill>
          <a:blip r:embed="rId3" cstate="print"/>
          <a:srcRect/>
          <a:stretch>
            <a:fillRect/>
          </a:stretch>
        </p:blipFill>
        <p:spPr bwMode="auto">
          <a:xfrm>
            <a:off x="-396552" y="4106723"/>
            <a:ext cx="1585884" cy="2150638"/>
          </a:xfrm>
          <a:prstGeom prst="rect">
            <a:avLst/>
          </a:prstGeom>
          <a:noFill/>
          <a:ln w="9525">
            <a:noFill/>
            <a:miter lim="800000"/>
            <a:headEnd/>
            <a:tailEnd/>
          </a:ln>
        </p:spPr>
      </p:pic>
      <p:grpSp>
        <p:nvGrpSpPr>
          <p:cNvPr id="20" name="Group 19"/>
          <p:cNvGrpSpPr/>
          <p:nvPr/>
        </p:nvGrpSpPr>
        <p:grpSpPr>
          <a:xfrm>
            <a:off x="1025160" y="4005064"/>
            <a:ext cx="4266920" cy="2304256"/>
            <a:chOff x="1025160" y="4005064"/>
            <a:chExt cx="4266920" cy="2304256"/>
          </a:xfrm>
        </p:grpSpPr>
        <p:pic>
          <p:nvPicPr>
            <p:cNvPr id="15" name="Picture 11"/>
            <p:cNvPicPr>
              <a:picLocks noChangeAspect="1" noChangeArrowheads="1"/>
            </p:cNvPicPr>
            <p:nvPr/>
          </p:nvPicPr>
          <p:blipFill>
            <a:blip r:embed="rId4" cstate="print"/>
            <a:srcRect/>
            <a:stretch>
              <a:fillRect/>
            </a:stretch>
          </p:blipFill>
          <p:spPr bwMode="auto">
            <a:xfrm>
              <a:off x="3706196" y="4005064"/>
              <a:ext cx="1585884" cy="2191301"/>
            </a:xfrm>
            <a:prstGeom prst="rect">
              <a:avLst/>
            </a:prstGeom>
            <a:noFill/>
            <a:ln w="9525">
              <a:noFill/>
              <a:miter lim="800000"/>
              <a:headEnd/>
              <a:tailEnd/>
            </a:ln>
          </p:spPr>
        </p:pic>
        <p:pic>
          <p:nvPicPr>
            <p:cNvPr id="16" name="Picture 12"/>
            <p:cNvPicPr>
              <a:picLocks noChangeAspect="1" noChangeArrowheads="1"/>
            </p:cNvPicPr>
            <p:nvPr/>
          </p:nvPicPr>
          <p:blipFill>
            <a:blip r:embed="rId5" cstate="print"/>
            <a:srcRect/>
            <a:stretch>
              <a:fillRect/>
            </a:stretch>
          </p:blipFill>
          <p:spPr bwMode="auto">
            <a:xfrm>
              <a:off x="2407133" y="4140624"/>
              <a:ext cx="1585883" cy="2100938"/>
            </a:xfrm>
            <a:prstGeom prst="rect">
              <a:avLst/>
            </a:prstGeom>
            <a:noFill/>
            <a:ln w="9525">
              <a:noFill/>
              <a:miter lim="800000"/>
              <a:headEnd/>
              <a:tailEnd/>
            </a:ln>
          </p:spPr>
        </p:pic>
        <p:grpSp>
          <p:nvGrpSpPr>
            <p:cNvPr id="2" name="Group 19"/>
            <p:cNvGrpSpPr/>
            <p:nvPr/>
          </p:nvGrpSpPr>
          <p:grpSpPr>
            <a:xfrm>
              <a:off x="1025160" y="4106723"/>
              <a:ext cx="1625576" cy="2202597"/>
              <a:chOff x="1025160" y="4106723"/>
              <a:chExt cx="1625576" cy="2202597"/>
            </a:xfrm>
          </p:grpSpPr>
          <p:pic>
            <p:nvPicPr>
              <p:cNvPr id="14" name="Picture 10"/>
              <p:cNvPicPr>
                <a:picLocks noChangeAspect="1" noChangeArrowheads="1"/>
              </p:cNvPicPr>
              <p:nvPr/>
            </p:nvPicPr>
            <p:blipFill>
              <a:blip r:embed="rId6" cstate="print"/>
              <a:srcRect/>
              <a:stretch>
                <a:fillRect/>
              </a:stretch>
            </p:blipFill>
            <p:spPr bwMode="auto">
              <a:xfrm>
                <a:off x="1025160" y="4106723"/>
                <a:ext cx="1625576" cy="2202597"/>
              </a:xfrm>
              <a:prstGeom prst="rect">
                <a:avLst/>
              </a:prstGeom>
              <a:noFill/>
              <a:ln w="9525">
                <a:noFill/>
                <a:miter lim="800000"/>
                <a:headEnd/>
                <a:tailEnd/>
              </a:ln>
            </p:spPr>
          </p:pic>
          <p:sp>
            <p:nvSpPr>
              <p:cNvPr id="17" name="TextBox 21"/>
              <p:cNvSpPr txBox="1">
                <a:spLocks noChangeArrowheads="1"/>
              </p:cNvSpPr>
              <p:nvPr/>
            </p:nvSpPr>
            <p:spPr bwMode="auto">
              <a:xfrm>
                <a:off x="1044490" y="4615018"/>
                <a:ext cx="388410" cy="1094944"/>
              </a:xfrm>
              <a:prstGeom prst="rect">
                <a:avLst/>
              </a:prstGeom>
              <a:noFill/>
              <a:ln w="9525">
                <a:noFill/>
                <a:miter lim="800000"/>
                <a:headEnd/>
                <a:tailEnd/>
              </a:ln>
            </p:spPr>
            <p:txBody>
              <a:bodyPr>
                <a:spAutoFit/>
              </a:bodyPr>
              <a:lstStyle/>
              <a:p>
                <a:r>
                  <a:rPr lang="en-GB" sz="4400" dirty="0">
                    <a:solidFill>
                      <a:srgbClr val="FF0000"/>
                    </a:solidFill>
                  </a:rPr>
                  <a:t>:</a:t>
                </a:r>
                <a:endParaRPr lang="fr-FR" sz="4400" dirty="0">
                  <a:solidFill>
                    <a:srgbClr val="FF0000"/>
                  </a:solidFill>
                </a:endParaRPr>
              </a:p>
            </p:txBody>
          </p:sp>
        </p:grpSp>
        <p:sp>
          <p:nvSpPr>
            <p:cNvPr id="18" name="TextBox 22"/>
            <p:cNvSpPr txBox="1">
              <a:spLocks noChangeArrowheads="1"/>
            </p:cNvSpPr>
            <p:nvPr/>
          </p:nvSpPr>
          <p:spPr bwMode="auto">
            <a:xfrm>
              <a:off x="2325944" y="4615018"/>
              <a:ext cx="388410" cy="1094944"/>
            </a:xfrm>
            <a:prstGeom prst="rect">
              <a:avLst/>
            </a:prstGeom>
            <a:noFill/>
            <a:ln w="9525">
              <a:noFill/>
              <a:miter lim="800000"/>
              <a:headEnd/>
              <a:tailEnd/>
            </a:ln>
          </p:spPr>
          <p:txBody>
            <a:bodyPr>
              <a:spAutoFit/>
            </a:bodyPr>
            <a:lstStyle/>
            <a:p>
              <a:r>
                <a:rPr lang="en-GB" sz="4400" dirty="0">
                  <a:solidFill>
                    <a:srgbClr val="FF0000"/>
                  </a:solidFill>
                </a:rPr>
                <a:t>=</a:t>
              </a:r>
              <a:endParaRPr lang="fr-FR" sz="4400" dirty="0">
                <a:solidFill>
                  <a:srgbClr val="FF0000"/>
                </a:solidFill>
              </a:endParaRPr>
            </a:p>
          </p:txBody>
        </p:sp>
        <p:sp>
          <p:nvSpPr>
            <p:cNvPr id="19" name="TextBox 23"/>
            <p:cNvSpPr txBox="1">
              <a:spLocks noChangeArrowheads="1"/>
            </p:cNvSpPr>
            <p:nvPr/>
          </p:nvSpPr>
          <p:spPr bwMode="auto">
            <a:xfrm>
              <a:off x="3706196" y="4615018"/>
              <a:ext cx="388410" cy="1094944"/>
            </a:xfrm>
            <a:prstGeom prst="rect">
              <a:avLst/>
            </a:prstGeom>
            <a:noFill/>
            <a:ln w="9525">
              <a:noFill/>
              <a:miter lim="800000"/>
              <a:headEnd/>
              <a:tailEnd/>
            </a:ln>
          </p:spPr>
          <p:txBody>
            <a:bodyPr>
              <a:spAutoFit/>
            </a:bodyPr>
            <a:lstStyle/>
            <a:p>
              <a:r>
                <a:rPr lang="en-GB" sz="4400">
                  <a:solidFill>
                    <a:srgbClr val="FF0000"/>
                  </a:solidFill>
                </a:rPr>
                <a:t>+</a:t>
              </a:r>
              <a:endParaRPr lang="fr-FR" sz="4400">
                <a:solidFill>
                  <a:srgbClr val="FF0000"/>
                </a:solidFill>
              </a:endParaRPr>
            </a:p>
          </p:txBody>
        </p:sp>
      </p:grpSp>
      <p:pic>
        <p:nvPicPr>
          <p:cNvPr id="615426" name="Picture 2"/>
          <p:cNvPicPr>
            <a:picLocks noChangeAspect="1" noChangeArrowheads="1"/>
          </p:cNvPicPr>
          <p:nvPr/>
        </p:nvPicPr>
        <p:blipFill>
          <a:blip r:embed="rId7" cstate="print"/>
          <a:srcRect/>
          <a:stretch>
            <a:fillRect/>
          </a:stretch>
        </p:blipFill>
        <p:spPr bwMode="auto">
          <a:xfrm>
            <a:off x="7596336" y="4581128"/>
            <a:ext cx="1066800" cy="1066800"/>
          </a:xfrm>
          <a:prstGeom prst="rect">
            <a:avLst/>
          </a:prstGeom>
          <a:noFill/>
          <a:ln w="9525">
            <a:noFill/>
            <a:miter lim="800000"/>
            <a:headEnd/>
            <a:tailEnd/>
          </a:ln>
        </p:spPr>
      </p:pic>
      <p:pic>
        <p:nvPicPr>
          <p:cNvPr id="21" name="Picture 2"/>
          <p:cNvPicPr>
            <a:picLocks noChangeAspect="1" noChangeArrowheads="1"/>
          </p:cNvPicPr>
          <p:nvPr/>
        </p:nvPicPr>
        <p:blipFill>
          <a:blip r:embed="rId8" cstate="print"/>
          <a:srcRect/>
          <a:stretch>
            <a:fillRect/>
          </a:stretch>
        </p:blipFill>
        <p:spPr bwMode="auto">
          <a:xfrm>
            <a:off x="5940152" y="3730352"/>
            <a:ext cx="1066800" cy="1066800"/>
          </a:xfrm>
          <a:prstGeom prst="rect">
            <a:avLst/>
          </a:prstGeom>
          <a:noFill/>
          <a:ln w="9525">
            <a:noFill/>
            <a:miter lim="800000"/>
            <a:headEnd/>
            <a:tailEnd/>
          </a:ln>
        </p:spPr>
      </p:pic>
      <p:pic>
        <p:nvPicPr>
          <p:cNvPr id="22" name="Picture 3"/>
          <p:cNvPicPr>
            <a:picLocks noChangeAspect="1" noChangeArrowheads="1"/>
          </p:cNvPicPr>
          <p:nvPr/>
        </p:nvPicPr>
        <p:blipFill>
          <a:blip r:embed="rId9" cstate="print"/>
          <a:srcRect/>
          <a:stretch>
            <a:fillRect/>
          </a:stretch>
        </p:blipFill>
        <p:spPr bwMode="auto">
          <a:xfrm>
            <a:off x="5953472" y="5458544"/>
            <a:ext cx="1066800" cy="1066800"/>
          </a:xfrm>
          <a:prstGeom prst="rect">
            <a:avLst/>
          </a:prstGeom>
          <a:noFill/>
          <a:ln w="9525">
            <a:noFill/>
            <a:miter lim="800000"/>
            <a:headEnd/>
            <a:tailEnd/>
          </a:ln>
        </p:spPr>
      </p:pic>
      <p:pic>
        <p:nvPicPr>
          <p:cNvPr id="23" name="Picture 4"/>
          <p:cNvPicPr>
            <a:picLocks noChangeAspect="1" noChangeArrowheads="1"/>
          </p:cNvPicPr>
          <p:nvPr/>
        </p:nvPicPr>
        <p:blipFill>
          <a:blip r:embed="rId10" cstate="print"/>
          <a:srcRect/>
          <a:stretch>
            <a:fillRect/>
          </a:stretch>
        </p:blipFill>
        <p:spPr bwMode="auto">
          <a:xfrm>
            <a:off x="5940152" y="5445224"/>
            <a:ext cx="1066800" cy="1066800"/>
          </a:xfrm>
          <a:prstGeom prst="rect">
            <a:avLst/>
          </a:prstGeom>
          <a:noFill/>
          <a:ln w="9525">
            <a:noFill/>
            <a:miter lim="800000"/>
            <a:headEnd/>
            <a:tailEnd/>
          </a:ln>
        </p:spPr>
      </p:pic>
      <p:pic>
        <p:nvPicPr>
          <p:cNvPr id="24" name="Picture 3"/>
          <p:cNvPicPr>
            <a:picLocks noChangeAspect="1" noChangeArrowheads="1"/>
          </p:cNvPicPr>
          <p:nvPr/>
        </p:nvPicPr>
        <p:blipFill>
          <a:blip r:embed="rId11" cstate="print"/>
          <a:srcRect/>
          <a:stretch>
            <a:fillRect/>
          </a:stretch>
        </p:blipFill>
        <p:spPr bwMode="auto">
          <a:xfrm>
            <a:off x="5940152" y="3717032"/>
            <a:ext cx="1066800"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3"/>
          <p:cNvSpPr>
            <a:spLocks noGrp="1" noChangeArrowheads="1"/>
          </p:cNvSpPr>
          <p:nvPr>
            <p:ph type="title"/>
          </p:nvPr>
        </p:nvSpPr>
        <p:spPr/>
        <p:txBody>
          <a:bodyPr/>
          <a:lstStyle/>
          <a:p>
            <a:pPr fontAlgn="auto">
              <a:spcAft>
                <a:spcPts val="0"/>
              </a:spcAft>
              <a:defRPr/>
            </a:pPr>
            <a:r>
              <a:rPr lang="en-GB" dirty="0" smtClean="0"/>
              <a:t>What’s special about neutrons (3) ? </a:t>
            </a:r>
            <a:endParaRPr dirty="0" smtClean="0"/>
          </a:p>
        </p:txBody>
      </p:sp>
      <p:sp>
        <p:nvSpPr>
          <p:cNvPr id="69635" name="Rectangle 19"/>
          <p:cNvSpPr>
            <a:spLocks noGrp="1" noChangeArrowheads="1"/>
          </p:cNvSpPr>
          <p:nvPr>
            <p:ph idx="1"/>
          </p:nvPr>
        </p:nvSpPr>
        <p:spPr>
          <a:xfrm>
            <a:off x="0" y="1916832"/>
            <a:ext cx="9144000" cy="4181475"/>
          </a:xfrm>
        </p:spPr>
        <p:txBody>
          <a:bodyPr/>
          <a:lstStyle/>
          <a:p>
            <a:r>
              <a:rPr lang="en-US" dirty="0" smtClean="0"/>
              <a:t>Neutral particles – penetrate deep in materials </a:t>
            </a:r>
          </a:p>
          <a:p>
            <a:r>
              <a:rPr lang="en-US" dirty="0" smtClean="0"/>
              <a:t>Probe and map structural deformation under pressure</a:t>
            </a:r>
          </a:p>
          <a:p>
            <a:pPr lvl="2">
              <a:buFont typeface="Wingdings 2" pitchFamily="18" charset="2"/>
              <a:buNone/>
            </a:pPr>
            <a:endParaRPr lang="en-US" dirty="0" smtClean="0"/>
          </a:p>
          <a:p>
            <a:endParaRPr lang="en-US" dirty="0" smtClean="0"/>
          </a:p>
        </p:txBody>
      </p:sp>
      <p:grpSp>
        <p:nvGrpSpPr>
          <p:cNvPr id="2" name="Group 46"/>
          <p:cNvGrpSpPr>
            <a:grpSpLocks/>
          </p:cNvGrpSpPr>
          <p:nvPr/>
        </p:nvGrpSpPr>
        <p:grpSpPr bwMode="auto">
          <a:xfrm>
            <a:off x="2011363" y="3092450"/>
            <a:ext cx="6367462" cy="2857500"/>
            <a:chOff x="2011602" y="3091781"/>
            <a:chExt cx="6367148" cy="2857500"/>
          </a:xfrm>
        </p:grpSpPr>
        <p:sp>
          <p:nvSpPr>
            <p:cNvPr id="67" name="AutoShape 19"/>
            <p:cNvSpPr>
              <a:spLocks noChangeArrowheads="1"/>
            </p:cNvSpPr>
            <p:nvPr/>
          </p:nvSpPr>
          <p:spPr bwMode="auto">
            <a:xfrm rot="3922280">
              <a:off x="3002308" y="5453965"/>
              <a:ext cx="609600" cy="381031"/>
            </a:xfrm>
            <a:prstGeom prst="rightArrow">
              <a:avLst>
                <a:gd name="adj1" fmla="val 50000"/>
                <a:gd name="adj2" fmla="val 39997"/>
              </a:avLst>
            </a:prstGeom>
            <a:solidFill>
              <a:srgbClr val="FF0000">
                <a:alpha val="72156"/>
              </a:srgbClr>
            </a:solidFill>
            <a:ln w="9525">
              <a:solidFill>
                <a:schemeClr val="tx1"/>
              </a:solidFill>
              <a:miter lim="800000"/>
              <a:headEnd/>
              <a:tailEnd/>
            </a:ln>
          </p:spPr>
          <p:txBody>
            <a:bodyPr wrap="none" anchor="ctr"/>
            <a:lstStyle/>
            <a:p>
              <a:endParaRPr lang="fr-FR">
                <a:latin typeface="Verdana" pitchFamily="34" charset="0"/>
              </a:endParaRPr>
            </a:p>
          </p:txBody>
        </p:sp>
        <p:sp>
          <p:nvSpPr>
            <p:cNvPr id="68" name="AutoShape 20"/>
            <p:cNvSpPr>
              <a:spLocks noChangeArrowheads="1"/>
            </p:cNvSpPr>
            <p:nvPr/>
          </p:nvSpPr>
          <p:spPr bwMode="auto">
            <a:xfrm rot="-6877720">
              <a:off x="1897318" y="3206065"/>
              <a:ext cx="609600" cy="381031"/>
            </a:xfrm>
            <a:prstGeom prst="rightArrow">
              <a:avLst>
                <a:gd name="adj1" fmla="val 50000"/>
                <a:gd name="adj2" fmla="val 39997"/>
              </a:avLst>
            </a:prstGeom>
            <a:solidFill>
              <a:srgbClr val="FF0000">
                <a:alpha val="72156"/>
              </a:srgbClr>
            </a:solidFill>
            <a:ln w="9525">
              <a:solidFill>
                <a:schemeClr val="tx1"/>
              </a:solidFill>
              <a:miter lim="800000"/>
              <a:headEnd/>
              <a:tailEnd/>
            </a:ln>
          </p:spPr>
          <p:txBody>
            <a:bodyPr wrap="none" anchor="ctr"/>
            <a:lstStyle/>
            <a:p>
              <a:endParaRPr lang="fr-FR">
                <a:latin typeface="Verdana" pitchFamily="34" charset="0"/>
              </a:endParaRPr>
            </a:p>
          </p:txBody>
        </p:sp>
        <p:grpSp>
          <p:nvGrpSpPr>
            <p:cNvPr id="3" name="Group 45"/>
            <p:cNvGrpSpPr>
              <a:grpSpLocks/>
            </p:cNvGrpSpPr>
            <p:nvPr/>
          </p:nvGrpSpPr>
          <p:grpSpPr bwMode="auto">
            <a:xfrm>
              <a:off x="5940152" y="3363243"/>
              <a:ext cx="2438598" cy="1968500"/>
              <a:chOff x="5940152" y="3363243"/>
              <a:chExt cx="2438598" cy="1968500"/>
            </a:xfrm>
          </p:grpSpPr>
          <p:sp>
            <p:nvSpPr>
              <p:cNvPr id="71" name="Freeform 21"/>
              <p:cNvSpPr>
                <a:spLocks/>
              </p:cNvSpPr>
              <p:nvPr/>
            </p:nvSpPr>
            <p:spPr bwMode="auto">
              <a:xfrm>
                <a:off x="5940152" y="3363243"/>
                <a:ext cx="2438598" cy="1968500"/>
              </a:xfrm>
              <a:custGeom>
                <a:avLst/>
                <a:gdLst>
                  <a:gd name="T0" fmla="*/ 0 w 2160"/>
                  <a:gd name="T1" fmla="*/ 1883916 h 1280"/>
                  <a:gd name="T2" fmla="*/ 578038 w 2160"/>
                  <a:gd name="T3" fmla="*/ 1550194 h 1280"/>
                  <a:gd name="T4" fmla="*/ 843348 w 2160"/>
                  <a:gd name="T5" fmla="*/ 7689 h 1280"/>
                  <a:gd name="T6" fmla="*/ 1096240 w 2160"/>
                  <a:gd name="T7" fmla="*/ 1504057 h 1280"/>
                  <a:gd name="T8" fmla="*/ 1734114 w 2160"/>
                  <a:gd name="T9" fmla="*/ 1906984 h 1280"/>
                  <a:gd name="T10" fmla="*/ 0 60000 65536"/>
                  <a:gd name="T11" fmla="*/ 0 60000 65536"/>
                  <a:gd name="T12" fmla="*/ 0 60000 65536"/>
                  <a:gd name="T13" fmla="*/ 0 60000 65536"/>
                  <a:gd name="T14" fmla="*/ 0 60000 65536"/>
                  <a:gd name="T15" fmla="*/ 0 w 2160"/>
                  <a:gd name="T16" fmla="*/ 0 h 1280"/>
                  <a:gd name="T17" fmla="*/ 2160 w 2160"/>
                  <a:gd name="T18" fmla="*/ 1280 h 1280"/>
                </a:gdLst>
                <a:ahLst/>
                <a:cxnLst>
                  <a:cxn ang="T10">
                    <a:pos x="T0" y="T1"/>
                  </a:cxn>
                  <a:cxn ang="T11">
                    <a:pos x="T2" y="T3"/>
                  </a:cxn>
                  <a:cxn ang="T12">
                    <a:pos x="T4" y="T5"/>
                  </a:cxn>
                  <a:cxn ang="T13">
                    <a:pos x="T6" y="T7"/>
                  </a:cxn>
                  <a:cxn ang="T14">
                    <a:pos x="T8" y="T9"/>
                  </a:cxn>
                </a:cxnLst>
                <a:rect l="T15" t="T16" r="T17" b="T18"/>
                <a:pathLst>
                  <a:path w="2160" h="1280">
                    <a:moveTo>
                      <a:pt x="0" y="1265"/>
                    </a:moveTo>
                    <a:cubicBezTo>
                      <a:pt x="118" y="1227"/>
                      <a:pt x="545" y="1250"/>
                      <a:pt x="720" y="1040"/>
                    </a:cubicBezTo>
                    <a:cubicBezTo>
                      <a:pt x="895" y="830"/>
                      <a:pt x="943" y="10"/>
                      <a:pt x="1050" y="5"/>
                    </a:cubicBezTo>
                    <a:cubicBezTo>
                      <a:pt x="1157" y="0"/>
                      <a:pt x="1180" y="798"/>
                      <a:pt x="1365" y="1010"/>
                    </a:cubicBezTo>
                    <a:cubicBezTo>
                      <a:pt x="1550" y="1222"/>
                      <a:pt x="1995" y="1224"/>
                      <a:pt x="2160" y="1280"/>
                    </a:cubicBezTo>
                  </a:path>
                </a:pathLst>
              </a:custGeom>
              <a:noFill/>
              <a:ln w="28575">
                <a:solidFill>
                  <a:srgbClr val="FF0000"/>
                </a:solidFill>
                <a:round/>
                <a:headEnd/>
                <a:tailEnd/>
              </a:ln>
            </p:spPr>
            <p:txBody>
              <a:bodyPr/>
              <a:lstStyle/>
              <a:p>
                <a:endParaRPr lang="fr-FR">
                  <a:latin typeface="Verdana" pitchFamily="34" charset="0"/>
                </a:endParaRPr>
              </a:p>
            </p:txBody>
          </p:sp>
          <p:sp>
            <p:nvSpPr>
              <p:cNvPr id="72" name="AutoShape 23"/>
              <p:cNvSpPr>
                <a:spLocks noChangeArrowheads="1"/>
              </p:cNvSpPr>
              <p:nvPr/>
            </p:nvSpPr>
            <p:spPr bwMode="auto">
              <a:xfrm>
                <a:off x="6442940" y="3972843"/>
                <a:ext cx="649340" cy="439738"/>
              </a:xfrm>
              <a:prstGeom prst="rightArrow">
                <a:avLst>
                  <a:gd name="adj1" fmla="val 51944"/>
                  <a:gd name="adj2" fmla="val 45113"/>
                </a:avLst>
              </a:prstGeom>
              <a:solidFill>
                <a:srgbClr val="99CC00"/>
              </a:solidFill>
              <a:ln w="9525">
                <a:solidFill>
                  <a:schemeClr val="tx1"/>
                </a:solidFill>
                <a:miter lim="800000"/>
                <a:headEnd/>
                <a:tailEnd/>
              </a:ln>
            </p:spPr>
            <p:txBody>
              <a:bodyPr wrap="none" anchor="ctr"/>
              <a:lstStyle/>
              <a:p>
                <a:endParaRPr lang="fr-FR">
                  <a:latin typeface="Verdana" pitchFamily="34" charset="0"/>
                </a:endParaRPr>
              </a:p>
            </p:txBody>
          </p:sp>
        </p:grpSp>
      </p:grpSp>
      <p:grpSp>
        <p:nvGrpSpPr>
          <p:cNvPr id="4" name="Group 72"/>
          <p:cNvGrpSpPr/>
          <p:nvPr/>
        </p:nvGrpSpPr>
        <p:grpSpPr>
          <a:xfrm>
            <a:off x="4716463" y="2997200"/>
            <a:ext cx="4032001" cy="2817813"/>
            <a:chOff x="4716463" y="2997200"/>
            <a:chExt cx="4032001" cy="2817813"/>
          </a:xfrm>
        </p:grpSpPr>
        <p:sp>
          <p:nvSpPr>
            <p:cNvPr id="74" name="Freeform 15"/>
            <p:cNvSpPr>
              <a:spLocks/>
            </p:cNvSpPr>
            <p:nvPr/>
          </p:nvSpPr>
          <p:spPr bwMode="auto">
            <a:xfrm>
              <a:off x="5148263" y="3319463"/>
              <a:ext cx="2438400" cy="1968500"/>
            </a:xfrm>
            <a:custGeom>
              <a:avLst/>
              <a:gdLst>
                <a:gd name="T0" fmla="*/ 0 w 2160"/>
                <a:gd name="T1" fmla="*/ 2147483647 h 1280"/>
                <a:gd name="T2" fmla="*/ 994023753 w 2160"/>
                <a:gd name="T3" fmla="*/ 2147483647 h 1280"/>
                <a:gd name="T4" fmla="*/ 1449618549 w 2160"/>
                <a:gd name="T5" fmla="*/ 11824840 h 1280"/>
                <a:gd name="T6" fmla="*/ 1884503606 w 2160"/>
                <a:gd name="T7" fmla="*/ 2147483647 h 1280"/>
                <a:gd name="T8" fmla="*/ 2147483647 w 2160"/>
                <a:gd name="T9" fmla="*/ 2147483647 h 1280"/>
                <a:gd name="T10" fmla="*/ 0 60000 65536"/>
                <a:gd name="T11" fmla="*/ 0 60000 65536"/>
                <a:gd name="T12" fmla="*/ 0 60000 65536"/>
                <a:gd name="T13" fmla="*/ 0 60000 65536"/>
                <a:gd name="T14" fmla="*/ 0 60000 65536"/>
                <a:gd name="T15" fmla="*/ 0 w 2160"/>
                <a:gd name="T16" fmla="*/ 0 h 1280"/>
                <a:gd name="T17" fmla="*/ 2160 w 2160"/>
                <a:gd name="T18" fmla="*/ 1280 h 1280"/>
              </a:gdLst>
              <a:ahLst/>
              <a:cxnLst>
                <a:cxn ang="T10">
                  <a:pos x="T0" y="T1"/>
                </a:cxn>
                <a:cxn ang="T11">
                  <a:pos x="T2" y="T3"/>
                </a:cxn>
                <a:cxn ang="T12">
                  <a:pos x="T4" y="T5"/>
                </a:cxn>
                <a:cxn ang="T13">
                  <a:pos x="T6" y="T7"/>
                </a:cxn>
                <a:cxn ang="T14">
                  <a:pos x="T8" y="T9"/>
                </a:cxn>
              </a:cxnLst>
              <a:rect l="T15" t="T16" r="T17" b="T18"/>
              <a:pathLst>
                <a:path w="2160" h="1280">
                  <a:moveTo>
                    <a:pt x="0" y="1265"/>
                  </a:moveTo>
                  <a:cubicBezTo>
                    <a:pt x="118" y="1227"/>
                    <a:pt x="545" y="1250"/>
                    <a:pt x="720" y="1040"/>
                  </a:cubicBezTo>
                  <a:cubicBezTo>
                    <a:pt x="895" y="830"/>
                    <a:pt x="943" y="10"/>
                    <a:pt x="1050" y="5"/>
                  </a:cubicBezTo>
                  <a:cubicBezTo>
                    <a:pt x="1157" y="0"/>
                    <a:pt x="1180" y="798"/>
                    <a:pt x="1365" y="1010"/>
                  </a:cubicBezTo>
                  <a:cubicBezTo>
                    <a:pt x="1550" y="1222"/>
                    <a:pt x="1995" y="1224"/>
                    <a:pt x="2160" y="1280"/>
                  </a:cubicBezTo>
                </a:path>
              </a:pathLst>
            </a:custGeom>
            <a:noFill/>
            <a:ln w="28575">
              <a:solidFill>
                <a:srgbClr val="0000FF"/>
              </a:solidFill>
              <a:round/>
              <a:headEnd/>
              <a:tailEnd/>
            </a:ln>
          </p:spPr>
          <p:txBody>
            <a:bodyPr/>
            <a:lstStyle/>
            <a:p>
              <a:endParaRPr lang="fr-FR">
                <a:latin typeface="Verdana" pitchFamily="34" charset="0"/>
              </a:endParaRPr>
            </a:p>
          </p:txBody>
        </p:sp>
        <p:sp>
          <p:nvSpPr>
            <p:cNvPr id="75" name="Text Box 16"/>
            <p:cNvSpPr txBox="1">
              <a:spLocks noChangeArrowheads="1"/>
            </p:cNvSpPr>
            <p:nvPr/>
          </p:nvSpPr>
          <p:spPr bwMode="auto">
            <a:xfrm>
              <a:off x="7029450" y="5364163"/>
              <a:ext cx="1358900" cy="368300"/>
            </a:xfrm>
            <a:prstGeom prst="rect">
              <a:avLst/>
            </a:prstGeom>
            <a:noFill/>
            <a:ln w="9525">
              <a:noFill/>
              <a:miter lim="800000"/>
              <a:headEnd/>
              <a:tailEnd/>
            </a:ln>
          </p:spPr>
          <p:txBody>
            <a:bodyPr wrap="none">
              <a:spAutoFit/>
            </a:bodyPr>
            <a:lstStyle/>
            <a:p>
              <a:r>
                <a:rPr lang="en-GB" dirty="0">
                  <a:solidFill>
                    <a:srgbClr val="002060"/>
                  </a:solidFill>
                  <a:latin typeface="Verdana" pitchFamily="34" charset="0"/>
                </a:rPr>
                <a:t>2</a:t>
              </a:r>
              <a:r>
                <a:rPr lang="el-GR" dirty="0">
                  <a:solidFill>
                    <a:srgbClr val="002060"/>
                  </a:solidFill>
                  <a:latin typeface="Verdana" pitchFamily="34" charset="0"/>
                  <a:cs typeface="Arial" pitchFamily="34" charset="0"/>
                </a:rPr>
                <a:t>θ</a:t>
              </a:r>
              <a:r>
                <a:rPr lang="en-US" dirty="0">
                  <a:solidFill>
                    <a:srgbClr val="002060"/>
                  </a:solidFill>
                  <a:latin typeface="Verdana" pitchFamily="34" charset="0"/>
                  <a:cs typeface="Arial" pitchFamily="34" charset="0"/>
                </a:rPr>
                <a:t>,energy</a:t>
              </a:r>
              <a:endParaRPr lang="el-GR" dirty="0">
                <a:solidFill>
                  <a:srgbClr val="002060"/>
                </a:solidFill>
                <a:latin typeface="Verdana" pitchFamily="34" charset="0"/>
                <a:cs typeface="Arial" pitchFamily="34" charset="0"/>
              </a:endParaRPr>
            </a:p>
          </p:txBody>
        </p:sp>
        <p:grpSp>
          <p:nvGrpSpPr>
            <p:cNvPr id="5" name="Group 5"/>
            <p:cNvGrpSpPr>
              <a:grpSpLocks/>
            </p:cNvGrpSpPr>
            <p:nvPr/>
          </p:nvGrpSpPr>
          <p:grpSpPr bwMode="auto">
            <a:xfrm>
              <a:off x="5124341" y="3154363"/>
              <a:ext cx="3200352" cy="2209800"/>
              <a:chOff x="3696" y="1056"/>
              <a:chExt cx="1632" cy="1105"/>
            </a:xfrm>
          </p:grpSpPr>
          <p:sp>
            <p:nvSpPr>
              <p:cNvPr id="79" name="Line 6"/>
              <p:cNvSpPr>
                <a:spLocks noChangeShapeType="1"/>
              </p:cNvSpPr>
              <p:nvPr/>
            </p:nvSpPr>
            <p:spPr bwMode="auto">
              <a:xfrm flipV="1">
                <a:off x="3696" y="1056"/>
                <a:ext cx="1" cy="1104"/>
              </a:xfrm>
              <a:prstGeom prst="line">
                <a:avLst/>
              </a:prstGeom>
              <a:noFill/>
              <a:ln w="28575">
                <a:solidFill>
                  <a:schemeClr val="tx1"/>
                </a:solidFill>
                <a:round/>
                <a:headEnd/>
                <a:tailEnd type="triangle" w="med" len="med"/>
              </a:ln>
            </p:spPr>
            <p:txBody>
              <a:bodyPr/>
              <a:lstStyle/>
              <a:p>
                <a:endParaRPr lang="en-GB"/>
              </a:p>
            </p:txBody>
          </p:sp>
          <p:sp>
            <p:nvSpPr>
              <p:cNvPr id="80" name="Line 7"/>
              <p:cNvSpPr>
                <a:spLocks noChangeShapeType="1"/>
              </p:cNvSpPr>
              <p:nvPr/>
            </p:nvSpPr>
            <p:spPr bwMode="auto">
              <a:xfrm>
                <a:off x="3696" y="2160"/>
                <a:ext cx="1632" cy="1"/>
              </a:xfrm>
              <a:prstGeom prst="line">
                <a:avLst/>
              </a:prstGeom>
              <a:noFill/>
              <a:ln w="28575">
                <a:solidFill>
                  <a:schemeClr val="tx1"/>
                </a:solidFill>
                <a:round/>
                <a:headEnd/>
                <a:tailEnd type="triangle" w="med" len="med"/>
              </a:ln>
            </p:spPr>
            <p:txBody>
              <a:bodyPr/>
              <a:lstStyle/>
              <a:p>
                <a:endParaRPr lang="en-GB"/>
              </a:p>
            </p:txBody>
          </p:sp>
        </p:grpSp>
        <p:sp>
          <p:nvSpPr>
            <p:cNvPr id="77" name="TextBox 35"/>
            <p:cNvSpPr txBox="1">
              <a:spLocks noChangeArrowheads="1"/>
            </p:cNvSpPr>
            <p:nvPr/>
          </p:nvSpPr>
          <p:spPr bwMode="auto">
            <a:xfrm>
              <a:off x="8419851" y="5445125"/>
              <a:ext cx="328613" cy="369888"/>
            </a:xfrm>
            <a:prstGeom prst="rect">
              <a:avLst/>
            </a:prstGeom>
            <a:noFill/>
            <a:ln w="9525">
              <a:noFill/>
              <a:miter lim="800000"/>
              <a:headEnd/>
              <a:tailEnd/>
            </a:ln>
          </p:spPr>
          <p:txBody>
            <a:bodyPr wrap="none">
              <a:spAutoFit/>
            </a:bodyPr>
            <a:lstStyle/>
            <a:p>
              <a:r>
                <a:rPr lang="en-GB" dirty="0">
                  <a:latin typeface="Verdana" pitchFamily="34" charset="0"/>
                </a:rPr>
                <a:t>d</a:t>
              </a:r>
              <a:endParaRPr lang="fr-FR" dirty="0">
                <a:latin typeface="Verdana" pitchFamily="34" charset="0"/>
              </a:endParaRPr>
            </a:p>
          </p:txBody>
        </p:sp>
        <p:sp>
          <p:nvSpPr>
            <p:cNvPr id="78" name="TextBox 36"/>
            <p:cNvSpPr txBox="1">
              <a:spLocks noChangeArrowheads="1"/>
            </p:cNvSpPr>
            <p:nvPr/>
          </p:nvSpPr>
          <p:spPr bwMode="auto">
            <a:xfrm>
              <a:off x="4716463" y="2997200"/>
              <a:ext cx="282575" cy="368300"/>
            </a:xfrm>
            <a:prstGeom prst="rect">
              <a:avLst/>
            </a:prstGeom>
            <a:noFill/>
            <a:ln w="9525">
              <a:noFill/>
              <a:miter lim="800000"/>
              <a:headEnd/>
              <a:tailEnd/>
            </a:ln>
          </p:spPr>
          <p:txBody>
            <a:bodyPr wrap="none">
              <a:spAutoFit/>
            </a:bodyPr>
            <a:lstStyle/>
            <a:p>
              <a:r>
                <a:rPr lang="en-GB">
                  <a:latin typeface="Verdana" pitchFamily="34" charset="0"/>
                </a:rPr>
                <a:t>I</a:t>
              </a:r>
              <a:endParaRPr lang="fr-FR">
                <a:latin typeface="Verdana" pitchFamily="34" charset="0"/>
              </a:endParaRPr>
            </a:p>
          </p:txBody>
        </p:sp>
      </p:grpSp>
      <p:grpSp>
        <p:nvGrpSpPr>
          <p:cNvPr id="6" name="Group 24"/>
          <p:cNvGrpSpPr>
            <a:grpSpLocks/>
          </p:cNvGrpSpPr>
          <p:nvPr/>
        </p:nvGrpSpPr>
        <p:grpSpPr bwMode="auto">
          <a:xfrm>
            <a:off x="1150442" y="3213100"/>
            <a:ext cx="2557462" cy="2152650"/>
            <a:chOff x="904143" y="1017588"/>
            <a:chExt cx="2558561" cy="2152650"/>
          </a:xfrm>
        </p:grpSpPr>
        <p:sp>
          <p:nvSpPr>
            <p:cNvPr id="82" name="Oval 2"/>
            <p:cNvSpPr>
              <a:spLocks noChangeArrowheads="1"/>
            </p:cNvSpPr>
            <p:nvPr/>
          </p:nvSpPr>
          <p:spPr bwMode="auto">
            <a:xfrm>
              <a:off x="1633904" y="1493838"/>
              <a:ext cx="1828800" cy="1676400"/>
            </a:xfrm>
            <a:prstGeom prst="ellipse">
              <a:avLst/>
            </a:prstGeom>
            <a:solidFill>
              <a:schemeClr val="folHlink">
                <a:alpha val="52156"/>
              </a:schemeClr>
            </a:solidFill>
            <a:ln w="9525">
              <a:solidFill>
                <a:schemeClr val="tx1"/>
              </a:solidFill>
              <a:round/>
              <a:headEnd/>
              <a:tailEnd/>
            </a:ln>
          </p:spPr>
          <p:txBody>
            <a:bodyPr wrap="none" anchor="ctr"/>
            <a:lstStyle/>
            <a:p>
              <a:endParaRPr lang="fr-FR">
                <a:latin typeface="Verdana" pitchFamily="34" charset="0"/>
              </a:endParaRPr>
            </a:p>
          </p:txBody>
        </p:sp>
        <p:sp>
          <p:nvSpPr>
            <p:cNvPr id="83" name="Freeform 8" descr="Light upward diagonal"/>
            <p:cNvSpPr>
              <a:spLocks/>
            </p:cNvSpPr>
            <p:nvPr/>
          </p:nvSpPr>
          <p:spPr bwMode="auto">
            <a:xfrm>
              <a:off x="2047143" y="1933576"/>
              <a:ext cx="1034562" cy="779463"/>
            </a:xfrm>
            <a:custGeom>
              <a:avLst/>
              <a:gdLst>
                <a:gd name="T0" fmla="*/ 9688379 w 1094"/>
                <a:gd name="T1" fmla="*/ 173523564 h 1030"/>
                <a:gd name="T2" fmla="*/ 405933128 w 1094"/>
                <a:gd name="T3" fmla="*/ 5727160 h 1030"/>
                <a:gd name="T4" fmla="*/ 807021596 w 1094"/>
                <a:gd name="T5" fmla="*/ 36652161 h 1030"/>
                <a:gd name="T6" fmla="*/ 1034693459 w 1094"/>
                <a:gd name="T7" fmla="*/ 310395736 h 1030"/>
                <a:gd name="T8" fmla="*/ 579350915 w 1094"/>
                <a:gd name="T9" fmla="*/ 584139322 h 1030"/>
                <a:gd name="T10" fmla="*/ 237359116 w 1094"/>
                <a:gd name="T11" fmla="*/ 447267955 h 1030"/>
                <a:gd name="T12" fmla="*/ 9688379 w 1094"/>
                <a:gd name="T13" fmla="*/ 173523564 h 1030"/>
                <a:gd name="T14" fmla="*/ 0 60000 65536"/>
                <a:gd name="T15" fmla="*/ 0 60000 65536"/>
                <a:gd name="T16" fmla="*/ 0 60000 65536"/>
                <a:gd name="T17" fmla="*/ 0 60000 65536"/>
                <a:gd name="T18" fmla="*/ 0 60000 65536"/>
                <a:gd name="T19" fmla="*/ 0 60000 65536"/>
                <a:gd name="T20" fmla="*/ 0 60000 65536"/>
                <a:gd name="T21" fmla="*/ 0 w 1094"/>
                <a:gd name="T22" fmla="*/ 0 h 1030"/>
                <a:gd name="T23" fmla="*/ 1094 w 1094"/>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1030">
                  <a:moveTo>
                    <a:pt x="10" y="303"/>
                  </a:moveTo>
                  <a:cubicBezTo>
                    <a:pt x="20" y="234"/>
                    <a:pt x="391" y="20"/>
                    <a:pt x="419" y="10"/>
                  </a:cubicBezTo>
                  <a:cubicBezTo>
                    <a:pt x="448" y="0"/>
                    <a:pt x="814" y="35"/>
                    <a:pt x="833" y="64"/>
                  </a:cubicBezTo>
                  <a:cubicBezTo>
                    <a:pt x="852" y="94"/>
                    <a:pt x="1094" y="456"/>
                    <a:pt x="1068" y="542"/>
                  </a:cubicBezTo>
                  <a:cubicBezTo>
                    <a:pt x="1038" y="632"/>
                    <a:pt x="646" y="1010"/>
                    <a:pt x="598" y="1020"/>
                  </a:cubicBezTo>
                  <a:cubicBezTo>
                    <a:pt x="577" y="1030"/>
                    <a:pt x="274" y="821"/>
                    <a:pt x="245" y="781"/>
                  </a:cubicBezTo>
                  <a:cubicBezTo>
                    <a:pt x="216" y="741"/>
                    <a:pt x="0" y="373"/>
                    <a:pt x="10" y="303"/>
                  </a:cubicBezTo>
                  <a:close/>
                </a:path>
              </a:pathLst>
            </a:custGeom>
            <a:pattFill prst="ltUpDiag">
              <a:fgClr>
                <a:srgbClr val="000000"/>
              </a:fgClr>
              <a:bgClr>
                <a:schemeClr val="folHlink"/>
              </a:bgClr>
            </a:pattFill>
            <a:ln w="9525">
              <a:solidFill>
                <a:srgbClr val="000000"/>
              </a:solidFill>
              <a:round/>
              <a:headEnd/>
              <a:tailEnd/>
            </a:ln>
          </p:spPr>
          <p:txBody>
            <a:bodyPr/>
            <a:lstStyle/>
            <a:p>
              <a:endParaRPr lang="fr-FR">
                <a:latin typeface="Verdana" pitchFamily="34" charset="0"/>
              </a:endParaRPr>
            </a:p>
          </p:txBody>
        </p:sp>
        <p:sp>
          <p:nvSpPr>
            <p:cNvPr id="84" name="Line 9"/>
            <p:cNvSpPr>
              <a:spLocks noChangeShapeType="1"/>
            </p:cNvSpPr>
            <p:nvPr/>
          </p:nvSpPr>
          <p:spPr bwMode="auto">
            <a:xfrm flipH="1">
              <a:off x="1809750" y="2524126"/>
              <a:ext cx="461596" cy="301625"/>
            </a:xfrm>
            <a:prstGeom prst="line">
              <a:avLst/>
            </a:prstGeom>
            <a:noFill/>
            <a:ln w="9525">
              <a:solidFill>
                <a:srgbClr val="000000"/>
              </a:solidFill>
              <a:round/>
              <a:headEnd/>
              <a:tailEnd/>
            </a:ln>
          </p:spPr>
          <p:txBody>
            <a:bodyPr/>
            <a:lstStyle/>
            <a:p>
              <a:endParaRPr lang="en-GB"/>
            </a:p>
          </p:txBody>
        </p:sp>
        <p:sp>
          <p:nvSpPr>
            <p:cNvPr id="85" name="Line 10"/>
            <p:cNvSpPr>
              <a:spLocks noChangeShapeType="1"/>
            </p:cNvSpPr>
            <p:nvPr/>
          </p:nvSpPr>
          <p:spPr bwMode="auto">
            <a:xfrm flipH="1" flipV="1">
              <a:off x="1701312" y="2008189"/>
              <a:ext cx="350226" cy="153987"/>
            </a:xfrm>
            <a:prstGeom prst="line">
              <a:avLst/>
            </a:prstGeom>
            <a:noFill/>
            <a:ln w="9525">
              <a:solidFill>
                <a:srgbClr val="000000"/>
              </a:solidFill>
              <a:round/>
              <a:headEnd/>
              <a:tailEnd/>
            </a:ln>
          </p:spPr>
          <p:txBody>
            <a:bodyPr/>
            <a:lstStyle/>
            <a:p>
              <a:endParaRPr lang="en-GB"/>
            </a:p>
          </p:txBody>
        </p:sp>
        <p:sp>
          <p:nvSpPr>
            <p:cNvPr id="86" name="Line 11"/>
            <p:cNvSpPr>
              <a:spLocks noChangeShapeType="1"/>
            </p:cNvSpPr>
            <p:nvPr/>
          </p:nvSpPr>
          <p:spPr bwMode="auto">
            <a:xfrm flipH="1" flipV="1">
              <a:off x="2272812" y="1531939"/>
              <a:ext cx="168519" cy="409575"/>
            </a:xfrm>
            <a:prstGeom prst="line">
              <a:avLst/>
            </a:prstGeom>
            <a:noFill/>
            <a:ln w="9525">
              <a:solidFill>
                <a:srgbClr val="000000"/>
              </a:solidFill>
              <a:round/>
              <a:headEnd/>
              <a:tailEnd/>
            </a:ln>
          </p:spPr>
          <p:txBody>
            <a:bodyPr/>
            <a:lstStyle/>
            <a:p>
              <a:endParaRPr lang="en-GB"/>
            </a:p>
          </p:txBody>
        </p:sp>
        <p:sp>
          <p:nvSpPr>
            <p:cNvPr id="87" name="Line 12"/>
            <p:cNvSpPr>
              <a:spLocks noChangeShapeType="1"/>
            </p:cNvSpPr>
            <p:nvPr/>
          </p:nvSpPr>
          <p:spPr bwMode="auto">
            <a:xfrm flipV="1">
              <a:off x="2834054" y="1579563"/>
              <a:ext cx="111369" cy="401637"/>
            </a:xfrm>
            <a:prstGeom prst="line">
              <a:avLst/>
            </a:prstGeom>
            <a:noFill/>
            <a:ln w="9525">
              <a:solidFill>
                <a:srgbClr val="000000"/>
              </a:solidFill>
              <a:round/>
              <a:headEnd/>
              <a:tailEnd/>
            </a:ln>
          </p:spPr>
          <p:txBody>
            <a:bodyPr/>
            <a:lstStyle/>
            <a:p>
              <a:endParaRPr lang="en-GB"/>
            </a:p>
          </p:txBody>
        </p:sp>
        <p:sp>
          <p:nvSpPr>
            <p:cNvPr id="88" name="Line 13"/>
            <p:cNvSpPr>
              <a:spLocks noChangeShapeType="1"/>
            </p:cNvSpPr>
            <p:nvPr/>
          </p:nvSpPr>
          <p:spPr bwMode="auto">
            <a:xfrm>
              <a:off x="3059723" y="2330451"/>
              <a:ext cx="394189" cy="123825"/>
            </a:xfrm>
            <a:prstGeom prst="line">
              <a:avLst/>
            </a:prstGeom>
            <a:noFill/>
            <a:ln w="9525">
              <a:solidFill>
                <a:srgbClr val="000000"/>
              </a:solidFill>
              <a:round/>
              <a:headEnd/>
              <a:tailEnd/>
            </a:ln>
          </p:spPr>
          <p:txBody>
            <a:bodyPr/>
            <a:lstStyle/>
            <a:p>
              <a:endParaRPr lang="en-GB"/>
            </a:p>
          </p:txBody>
        </p:sp>
        <p:sp>
          <p:nvSpPr>
            <p:cNvPr id="89" name="Line 14"/>
            <p:cNvSpPr>
              <a:spLocks noChangeShapeType="1"/>
            </p:cNvSpPr>
            <p:nvPr/>
          </p:nvSpPr>
          <p:spPr bwMode="auto">
            <a:xfrm>
              <a:off x="2612781" y="2697163"/>
              <a:ext cx="140677" cy="449262"/>
            </a:xfrm>
            <a:prstGeom prst="line">
              <a:avLst/>
            </a:prstGeom>
            <a:noFill/>
            <a:ln w="9525">
              <a:solidFill>
                <a:srgbClr val="000000"/>
              </a:solidFill>
              <a:round/>
              <a:headEnd/>
              <a:tailEnd/>
            </a:ln>
          </p:spPr>
          <p:txBody>
            <a:bodyPr/>
            <a:lstStyle/>
            <a:p>
              <a:endParaRPr lang="en-GB"/>
            </a:p>
          </p:txBody>
        </p:sp>
        <p:sp>
          <p:nvSpPr>
            <p:cNvPr id="90" name="Line 25"/>
            <p:cNvSpPr>
              <a:spLocks noChangeShapeType="1"/>
            </p:cNvSpPr>
            <p:nvPr/>
          </p:nvSpPr>
          <p:spPr bwMode="auto">
            <a:xfrm flipV="1">
              <a:off x="904143" y="2255838"/>
              <a:ext cx="1644162" cy="819150"/>
            </a:xfrm>
            <a:prstGeom prst="line">
              <a:avLst/>
            </a:prstGeom>
            <a:noFill/>
            <a:ln w="38100">
              <a:solidFill>
                <a:srgbClr val="0000FF"/>
              </a:solidFill>
              <a:round/>
              <a:headEnd/>
              <a:tailEnd type="triangle" w="med" len="med"/>
            </a:ln>
          </p:spPr>
          <p:txBody>
            <a:bodyPr/>
            <a:lstStyle/>
            <a:p>
              <a:endParaRPr lang="en-GB"/>
            </a:p>
          </p:txBody>
        </p:sp>
        <p:sp>
          <p:nvSpPr>
            <p:cNvPr id="91" name="Line 26"/>
            <p:cNvSpPr>
              <a:spLocks noChangeShapeType="1"/>
            </p:cNvSpPr>
            <p:nvPr/>
          </p:nvSpPr>
          <p:spPr bwMode="auto">
            <a:xfrm flipV="1">
              <a:off x="2548305" y="1017588"/>
              <a:ext cx="794238" cy="1238250"/>
            </a:xfrm>
            <a:prstGeom prst="line">
              <a:avLst/>
            </a:prstGeom>
            <a:noFill/>
            <a:ln w="38100">
              <a:solidFill>
                <a:srgbClr val="0000FF"/>
              </a:solidFill>
              <a:round/>
              <a:headEnd/>
              <a:tailEnd type="triangle" w="med" len="med"/>
            </a:ln>
          </p:spPr>
          <p:txBody>
            <a:bodyPr/>
            <a:lstStyle/>
            <a:p>
              <a:endParaRPr lang="en-GB"/>
            </a:p>
          </p:txBody>
        </p:sp>
      </p:grpSp>
      <p:sp>
        <p:nvSpPr>
          <p:cNvPr id="92" name="TextBox 91"/>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 penetration</a:t>
            </a:r>
            <a:endParaRPr lang="en-GB" dirty="0">
              <a:solidFill>
                <a:srgbClr val="002060"/>
              </a:solidFill>
            </a:endParaRPr>
          </a:p>
        </p:txBody>
      </p:sp>
      <p:sp>
        <p:nvSpPr>
          <p:cNvPr id="33" name="Freeform 22" descr="Wide upward diagonal"/>
          <p:cNvSpPr>
            <a:spLocks/>
          </p:cNvSpPr>
          <p:nvPr/>
        </p:nvSpPr>
        <p:spPr bwMode="auto">
          <a:xfrm>
            <a:off x="2271748" y="4140199"/>
            <a:ext cx="1035185" cy="779463"/>
          </a:xfrm>
          <a:custGeom>
            <a:avLst/>
            <a:gdLst>
              <a:gd name="T0" fmla="*/ 5677 w 1094"/>
              <a:gd name="T1" fmla="*/ 108973 h 1030"/>
              <a:gd name="T2" fmla="*/ 236548 w 1094"/>
              <a:gd name="T3" fmla="*/ 3784 h 1030"/>
              <a:gd name="T4" fmla="*/ 469311 w 1094"/>
              <a:gd name="T5" fmla="*/ 23460 h 1030"/>
              <a:gd name="T6" fmla="*/ 602724 w 1094"/>
              <a:gd name="T7" fmla="*/ 195244 h 1030"/>
              <a:gd name="T8" fmla="*/ 336844 w 1094"/>
              <a:gd name="T9" fmla="*/ 367785 h 1030"/>
              <a:gd name="T10" fmla="*/ 138144 w 1094"/>
              <a:gd name="T11" fmla="*/ 281515 h 1030"/>
              <a:gd name="T12" fmla="*/ 5677 w 1094"/>
              <a:gd name="T13" fmla="*/ 108973 h 1030"/>
              <a:gd name="T14" fmla="*/ 0 60000 65536"/>
              <a:gd name="T15" fmla="*/ 0 60000 65536"/>
              <a:gd name="T16" fmla="*/ 0 60000 65536"/>
              <a:gd name="T17" fmla="*/ 0 60000 65536"/>
              <a:gd name="T18" fmla="*/ 0 60000 65536"/>
              <a:gd name="T19" fmla="*/ 0 60000 65536"/>
              <a:gd name="T20" fmla="*/ 0 60000 65536"/>
              <a:gd name="T21" fmla="*/ 0 w 1094"/>
              <a:gd name="T22" fmla="*/ 0 h 1030"/>
              <a:gd name="T23" fmla="*/ 1094 w 1094"/>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1030">
                <a:moveTo>
                  <a:pt x="10" y="303"/>
                </a:moveTo>
                <a:cubicBezTo>
                  <a:pt x="20" y="234"/>
                  <a:pt x="391" y="20"/>
                  <a:pt x="419" y="10"/>
                </a:cubicBezTo>
                <a:cubicBezTo>
                  <a:pt x="448" y="0"/>
                  <a:pt x="814" y="35"/>
                  <a:pt x="833" y="64"/>
                </a:cubicBezTo>
                <a:cubicBezTo>
                  <a:pt x="852" y="94"/>
                  <a:pt x="1094" y="456"/>
                  <a:pt x="1068" y="542"/>
                </a:cubicBezTo>
                <a:cubicBezTo>
                  <a:pt x="1038" y="632"/>
                  <a:pt x="646" y="1010"/>
                  <a:pt x="598" y="1020"/>
                </a:cubicBezTo>
                <a:cubicBezTo>
                  <a:pt x="577" y="1030"/>
                  <a:pt x="274" y="821"/>
                  <a:pt x="245" y="781"/>
                </a:cubicBezTo>
                <a:cubicBezTo>
                  <a:pt x="216" y="741"/>
                  <a:pt x="0" y="373"/>
                  <a:pt x="10" y="303"/>
                </a:cubicBezTo>
                <a:close/>
              </a:path>
            </a:pathLst>
          </a:custGeom>
          <a:pattFill prst="wdUpDiag">
            <a:fgClr>
              <a:srgbClr val="000000"/>
            </a:fgClr>
            <a:bgClr>
              <a:schemeClr val="folHlink"/>
            </a:bgClr>
          </a:pattFill>
          <a:ln w="9525">
            <a:solidFill>
              <a:srgbClr val="000000"/>
            </a:solidFill>
            <a:round/>
            <a:headEnd/>
            <a:tailEnd/>
          </a:ln>
        </p:spPr>
        <p:txBody>
          <a:bodyPr/>
          <a:lstStyle/>
          <a:p>
            <a:endParaRPr lang="fr-FR">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3"/>
          <p:cNvSpPr>
            <a:spLocks noGrp="1" noChangeArrowheads="1"/>
          </p:cNvSpPr>
          <p:nvPr>
            <p:ph type="title"/>
          </p:nvPr>
        </p:nvSpPr>
        <p:spPr/>
        <p:txBody>
          <a:bodyPr/>
          <a:lstStyle/>
          <a:p>
            <a:pPr fontAlgn="auto">
              <a:spcAft>
                <a:spcPts val="0"/>
              </a:spcAft>
              <a:defRPr/>
            </a:pPr>
            <a:r>
              <a:rPr lang="en-GB" dirty="0" smtClean="0"/>
              <a:t>Strain scanning of critical components </a:t>
            </a:r>
            <a:endParaRPr dirty="0" smtClean="0"/>
          </a:p>
        </p:txBody>
      </p:sp>
      <p:sp>
        <p:nvSpPr>
          <p:cNvPr id="70659" name="Rectangle 19"/>
          <p:cNvSpPr>
            <a:spLocks noGrp="1" noChangeArrowheads="1"/>
          </p:cNvSpPr>
          <p:nvPr>
            <p:ph idx="1"/>
          </p:nvPr>
        </p:nvSpPr>
        <p:spPr>
          <a:xfrm>
            <a:off x="0" y="1916113"/>
            <a:ext cx="8229600" cy="4181475"/>
          </a:xfrm>
        </p:spPr>
        <p:txBody>
          <a:bodyPr/>
          <a:lstStyle/>
          <a:p>
            <a:pPr lvl="2">
              <a:buFont typeface="Wingdings 2" pitchFamily="18" charset="2"/>
              <a:buNone/>
            </a:pPr>
            <a:endParaRPr lang="en-US" dirty="0" smtClean="0"/>
          </a:p>
          <a:p>
            <a:endParaRPr lang="en-US" dirty="0" smtClean="0"/>
          </a:p>
        </p:txBody>
      </p:sp>
      <p:sp>
        <p:nvSpPr>
          <p:cNvPr id="44034" name="Slide Number Placeholder 5"/>
          <p:cNvSpPr>
            <a:spLocks noGrp="1"/>
          </p:cNvSpPr>
          <p:nvPr>
            <p:ph type="sldNum" sz="quarter" idx="12"/>
          </p:nvPr>
        </p:nvSpPr>
        <p:spPr/>
        <p:txBody>
          <a:bodyPr/>
          <a:lstStyle/>
          <a:p>
            <a:pPr>
              <a:defRPr/>
            </a:pPr>
            <a:fld id="{06212505-4999-40A5-833D-8F544DA29297}" type="slidenum">
              <a:rPr lang="en-GB"/>
              <a:pPr>
                <a:defRPr/>
              </a:pPr>
              <a:t>12</a:t>
            </a:fld>
            <a:endParaRPr lang="en-GB"/>
          </a:p>
        </p:txBody>
      </p:sp>
      <p:pic>
        <p:nvPicPr>
          <p:cNvPr id="70661" name="Picture 8"/>
          <p:cNvPicPr>
            <a:picLocks noChangeAspect="1" noChangeArrowheads="1"/>
          </p:cNvPicPr>
          <p:nvPr/>
        </p:nvPicPr>
        <p:blipFill>
          <a:blip r:embed="rId3" cstate="print"/>
          <a:srcRect l="48105" t="42653" r="4167" b="10677"/>
          <a:stretch>
            <a:fillRect/>
          </a:stretch>
        </p:blipFill>
        <p:spPr bwMode="auto">
          <a:xfrm>
            <a:off x="5148064" y="1772816"/>
            <a:ext cx="3423594" cy="2510731"/>
          </a:xfrm>
          <a:prstGeom prst="rect">
            <a:avLst/>
          </a:prstGeom>
          <a:noFill/>
          <a:ln w="9525">
            <a:noFill/>
            <a:miter lim="800000"/>
            <a:headEnd/>
            <a:tailEnd/>
          </a:ln>
        </p:spPr>
      </p:pic>
      <p:pic>
        <p:nvPicPr>
          <p:cNvPr id="70662" name="Picture 14"/>
          <p:cNvPicPr>
            <a:picLocks noChangeAspect="1" noChangeArrowheads="1"/>
          </p:cNvPicPr>
          <p:nvPr/>
        </p:nvPicPr>
        <p:blipFill>
          <a:blip r:embed="rId4" cstate="print"/>
          <a:srcRect/>
          <a:stretch>
            <a:fillRect/>
          </a:stretch>
        </p:blipFill>
        <p:spPr bwMode="auto">
          <a:xfrm>
            <a:off x="5076056" y="4293096"/>
            <a:ext cx="3600400" cy="2486902"/>
          </a:xfrm>
          <a:prstGeom prst="rect">
            <a:avLst/>
          </a:prstGeom>
          <a:noFill/>
          <a:ln w="19050">
            <a:solidFill>
              <a:schemeClr val="bg2"/>
            </a:solidFill>
            <a:miter lim="800000"/>
            <a:headEnd/>
            <a:tailEnd/>
          </a:ln>
        </p:spPr>
      </p:pic>
      <p:pic>
        <p:nvPicPr>
          <p:cNvPr id="7" name="Picture 5" descr="fig1b-slide"/>
          <p:cNvPicPr>
            <a:picLocks noChangeAspect="1" noChangeArrowheads="1"/>
          </p:cNvPicPr>
          <p:nvPr/>
        </p:nvPicPr>
        <p:blipFill>
          <a:blip r:embed="rId5" cstate="print"/>
          <a:srcRect/>
          <a:stretch>
            <a:fillRect/>
          </a:stretch>
        </p:blipFill>
        <p:spPr bwMode="auto">
          <a:xfrm>
            <a:off x="611560" y="1772817"/>
            <a:ext cx="3384376" cy="2537386"/>
          </a:xfrm>
          <a:prstGeom prst="rect">
            <a:avLst/>
          </a:prstGeom>
          <a:noFill/>
          <a:ln w="9525">
            <a:noFill/>
            <a:miter lim="800000"/>
            <a:headEnd/>
            <a:tailEnd/>
          </a:ln>
        </p:spPr>
      </p:pic>
      <p:pic>
        <p:nvPicPr>
          <p:cNvPr id="8" name="Picture 10" descr="fig3-slide"/>
          <p:cNvPicPr>
            <a:picLocks noChangeAspect="1" noChangeArrowheads="1"/>
          </p:cNvPicPr>
          <p:nvPr/>
        </p:nvPicPr>
        <p:blipFill>
          <a:blip r:embed="rId6" cstate="print"/>
          <a:srcRect/>
          <a:stretch>
            <a:fillRect/>
          </a:stretch>
        </p:blipFill>
        <p:spPr bwMode="auto">
          <a:xfrm>
            <a:off x="539552" y="4388594"/>
            <a:ext cx="3456384" cy="228076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cs typeface="+mj-cs"/>
              </a:rPr>
              <a:t>What’s so special</a:t>
            </a:r>
            <a:r>
              <a:rPr lang="en-GB" baseline="0" dirty="0" smtClean="0">
                <a:cs typeface="+mj-cs"/>
              </a:rPr>
              <a:t> about neutrons (4)</a:t>
            </a:r>
            <a:endParaRPr dirty="0" smtClean="0">
              <a:cs typeface="Arial" charset="0"/>
            </a:endParaRPr>
          </a:p>
        </p:txBody>
      </p:sp>
      <p:sp>
        <p:nvSpPr>
          <p:cNvPr id="43011" name="Rectangle 3"/>
          <p:cNvSpPr>
            <a:spLocks noGrp="1" noChangeArrowheads="1"/>
          </p:cNvSpPr>
          <p:nvPr>
            <p:ph idx="1"/>
          </p:nvPr>
        </p:nvSpPr>
        <p:spPr>
          <a:xfrm>
            <a:off x="0" y="1844824"/>
            <a:ext cx="9396536" cy="4181475"/>
          </a:xfrm>
        </p:spPr>
        <p:txBody>
          <a:bodyPr/>
          <a:lstStyle/>
          <a:p>
            <a:r>
              <a:rPr lang="en-US" sz="2200" dirty="0" smtClean="0"/>
              <a:t>Magnetic moment</a:t>
            </a:r>
          </a:p>
          <a:p>
            <a:pPr lvl="1"/>
            <a:r>
              <a:rPr lang="en-US" dirty="0" smtClean="0"/>
              <a:t>Direct, unambiguous probe of magnetic structure at atomic scale</a:t>
            </a:r>
          </a:p>
          <a:p>
            <a:pPr>
              <a:buNone/>
            </a:pPr>
            <a:endParaRPr lang="en-US" sz="2200" dirty="0" smtClean="0"/>
          </a:p>
          <a:p>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sp>
        <p:nvSpPr>
          <p:cNvPr id="6" name="TextBox 5"/>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 penetrating, magnetic</a:t>
            </a:r>
            <a:endParaRPr lang="en-GB" dirty="0">
              <a:solidFill>
                <a:srgbClr val="002060"/>
              </a:solidFill>
            </a:endParaRPr>
          </a:p>
        </p:txBody>
      </p:sp>
      <p:pic>
        <p:nvPicPr>
          <p:cNvPr id="7" name="Picture 7"/>
          <p:cNvPicPr>
            <a:picLocks noChangeAspect="1" noChangeArrowheads="1"/>
          </p:cNvPicPr>
          <p:nvPr/>
        </p:nvPicPr>
        <p:blipFill>
          <a:blip r:embed="rId4" cstate="print"/>
          <a:srcRect/>
          <a:stretch>
            <a:fillRect/>
          </a:stretch>
        </p:blipFill>
        <p:spPr bwMode="auto">
          <a:xfrm>
            <a:off x="1907704" y="3346742"/>
            <a:ext cx="2952328" cy="2458522"/>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79512" y="2924944"/>
          <a:ext cx="1465263" cy="1468438"/>
        </p:xfrm>
        <a:graphic>
          <a:graphicData uri="http://schemas.openxmlformats.org/presentationml/2006/ole">
            <p:oleObj spid="_x0000_s187394" name="CorelDRAW" r:id="rId5" imgW="1465920" imgH="1469520" progId="">
              <p:embed/>
            </p:oleObj>
          </a:graphicData>
        </a:graphic>
      </p:graphicFrame>
      <p:graphicFrame>
        <p:nvGraphicFramePr>
          <p:cNvPr id="9" name="Object 8"/>
          <p:cNvGraphicFramePr>
            <a:graphicFrameLocks noChangeAspect="1"/>
          </p:cNvGraphicFramePr>
          <p:nvPr/>
        </p:nvGraphicFramePr>
        <p:xfrm>
          <a:off x="251520" y="4725144"/>
          <a:ext cx="1465262" cy="1519238"/>
        </p:xfrm>
        <a:graphic>
          <a:graphicData uri="http://schemas.openxmlformats.org/presentationml/2006/ole">
            <p:oleObj spid="_x0000_s187395" name="CorelDRAW" r:id="rId6" imgW="1465920" imgH="1519560" progId="">
              <p:embed/>
            </p:oleObj>
          </a:graphicData>
        </a:graphic>
      </p:graphicFrame>
      <p:pic>
        <p:nvPicPr>
          <p:cNvPr id="15" name="Picture 14" descr="neel"/>
          <p:cNvPicPr>
            <a:picLocks noChangeAspect="1" noChangeArrowheads="1"/>
          </p:cNvPicPr>
          <p:nvPr/>
        </p:nvPicPr>
        <p:blipFill>
          <a:blip r:embed="rId7" cstate="print"/>
          <a:srcRect/>
          <a:stretch>
            <a:fillRect/>
          </a:stretch>
        </p:blipFill>
        <p:spPr bwMode="auto">
          <a:xfrm>
            <a:off x="0" y="1"/>
            <a:ext cx="1254117" cy="1772816"/>
          </a:xfrm>
          <a:prstGeom prst="rect">
            <a:avLst/>
          </a:prstGeom>
          <a:noFill/>
          <a:ln w="9525">
            <a:solidFill>
              <a:schemeClr val="bg1"/>
            </a:solidFill>
            <a:miter lim="800000"/>
            <a:headEnd/>
            <a:tailEnd/>
          </a:ln>
        </p:spPr>
      </p:pic>
      <p:pic>
        <p:nvPicPr>
          <p:cNvPr id="16" name="Picture 2"/>
          <p:cNvPicPr>
            <a:picLocks noChangeAspect="1" noChangeArrowheads="1"/>
          </p:cNvPicPr>
          <p:nvPr/>
        </p:nvPicPr>
        <p:blipFill>
          <a:blip r:embed="rId8" cstate="print"/>
          <a:srcRect/>
          <a:stretch>
            <a:fillRect/>
          </a:stretch>
        </p:blipFill>
        <p:spPr bwMode="auto">
          <a:xfrm>
            <a:off x="5400600" y="4884152"/>
            <a:ext cx="3779912" cy="1641192"/>
          </a:xfrm>
          <a:prstGeom prst="rect">
            <a:avLst/>
          </a:prstGeom>
          <a:noFill/>
          <a:ln w="9525">
            <a:noFill/>
            <a:miter lim="800000"/>
            <a:headEnd/>
            <a:tailEnd/>
          </a:ln>
        </p:spPr>
      </p:pic>
      <p:pic>
        <p:nvPicPr>
          <p:cNvPr id="17" name="Picture 16" descr="untitled.png"/>
          <p:cNvPicPr>
            <a:picLocks noChangeAspect="1"/>
          </p:cNvPicPr>
          <p:nvPr/>
        </p:nvPicPr>
        <p:blipFill>
          <a:blip r:embed="rId9" cstate="print"/>
          <a:stretch>
            <a:fillRect/>
          </a:stretch>
        </p:blipFill>
        <p:spPr>
          <a:xfrm>
            <a:off x="6012160" y="2996952"/>
            <a:ext cx="2466975" cy="184785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cs typeface="+mj-cs"/>
              </a:rPr>
              <a:t>What’s so special</a:t>
            </a:r>
            <a:r>
              <a:rPr lang="en-GB" baseline="0" dirty="0" smtClean="0">
                <a:cs typeface="+mj-cs"/>
              </a:rPr>
              <a:t> about neutrons (4)</a:t>
            </a:r>
            <a:endParaRPr dirty="0" smtClean="0">
              <a:cs typeface="Arial" charset="0"/>
            </a:endParaRPr>
          </a:p>
        </p:txBody>
      </p:sp>
      <p:sp>
        <p:nvSpPr>
          <p:cNvPr id="43011" name="Rectangle 3"/>
          <p:cNvSpPr>
            <a:spLocks noGrp="1" noChangeArrowheads="1"/>
          </p:cNvSpPr>
          <p:nvPr>
            <p:ph idx="1"/>
          </p:nvPr>
        </p:nvSpPr>
        <p:spPr>
          <a:xfrm>
            <a:off x="0" y="1844824"/>
            <a:ext cx="9396536" cy="4181475"/>
          </a:xfrm>
        </p:spPr>
        <p:txBody>
          <a:bodyPr/>
          <a:lstStyle/>
          <a:p>
            <a:r>
              <a:rPr lang="en-US" sz="2200" dirty="0" smtClean="0"/>
              <a:t>Magnetic moment</a:t>
            </a:r>
          </a:p>
          <a:p>
            <a:pPr lvl="1"/>
            <a:r>
              <a:rPr lang="en-US" dirty="0" smtClean="0"/>
              <a:t>Direct, unambiguous probe of magnetic structure at atomic scale</a:t>
            </a:r>
          </a:p>
          <a:p>
            <a:pPr lvl="1"/>
            <a:r>
              <a:rPr lang="en-US" dirty="0" smtClean="0"/>
              <a:t>Magnetic domains or order in nanostructures – closer to devices</a:t>
            </a:r>
          </a:p>
          <a:p>
            <a:endParaRPr lang="en-US" sz="2200" dirty="0" smtClean="0"/>
          </a:p>
          <a:p>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sp>
        <p:nvSpPr>
          <p:cNvPr id="6" name="TextBox 5"/>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 penetrating, magnetic</a:t>
            </a:r>
            <a:endParaRPr lang="en-GB" dirty="0">
              <a:solidFill>
                <a:srgbClr val="002060"/>
              </a:solidFill>
            </a:endParaRPr>
          </a:p>
        </p:txBody>
      </p:sp>
      <p:grpSp>
        <p:nvGrpSpPr>
          <p:cNvPr id="2" name="Group 13"/>
          <p:cNvGrpSpPr/>
          <p:nvPr/>
        </p:nvGrpSpPr>
        <p:grpSpPr>
          <a:xfrm>
            <a:off x="179512" y="3140968"/>
            <a:ext cx="3735387" cy="3168352"/>
            <a:chOff x="5301109" y="3212976"/>
            <a:chExt cx="3735387" cy="3168352"/>
          </a:xfrm>
        </p:grpSpPr>
        <p:pic>
          <p:nvPicPr>
            <p:cNvPr id="11" name="Picture 4"/>
            <p:cNvPicPr>
              <a:picLocks noChangeAspect="1" noChangeArrowheads="1"/>
            </p:cNvPicPr>
            <p:nvPr/>
          </p:nvPicPr>
          <p:blipFill>
            <a:blip r:embed="rId3" cstate="print"/>
            <a:srcRect/>
            <a:stretch>
              <a:fillRect/>
            </a:stretch>
          </p:blipFill>
          <p:spPr bwMode="auto">
            <a:xfrm>
              <a:off x="5301109" y="3223790"/>
              <a:ext cx="3735387" cy="3157538"/>
            </a:xfrm>
            <a:prstGeom prst="rect">
              <a:avLst/>
            </a:prstGeom>
            <a:noFill/>
            <a:ln w="9525">
              <a:noFill/>
              <a:miter lim="800000"/>
              <a:headEnd/>
              <a:tailEnd/>
            </a:ln>
          </p:spPr>
        </p:pic>
        <p:sp>
          <p:nvSpPr>
            <p:cNvPr id="12" name="Rectangle 11"/>
            <p:cNvSpPr/>
            <p:nvPr/>
          </p:nvSpPr>
          <p:spPr>
            <a:xfrm>
              <a:off x="5436096" y="4437112"/>
              <a:ext cx="28803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436096" y="3212976"/>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Picture 14" descr="neel"/>
          <p:cNvPicPr>
            <a:picLocks noChangeAspect="1" noChangeArrowheads="1"/>
          </p:cNvPicPr>
          <p:nvPr/>
        </p:nvPicPr>
        <p:blipFill>
          <a:blip r:embed="rId4" cstate="print"/>
          <a:srcRect/>
          <a:stretch>
            <a:fillRect/>
          </a:stretch>
        </p:blipFill>
        <p:spPr bwMode="auto">
          <a:xfrm>
            <a:off x="0" y="1"/>
            <a:ext cx="1254117" cy="1772816"/>
          </a:xfrm>
          <a:prstGeom prst="rect">
            <a:avLst/>
          </a:prstGeom>
          <a:noFill/>
          <a:ln w="9525">
            <a:solidFill>
              <a:schemeClr val="bg1"/>
            </a:solidFill>
            <a:miter lim="800000"/>
            <a:headEnd/>
            <a:tailEnd/>
          </a:ln>
        </p:spPr>
      </p:pic>
      <p:grpSp>
        <p:nvGrpSpPr>
          <p:cNvPr id="14" name="Group 2332"/>
          <p:cNvGrpSpPr>
            <a:grpSpLocks/>
          </p:cNvGrpSpPr>
          <p:nvPr/>
        </p:nvGrpSpPr>
        <p:grpSpPr bwMode="auto">
          <a:xfrm>
            <a:off x="6876256" y="5112568"/>
            <a:ext cx="2016845" cy="1196752"/>
            <a:chOff x="1958" y="2694"/>
            <a:chExt cx="2218" cy="936"/>
          </a:xfrm>
        </p:grpSpPr>
        <p:sp>
          <p:nvSpPr>
            <p:cNvPr id="16" name="AutoShape 2333"/>
            <p:cNvSpPr>
              <a:spLocks noChangeArrowheads="1"/>
            </p:cNvSpPr>
            <p:nvPr/>
          </p:nvSpPr>
          <p:spPr bwMode="auto">
            <a:xfrm>
              <a:off x="1958" y="2718"/>
              <a:ext cx="2208" cy="912"/>
            </a:xfrm>
            <a:prstGeom prst="cube">
              <a:avLst>
                <a:gd name="adj" fmla="val 25000"/>
              </a:avLst>
            </a:prstGeom>
            <a:solidFill>
              <a:schemeClr val="bg1"/>
            </a:solidFill>
            <a:ln w="9525">
              <a:solidFill>
                <a:schemeClr val="tx1"/>
              </a:solidFill>
              <a:miter lim="800000"/>
              <a:headEnd/>
              <a:tailEnd/>
            </a:ln>
          </p:spPr>
          <p:txBody>
            <a:bodyPr wrap="none" anchor="ctr"/>
            <a:lstStyle/>
            <a:p>
              <a:endParaRPr lang="fr-FR"/>
            </a:p>
          </p:txBody>
        </p:sp>
        <p:sp>
          <p:nvSpPr>
            <p:cNvPr id="17" name="Rectangle 2334"/>
            <p:cNvSpPr>
              <a:spLocks noChangeArrowheads="1"/>
            </p:cNvSpPr>
            <p:nvPr/>
          </p:nvSpPr>
          <p:spPr bwMode="auto">
            <a:xfrm>
              <a:off x="1968" y="2958"/>
              <a:ext cx="1968" cy="672"/>
            </a:xfrm>
            <a:prstGeom prst="rect">
              <a:avLst/>
            </a:prstGeom>
            <a:solidFill>
              <a:srgbClr val="FFFFFF"/>
            </a:solidFill>
            <a:ln w="9525">
              <a:solidFill>
                <a:srgbClr val="000000"/>
              </a:solidFill>
              <a:miter lim="800000"/>
              <a:headEnd/>
              <a:tailEnd/>
            </a:ln>
          </p:spPr>
          <p:txBody>
            <a:bodyPr wrap="none" anchor="ctr"/>
            <a:lstStyle/>
            <a:p>
              <a:endParaRPr lang="fr-FR"/>
            </a:p>
          </p:txBody>
        </p:sp>
        <p:sp>
          <p:nvSpPr>
            <p:cNvPr id="18" name="Rectangle 2335"/>
            <p:cNvSpPr>
              <a:spLocks noChangeArrowheads="1"/>
            </p:cNvSpPr>
            <p:nvPr/>
          </p:nvSpPr>
          <p:spPr bwMode="auto">
            <a:xfrm>
              <a:off x="1968" y="2958"/>
              <a:ext cx="1248"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19" name="Rectangle 2336"/>
            <p:cNvSpPr>
              <a:spLocks noChangeArrowheads="1"/>
            </p:cNvSpPr>
            <p:nvPr/>
          </p:nvSpPr>
          <p:spPr bwMode="auto">
            <a:xfrm>
              <a:off x="3216" y="2958"/>
              <a:ext cx="528"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20" name="Rectangle 2337"/>
            <p:cNvSpPr>
              <a:spLocks noChangeArrowheads="1"/>
            </p:cNvSpPr>
            <p:nvPr/>
          </p:nvSpPr>
          <p:spPr bwMode="auto">
            <a:xfrm>
              <a:off x="3744" y="2958"/>
              <a:ext cx="192"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21" name="Rectangle 2338"/>
            <p:cNvSpPr>
              <a:spLocks noChangeArrowheads="1"/>
            </p:cNvSpPr>
            <p:nvPr/>
          </p:nvSpPr>
          <p:spPr bwMode="auto">
            <a:xfrm>
              <a:off x="1968" y="3102"/>
              <a:ext cx="1248"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22" name="Rectangle 2339"/>
            <p:cNvSpPr>
              <a:spLocks noChangeArrowheads="1"/>
            </p:cNvSpPr>
            <p:nvPr/>
          </p:nvSpPr>
          <p:spPr bwMode="auto">
            <a:xfrm>
              <a:off x="1968" y="3246"/>
              <a:ext cx="1248"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23" name="Rectangle 2340"/>
            <p:cNvSpPr>
              <a:spLocks noChangeArrowheads="1"/>
            </p:cNvSpPr>
            <p:nvPr/>
          </p:nvSpPr>
          <p:spPr bwMode="auto">
            <a:xfrm>
              <a:off x="1968" y="3390"/>
              <a:ext cx="1248"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24" name="Rectangle 2341"/>
            <p:cNvSpPr>
              <a:spLocks noChangeArrowheads="1"/>
            </p:cNvSpPr>
            <p:nvPr/>
          </p:nvSpPr>
          <p:spPr bwMode="auto">
            <a:xfrm>
              <a:off x="1968" y="3534"/>
              <a:ext cx="1248"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25" name="Rectangle 2342"/>
            <p:cNvSpPr>
              <a:spLocks noChangeArrowheads="1"/>
            </p:cNvSpPr>
            <p:nvPr/>
          </p:nvSpPr>
          <p:spPr bwMode="auto">
            <a:xfrm>
              <a:off x="3216" y="3102"/>
              <a:ext cx="528"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26" name="Rectangle 2343"/>
            <p:cNvSpPr>
              <a:spLocks noChangeArrowheads="1"/>
            </p:cNvSpPr>
            <p:nvPr/>
          </p:nvSpPr>
          <p:spPr bwMode="auto">
            <a:xfrm>
              <a:off x="3216" y="3246"/>
              <a:ext cx="528"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27" name="Rectangle 2344"/>
            <p:cNvSpPr>
              <a:spLocks noChangeArrowheads="1"/>
            </p:cNvSpPr>
            <p:nvPr/>
          </p:nvSpPr>
          <p:spPr bwMode="auto">
            <a:xfrm>
              <a:off x="3216" y="3390"/>
              <a:ext cx="528"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28" name="Rectangle 2345"/>
            <p:cNvSpPr>
              <a:spLocks noChangeArrowheads="1"/>
            </p:cNvSpPr>
            <p:nvPr/>
          </p:nvSpPr>
          <p:spPr bwMode="auto">
            <a:xfrm>
              <a:off x="3216" y="3534"/>
              <a:ext cx="528"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29" name="Rectangle 2346"/>
            <p:cNvSpPr>
              <a:spLocks noChangeArrowheads="1"/>
            </p:cNvSpPr>
            <p:nvPr/>
          </p:nvSpPr>
          <p:spPr bwMode="auto">
            <a:xfrm>
              <a:off x="3744" y="3102"/>
              <a:ext cx="192"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30" name="Rectangle 2347"/>
            <p:cNvSpPr>
              <a:spLocks noChangeArrowheads="1"/>
            </p:cNvSpPr>
            <p:nvPr/>
          </p:nvSpPr>
          <p:spPr bwMode="auto">
            <a:xfrm>
              <a:off x="3744" y="3246"/>
              <a:ext cx="192"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31" name="Rectangle 2348"/>
            <p:cNvSpPr>
              <a:spLocks noChangeArrowheads="1"/>
            </p:cNvSpPr>
            <p:nvPr/>
          </p:nvSpPr>
          <p:spPr bwMode="auto">
            <a:xfrm>
              <a:off x="3744" y="3390"/>
              <a:ext cx="192" cy="96"/>
            </a:xfrm>
            <a:prstGeom prst="rect">
              <a:avLst/>
            </a:prstGeom>
            <a:solidFill>
              <a:srgbClr val="E395D0"/>
            </a:solidFill>
            <a:ln w="9525">
              <a:solidFill>
                <a:schemeClr val="tx2"/>
              </a:solidFill>
              <a:miter lim="800000"/>
              <a:headEnd/>
              <a:tailEnd/>
            </a:ln>
          </p:spPr>
          <p:txBody>
            <a:bodyPr wrap="none" anchor="ctr"/>
            <a:lstStyle/>
            <a:p>
              <a:endParaRPr lang="fr-FR"/>
            </a:p>
          </p:txBody>
        </p:sp>
        <p:sp>
          <p:nvSpPr>
            <p:cNvPr id="32" name="Rectangle 2349"/>
            <p:cNvSpPr>
              <a:spLocks noChangeArrowheads="1"/>
            </p:cNvSpPr>
            <p:nvPr/>
          </p:nvSpPr>
          <p:spPr bwMode="auto">
            <a:xfrm>
              <a:off x="3744" y="3534"/>
              <a:ext cx="192" cy="96"/>
            </a:xfrm>
            <a:prstGeom prst="rect">
              <a:avLst/>
            </a:prstGeom>
            <a:solidFill>
              <a:srgbClr val="A6284C"/>
            </a:solidFill>
            <a:ln w="9525">
              <a:solidFill>
                <a:schemeClr val="tx2"/>
              </a:solidFill>
              <a:miter lim="800000"/>
              <a:headEnd/>
              <a:tailEnd/>
            </a:ln>
          </p:spPr>
          <p:txBody>
            <a:bodyPr wrap="none" anchor="ctr"/>
            <a:lstStyle/>
            <a:p>
              <a:endParaRPr lang="fr-FR"/>
            </a:p>
          </p:txBody>
        </p:sp>
        <p:sp>
          <p:nvSpPr>
            <p:cNvPr id="33" name="Line 2350"/>
            <p:cNvSpPr>
              <a:spLocks noChangeShapeType="1"/>
            </p:cNvSpPr>
            <p:nvPr/>
          </p:nvSpPr>
          <p:spPr bwMode="auto">
            <a:xfrm>
              <a:off x="1968" y="2958"/>
              <a:ext cx="0" cy="624"/>
            </a:xfrm>
            <a:prstGeom prst="line">
              <a:avLst/>
            </a:prstGeom>
            <a:noFill/>
            <a:ln w="9525">
              <a:solidFill>
                <a:schemeClr val="tx1"/>
              </a:solidFill>
              <a:round/>
              <a:headEnd/>
              <a:tailEnd/>
            </a:ln>
          </p:spPr>
          <p:txBody>
            <a:bodyPr wrap="none" anchor="ctr"/>
            <a:lstStyle/>
            <a:p>
              <a:endParaRPr lang="fr-FR"/>
            </a:p>
          </p:txBody>
        </p:sp>
        <p:sp>
          <p:nvSpPr>
            <p:cNvPr id="34" name="Line 2351"/>
            <p:cNvSpPr>
              <a:spLocks noChangeShapeType="1"/>
            </p:cNvSpPr>
            <p:nvPr/>
          </p:nvSpPr>
          <p:spPr bwMode="auto">
            <a:xfrm>
              <a:off x="3926" y="3006"/>
              <a:ext cx="0" cy="576"/>
            </a:xfrm>
            <a:prstGeom prst="line">
              <a:avLst/>
            </a:prstGeom>
            <a:noFill/>
            <a:ln w="9525">
              <a:solidFill>
                <a:schemeClr val="tx1"/>
              </a:solidFill>
              <a:round/>
              <a:headEnd/>
              <a:tailEnd/>
            </a:ln>
          </p:spPr>
          <p:txBody>
            <a:bodyPr wrap="none" anchor="ctr"/>
            <a:lstStyle/>
            <a:p>
              <a:endParaRPr lang="fr-FR"/>
            </a:p>
          </p:txBody>
        </p:sp>
        <p:sp>
          <p:nvSpPr>
            <p:cNvPr id="35" name="AutoShape 2352"/>
            <p:cNvSpPr>
              <a:spLocks noChangeArrowheads="1"/>
            </p:cNvSpPr>
            <p:nvPr/>
          </p:nvSpPr>
          <p:spPr bwMode="auto">
            <a:xfrm>
              <a:off x="2342" y="3390"/>
              <a:ext cx="432" cy="96"/>
            </a:xfrm>
            <a:prstGeom prst="rightArrow">
              <a:avLst>
                <a:gd name="adj1" fmla="val 50000"/>
                <a:gd name="adj2" fmla="val 112500"/>
              </a:avLst>
            </a:prstGeom>
            <a:solidFill>
              <a:srgbClr val="05A4B9"/>
            </a:solidFill>
            <a:ln w="9525">
              <a:solidFill>
                <a:schemeClr val="tx1"/>
              </a:solidFill>
              <a:miter lim="800000"/>
              <a:headEnd/>
              <a:tailEnd/>
            </a:ln>
          </p:spPr>
          <p:txBody>
            <a:bodyPr wrap="none" anchor="ctr"/>
            <a:lstStyle/>
            <a:p>
              <a:endParaRPr lang="fr-FR"/>
            </a:p>
          </p:txBody>
        </p:sp>
        <p:sp>
          <p:nvSpPr>
            <p:cNvPr id="36" name="AutoShape 2353"/>
            <p:cNvSpPr>
              <a:spLocks noChangeArrowheads="1"/>
            </p:cNvSpPr>
            <p:nvPr/>
          </p:nvSpPr>
          <p:spPr bwMode="auto">
            <a:xfrm rot="10800000">
              <a:off x="2342" y="3534"/>
              <a:ext cx="432" cy="96"/>
            </a:xfrm>
            <a:prstGeom prst="rightArrow">
              <a:avLst>
                <a:gd name="adj1" fmla="val 50000"/>
                <a:gd name="adj2" fmla="val 112500"/>
              </a:avLst>
            </a:prstGeom>
            <a:solidFill>
              <a:srgbClr val="05A4B9"/>
            </a:solidFill>
            <a:ln w="9525">
              <a:solidFill>
                <a:schemeClr val="tx1"/>
              </a:solidFill>
              <a:miter lim="800000"/>
              <a:headEnd/>
              <a:tailEnd/>
            </a:ln>
          </p:spPr>
          <p:txBody>
            <a:bodyPr wrap="none" anchor="ctr"/>
            <a:lstStyle/>
            <a:p>
              <a:endParaRPr lang="fr-FR"/>
            </a:p>
          </p:txBody>
        </p:sp>
        <p:sp>
          <p:nvSpPr>
            <p:cNvPr id="37" name="AutoShape 2354"/>
            <p:cNvSpPr>
              <a:spLocks noChangeArrowheads="1"/>
            </p:cNvSpPr>
            <p:nvPr/>
          </p:nvSpPr>
          <p:spPr bwMode="auto">
            <a:xfrm>
              <a:off x="2342" y="3102"/>
              <a:ext cx="432" cy="96"/>
            </a:xfrm>
            <a:prstGeom prst="rightArrow">
              <a:avLst>
                <a:gd name="adj1" fmla="val 50000"/>
                <a:gd name="adj2" fmla="val 112500"/>
              </a:avLst>
            </a:prstGeom>
            <a:solidFill>
              <a:srgbClr val="05A4B9"/>
            </a:solidFill>
            <a:ln w="9525">
              <a:solidFill>
                <a:schemeClr val="tx1"/>
              </a:solidFill>
              <a:miter lim="800000"/>
              <a:headEnd/>
              <a:tailEnd/>
            </a:ln>
          </p:spPr>
          <p:txBody>
            <a:bodyPr wrap="none" anchor="ctr"/>
            <a:lstStyle/>
            <a:p>
              <a:endParaRPr lang="fr-FR"/>
            </a:p>
          </p:txBody>
        </p:sp>
        <p:sp>
          <p:nvSpPr>
            <p:cNvPr id="38" name="AutoShape 2355"/>
            <p:cNvSpPr>
              <a:spLocks noChangeArrowheads="1"/>
            </p:cNvSpPr>
            <p:nvPr/>
          </p:nvSpPr>
          <p:spPr bwMode="auto">
            <a:xfrm rot="10800000">
              <a:off x="2342" y="3246"/>
              <a:ext cx="432" cy="96"/>
            </a:xfrm>
            <a:prstGeom prst="rightArrow">
              <a:avLst>
                <a:gd name="adj1" fmla="val 50000"/>
                <a:gd name="adj2" fmla="val 112500"/>
              </a:avLst>
            </a:prstGeom>
            <a:solidFill>
              <a:srgbClr val="05A4B9"/>
            </a:solidFill>
            <a:ln w="9525">
              <a:solidFill>
                <a:schemeClr val="tx1"/>
              </a:solidFill>
              <a:miter lim="800000"/>
              <a:headEnd/>
              <a:tailEnd/>
            </a:ln>
          </p:spPr>
          <p:txBody>
            <a:bodyPr wrap="none" anchor="ctr"/>
            <a:lstStyle/>
            <a:p>
              <a:endParaRPr lang="fr-FR"/>
            </a:p>
          </p:txBody>
        </p:sp>
        <p:sp>
          <p:nvSpPr>
            <p:cNvPr id="39" name="AutoShape 2356"/>
            <p:cNvSpPr>
              <a:spLocks noChangeArrowheads="1"/>
            </p:cNvSpPr>
            <p:nvPr/>
          </p:nvSpPr>
          <p:spPr bwMode="auto">
            <a:xfrm rot="10800000">
              <a:off x="2342" y="2958"/>
              <a:ext cx="432" cy="96"/>
            </a:xfrm>
            <a:prstGeom prst="rightArrow">
              <a:avLst>
                <a:gd name="adj1" fmla="val 50000"/>
                <a:gd name="adj2" fmla="val 112500"/>
              </a:avLst>
            </a:prstGeom>
            <a:solidFill>
              <a:srgbClr val="05A4B9"/>
            </a:solidFill>
            <a:ln w="9525">
              <a:solidFill>
                <a:schemeClr val="tx1"/>
              </a:solidFill>
              <a:miter lim="800000"/>
              <a:headEnd/>
              <a:tailEnd/>
            </a:ln>
          </p:spPr>
          <p:txBody>
            <a:bodyPr wrap="none" anchor="ctr"/>
            <a:lstStyle/>
            <a:p>
              <a:endParaRPr lang="fr-FR"/>
            </a:p>
          </p:txBody>
        </p:sp>
        <p:sp>
          <p:nvSpPr>
            <p:cNvPr id="40" name="AutoShape 2357"/>
            <p:cNvSpPr>
              <a:spLocks noChangeArrowheads="1"/>
            </p:cNvSpPr>
            <p:nvPr/>
          </p:nvSpPr>
          <p:spPr bwMode="auto">
            <a:xfrm>
              <a:off x="1968" y="2718"/>
              <a:ext cx="2208" cy="240"/>
            </a:xfrm>
            <a:prstGeom prst="parallelogram">
              <a:avLst>
                <a:gd name="adj" fmla="val 104352"/>
              </a:avLst>
            </a:prstGeom>
            <a:solidFill>
              <a:srgbClr val="A6284C"/>
            </a:solidFill>
            <a:ln w="9525">
              <a:solidFill>
                <a:schemeClr val="tx1"/>
              </a:solidFill>
              <a:miter lim="800000"/>
              <a:headEnd/>
              <a:tailEnd/>
            </a:ln>
          </p:spPr>
          <p:txBody>
            <a:bodyPr wrap="none" anchor="ctr"/>
            <a:lstStyle/>
            <a:p>
              <a:endParaRPr lang="fr-FR"/>
            </a:p>
          </p:txBody>
        </p:sp>
        <p:sp>
          <p:nvSpPr>
            <p:cNvPr id="41" name="AutoShape 2358"/>
            <p:cNvSpPr>
              <a:spLocks noChangeArrowheads="1"/>
            </p:cNvSpPr>
            <p:nvPr/>
          </p:nvSpPr>
          <p:spPr bwMode="auto">
            <a:xfrm rot="16200000" flipH="1">
              <a:off x="3878" y="2766"/>
              <a:ext cx="336" cy="240"/>
            </a:xfrm>
            <a:prstGeom prst="parallelogram">
              <a:avLst>
                <a:gd name="adj" fmla="val 99581"/>
              </a:avLst>
            </a:prstGeom>
            <a:solidFill>
              <a:srgbClr val="A6284C"/>
            </a:solidFill>
            <a:ln w="9525">
              <a:solidFill>
                <a:schemeClr val="tx1"/>
              </a:solidFill>
              <a:miter lim="800000"/>
              <a:headEnd/>
              <a:tailEnd/>
            </a:ln>
          </p:spPr>
          <p:txBody>
            <a:bodyPr wrap="none" anchor="ctr"/>
            <a:lstStyle/>
            <a:p>
              <a:endParaRPr lang="fr-FR"/>
            </a:p>
          </p:txBody>
        </p:sp>
        <p:sp>
          <p:nvSpPr>
            <p:cNvPr id="42" name="AutoShape 2359"/>
            <p:cNvSpPr>
              <a:spLocks noChangeArrowheads="1"/>
            </p:cNvSpPr>
            <p:nvPr/>
          </p:nvSpPr>
          <p:spPr bwMode="auto">
            <a:xfrm rot="16200000" flipH="1">
              <a:off x="3878" y="2910"/>
              <a:ext cx="336" cy="240"/>
            </a:xfrm>
            <a:prstGeom prst="parallelogram">
              <a:avLst>
                <a:gd name="adj" fmla="val 99581"/>
              </a:avLst>
            </a:prstGeom>
            <a:solidFill>
              <a:srgbClr val="E395D0"/>
            </a:solidFill>
            <a:ln w="9525">
              <a:solidFill>
                <a:schemeClr val="tx1"/>
              </a:solidFill>
              <a:miter lim="800000"/>
              <a:headEnd/>
              <a:tailEnd/>
            </a:ln>
          </p:spPr>
          <p:txBody>
            <a:bodyPr wrap="none" anchor="ctr"/>
            <a:lstStyle/>
            <a:p>
              <a:endParaRPr lang="fr-FR"/>
            </a:p>
          </p:txBody>
        </p:sp>
        <p:sp>
          <p:nvSpPr>
            <p:cNvPr id="43" name="AutoShape 2360"/>
            <p:cNvSpPr>
              <a:spLocks noChangeArrowheads="1"/>
            </p:cNvSpPr>
            <p:nvPr/>
          </p:nvSpPr>
          <p:spPr bwMode="auto">
            <a:xfrm rot="16200000" flipH="1">
              <a:off x="3878" y="3054"/>
              <a:ext cx="336" cy="240"/>
            </a:xfrm>
            <a:prstGeom prst="parallelogram">
              <a:avLst>
                <a:gd name="adj" fmla="val 99581"/>
              </a:avLst>
            </a:prstGeom>
            <a:solidFill>
              <a:srgbClr val="A6284C"/>
            </a:solidFill>
            <a:ln w="9525">
              <a:solidFill>
                <a:schemeClr val="tx1"/>
              </a:solidFill>
              <a:miter lim="800000"/>
              <a:headEnd/>
              <a:tailEnd/>
            </a:ln>
          </p:spPr>
          <p:txBody>
            <a:bodyPr wrap="none" anchor="ctr"/>
            <a:lstStyle/>
            <a:p>
              <a:endParaRPr lang="fr-FR"/>
            </a:p>
          </p:txBody>
        </p:sp>
        <p:sp>
          <p:nvSpPr>
            <p:cNvPr id="44" name="AutoShape 2361"/>
            <p:cNvSpPr>
              <a:spLocks noChangeArrowheads="1"/>
            </p:cNvSpPr>
            <p:nvPr/>
          </p:nvSpPr>
          <p:spPr bwMode="auto">
            <a:xfrm rot="16200000" flipH="1">
              <a:off x="3878" y="3198"/>
              <a:ext cx="336" cy="240"/>
            </a:xfrm>
            <a:prstGeom prst="parallelogram">
              <a:avLst>
                <a:gd name="adj" fmla="val 99581"/>
              </a:avLst>
            </a:prstGeom>
            <a:solidFill>
              <a:srgbClr val="E395D0"/>
            </a:solidFill>
            <a:ln w="9525">
              <a:solidFill>
                <a:schemeClr val="tx1"/>
              </a:solidFill>
              <a:miter lim="800000"/>
              <a:headEnd/>
              <a:tailEnd/>
            </a:ln>
          </p:spPr>
          <p:txBody>
            <a:bodyPr wrap="none" anchor="ctr"/>
            <a:lstStyle/>
            <a:p>
              <a:endParaRPr lang="fr-FR"/>
            </a:p>
          </p:txBody>
        </p:sp>
        <p:sp>
          <p:nvSpPr>
            <p:cNvPr id="45" name="AutoShape 2362"/>
            <p:cNvSpPr>
              <a:spLocks noChangeArrowheads="1"/>
            </p:cNvSpPr>
            <p:nvPr/>
          </p:nvSpPr>
          <p:spPr bwMode="auto">
            <a:xfrm rot="16200000" flipH="1">
              <a:off x="3878" y="3342"/>
              <a:ext cx="336" cy="240"/>
            </a:xfrm>
            <a:prstGeom prst="parallelogram">
              <a:avLst>
                <a:gd name="adj" fmla="val 99581"/>
              </a:avLst>
            </a:prstGeom>
            <a:solidFill>
              <a:srgbClr val="A6284C"/>
            </a:solidFill>
            <a:ln w="9525">
              <a:solidFill>
                <a:schemeClr val="tx1"/>
              </a:solidFill>
              <a:miter lim="800000"/>
              <a:headEnd/>
              <a:tailEnd/>
            </a:ln>
          </p:spPr>
          <p:txBody>
            <a:bodyPr wrap="none" anchor="ctr"/>
            <a:lstStyle/>
            <a:p>
              <a:endParaRPr lang="fr-FR"/>
            </a:p>
          </p:txBody>
        </p:sp>
        <p:sp>
          <p:nvSpPr>
            <p:cNvPr id="46" name="Line 2363"/>
            <p:cNvSpPr>
              <a:spLocks noChangeShapeType="1"/>
            </p:cNvSpPr>
            <p:nvPr/>
          </p:nvSpPr>
          <p:spPr bwMode="auto">
            <a:xfrm>
              <a:off x="3216" y="2958"/>
              <a:ext cx="0" cy="672"/>
            </a:xfrm>
            <a:prstGeom prst="line">
              <a:avLst/>
            </a:prstGeom>
            <a:noFill/>
            <a:ln w="28575">
              <a:solidFill>
                <a:srgbClr val="FF9900"/>
              </a:solidFill>
              <a:round/>
              <a:headEnd/>
              <a:tailEnd/>
            </a:ln>
          </p:spPr>
          <p:txBody>
            <a:bodyPr wrap="none" anchor="ctr"/>
            <a:lstStyle/>
            <a:p>
              <a:endParaRPr lang="fr-FR"/>
            </a:p>
          </p:txBody>
        </p:sp>
        <p:sp>
          <p:nvSpPr>
            <p:cNvPr id="47" name="Line 2364"/>
            <p:cNvSpPr>
              <a:spLocks noChangeShapeType="1"/>
            </p:cNvSpPr>
            <p:nvPr/>
          </p:nvSpPr>
          <p:spPr bwMode="auto">
            <a:xfrm>
              <a:off x="3744" y="2958"/>
              <a:ext cx="0" cy="672"/>
            </a:xfrm>
            <a:prstGeom prst="line">
              <a:avLst/>
            </a:prstGeom>
            <a:noFill/>
            <a:ln w="28575">
              <a:solidFill>
                <a:srgbClr val="FF9900"/>
              </a:solidFill>
              <a:round/>
              <a:headEnd/>
              <a:tailEnd/>
            </a:ln>
          </p:spPr>
          <p:txBody>
            <a:bodyPr wrap="none" anchor="ctr"/>
            <a:lstStyle/>
            <a:p>
              <a:endParaRPr lang="fr-FR"/>
            </a:p>
          </p:txBody>
        </p:sp>
        <p:sp>
          <p:nvSpPr>
            <p:cNvPr id="48" name="AutoShape 2365"/>
            <p:cNvSpPr>
              <a:spLocks noChangeArrowheads="1"/>
            </p:cNvSpPr>
            <p:nvPr/>
          </p:nvSpPr>
          <p:spPr bwMode="auto">
            <a:xfrm rot="10800000" flipH="1">
              <a:off x="3792" y="3390"/>
              <a:ext cx="96" cy="96"/>
            </a:xfrm>
            <a:prstGeom prst="rightArrow">
              <a:avLst>
                <a:gd name="adj1" fmla="val 50000"/>
                <a:gd name="adj2" fmla="val 25000"/>
              </a:avLst>
            </a:prstGeom>
            <a:solidFill>
              <a:srgbClr val="05A4B9"/>
            </a:solidFill>
            <a:ln w="9525">
              <a:solidFill>
                <a:schemeClr val="tx1"/>
              </a:solidFill>
              <a:miter lim="800000"/>
              <a:headEnd/>
              <a:tailEnd/>
            </a:ln>
          </p:spPr>
          <p:txBody>
            <a:bodyPr wrap="none" anchor="ctr"/>
            <a:lstStyle/>
            <a:p>
              <a:endParaRPr lang="fr-FR"/>
            </a:p>
          </p:txBody>
        </p:sp>
        <p:sp>
          <p:nvSpPr>
            <p:cNvPr id="49" name="AutoShape 2366"/>
            <p:cNvSpPr>
              <a:spLocks noChangeArrowheads="1"/>
            </p:cNvSpPr>
            <p:nvPr/>
          </p:nvSpPr>
          <p:spPr bwMode="auto">
            <a:xfrm rot="10800000">
              <a:off x="3360" y="3390"/>
              <a:ext cx="192" cy="96"/>
            </a:xfrm>
            <a:prstGeom prst="rightArrow">
              <a:avLst>
                <a:gd name="adj1" fmla="val 50000"/>
                <a:gd name="adj2" fmla="val 50000"/>
              </a:avLst>
            </a:prstGeom>
            <a:solidFill>
              <a:srgbClr val="05A4B9"/>
            </a:solidFill>
            <a:ln w="9525">
              <a:solidFill>
                <a:schemeClr val="tx1"/>
              </a:solidFill>
              <a:miter lim="800000"/>
              <a:headEnd/>
              <a:tailEnd/>
            </a:ln>
          </p:spPr>
          <p:txBody>
            <a:bodyPr wrap="none" anchor="ctr"/>
            <a:lstStyle/>
            <a:p>
              <a:endParaRPr lang="fr-FR"/>
            </a:p>
          </p:txBody>
        </p:sp>
        <p:sp>
          <p:nvSpPr>
            <p:cNvPr id="50" name="AutoShape 2367"/>
            <p:cNvSpPr>
              <a:spLocks noChangeArrowheads="1"/>
            </p:cNvSpPr>
            <p:nvPr/>
          </p:nvSpPr>
          <p:spPr bwMode="auto">
            <a:xfrm rot="10800000">
              <a:off x="3792" y="3246"/>
              <a:ext cx="96" cy="96"/>
            </a:xfrm>
            <a:prstGeom prst="rightArrow">
              <a:avLst>
                <a:gd name="adj1" fmla="val 50000"/>
                <a:gd name="adj2" fmla="val 25000"/>
              </a:avLst>
            </a:prstGeom>
            <a:solidFill>
              <a:srgbClr val="05A4B9"/>
            </a:solidFill>
            <a:ln w="9525">
              <a:solidFill>
                <a:schemeClr val="tx1"/>
              </a:solidFill>
              <a:miter lim="800000"/>
              <a:headEnd/>
              <a:tailEnd/>
            </a:ln>
          </p:spPr>
          <p:txBody>
            <a:bodyPr wrap="none" anchor="ctr"/>
            <a:lstStyle/>
            <a:p>
              <a:endParaRPr lang="fr-FR"/>
            </a:p>
          </p:txBody>
        </p:sp>
        <p:sp>
          <p:nvSpPr>
            <p:cNvPr id="51" name="AutoShape 2368"/>
            <p:cNvSpPr>
              <a:spLocks noChangeArrowheads="1"/>
            </p:cNvSpPr>
            <p:nvPr/>
          </p:nvSpPr>
          <p:spPr bwMode="auto">
            <a:xfrm rot="10800000">
              <a:off x="3792" y="2958"/>
              <a:ext cx="96" cy="96"/>
            </a:xfrm>
            <a:prstGeom prst="rightArrow">
              <a:avLst>
                <a:gd name="adj1" fmla="val 50000"/>
                <a:gd name="adj2" fmla="val 25000"/>
              </a:avLst>
            </a:prstGeom>
            <a:solidFill>
              <a:srgbClr val="05A4B9"/>
            </a:solidFill>
            <a:ln w="9525">
              <a:solidFill>
                <a:schemeClr val="tx1"/>
              </a:solidFill>
              <a:miter lim="800000"/>
              <a:headEnd/>
              <a:tailEnd/>
            </a:ln>
          </p:spPr>
          <p:txBody>
            <a:bodyPr wrap="none" anchor="ctr"/>
            <a:lstStyle/>
            <a:p>
              <a:endParaRPr lang="fr-FR"/>
            </a:p>
          </p:txBody>
        </p:sp>
        <p:sp>
          <p:nvSpPr>
            <p:cNvPr id="52" name="AutoShape 2369"/>
            <p:cNvSpPr>
              <a:spLocks noChangeArrowheads="1"/>
            </p:cNvSpPr>
            <p:nvPr/>
          </p:nvSpPr>
          <p:spPr bwMode="auto">
            <a:xfrm rot="10800000">
              <a:off x="3792" y="3534"/>
              <a:ext cx="96" cy="96"/>
            </a:xfrm>
            <a:prstGeom prst="rightArrow">
              <a:avLst>
                <a:gd name="adj1" fmla="val 50000"/>
                <a:gd name="adj2" fmla="val 25000"/>
              </a:avLst>
            </a:prstGeom>
            <a:solidFill>
              <a:srgbClr val="05A4B9"/>
            </a:solidFill>
            <a:ln w="9525">
              <a:solidFill>
                <a:schemeClr val="tx1"/>
              </a:solidFill>
              <a:miter lim="800000"/>
              <a:headEnd/>
              <a:tailEnd/>
            </a:ln>
          </p:spPr>
          <p:txBody>
            <a:bodyPr wrap="none" anchor="ctr"/>
            <a:lstStyle/>
            <a:p>
              <a:endParaRPr lang="fr-FR"/>
            </a:p>
          </p:txBody>
        </p:sp>
        <p:sp>
          <p:nvSpPr>
            <p:cNvPr id="53" name="AutoShape 2370"/>
            <p:cNvSpPr>
              <a:spLocks noChangeArrowheads="1"/>
            </p:cNvSpPr>
            <p:nvPr/>
          </p:nvSpPr>
          <p:spPr bwMode="auto">
            <a:xfrm rot="10800000" flipH="1">
              <a:off x="3360" y="3246"/>
              <a:ext cx="192" cy="96"/>
            </a:xfrm>
            <a:prstGeom prst="rightArrow">
              <a:avLst>
                <a:gd name="adj1" fmla="val 50000"/>
                <a:gd name="adj2" fmla="val 50000"/>
              </a:avLst>
            </a:prstGeom>
            <a:solidFill>
              <a:srgbClr val="05A4B9"/>
            </a:solidFill>
            <a:ln w="9525">
              <a:solidFill>
                <a:schemeClr val="tx1"/>
              </a:solidFill>
              <a:miter lim="800000"/>
              <a:headEnd/>
              <a:tailEnd/>
            </a:ln>
          </p:spPr>
          <p:txBody>
            <a:bodyPr wrap="none" anchor="ctr"/>
            <a:lstStyle/>
            <a:p>
              <a:endParaRPr lang="fr-FR"/>
            </a:p>
          </p:txBody>
        </p:sp>
        <p:sp>
          <p:nvSpPr>
            <p:cNvPr id="54" name="AutoShape 2371"/>
            <p:cNvSpPr>
              <a:spLocks noChangeArrowheads="1"/>
            </p:cNvSpPr>
            <p:nvPr/>
          </p:nvSpPr>
          <p:spPr bwMode="auto">
            <a:xfrm rot="10800000">
              <a:off x="3360" y="3102"/>
              <a:ext cx="192" cy="96"/>
            </a:xfrm>
            <a:prstGeom prst="rightArrow">
              <a:avLst>
                <a:gd name="adj1" fmla="val 50000"/>
                <a:gd name="adj2" fmla="val 50000"/>
              </a:avLst>
            </a:prstGeom>
            <a:solidFill>
              <a:srgbClr val="05A4B9"/>
            </a:solidFill>
            <a:ln w="9525">
              <a:solidFill>
                <a:schemeClr val="tx1"/>
              </a:solidFill>
              <a:miter lim="800000"/>
              <a:headEnd/>
              <a:tailEnd/>
            </a:ln>
          </p:spPr>
          <p:txBody>
            <a:bodyPr wrap="none" anchor="ctr"/>
            <a:lstStyle/>
            <a:p>
              <a:endParaRPr lang="fr-FR"/>
            </a:p>
          </p:txBody>
        </p:sp>
        <p:sp>
          <p:nvSpPr>
            <p:cNvPr id="55" name="AutoShape 2372"/>
            <p:cNvSpPr>
              <a:spLocks noChangeArrowheads="1"/>
            </p:cNvSpPr>
            <p:nvPr/>
          </p:nvSpPr>
          <p:spPr bwMode="auto">
            <a:xfrm rot="10800000" flipH="1">
              <a:off x="3360" y="3534"/>
              <a:ext cx="192" cy="96"/>
            </a:xfrm>
            <a:prstGeom prst="rightArrow">
              <a:avLst>
                <a:gd name="adj1" fmla="val 47926"/>
                <a:gd name="adj2" fmla="val 51046"/>
              </a:avLst>
            </a:prstGeom>
            <a:solidFill>
              <a:srgbClr val="05A4B9"/>
            </a:solidFill>
            <a:ln w="9525">
              <a:solidFill>
                <a:schemeClr val="tx1"/>
              </a:solidFill>
              <a:miter lim="800000"/>
              <a:headEnd/>
              <a:tailEnd/>
            </a:ln>
          </p:spPr>
          <p:txBody>
            <a:bodyPr wrap="none" anchor="ctr"/>
            <a:lstStyle/>
            <a:p>
              <a:endParaRPr lang="fr-FR"/>
            </a:p>
          </p:txBody>
        </p:sp>
        <p:sp>
          <p:nvSpPr>
            <p:cNvPr id="56" name="AutoShape 2373"/>
            <p:cNvSpPr>
              <a:spLocks noChangeArrowheads="1"/>
            </p:cNvSpPr>
            <p:nvPr/>
          </p:nvSpPr>
          <p:spPr bwMode="auto">
            <a:xfrm rot="10800000" flipH="1">
              <a:off x="3360" y="2958"/>
              <a:ext cx="192" cy="96"/>
            </a:xfrm>
            <a:prstGeom prst="rightArrow">
              <a:avLst>
                <a:gd name="adj1" fmla="val 50000"/>
                <a:gd name="adj2" fmla="val 50000"/>
              </a:avLst>
            </a:prstGeom>
            <a:solidFill>
              <a:srgbClr val="05A4B9"/>
            </a:solidFill>
            <a:ln w="9525">
              <a:solidFill>
                <a:schemeClr val="tx1"/>
              </a:solidFill>
              <a:miter lim="800000"/>
              <a:headEnd/>
              <a:tailEnd/>
            </a:ln>
          </p:spPr>
          <p:txBody>
            <a:bodyPr wrap="none" anchor="ctr"/>
            <a:lstStyle/>
            <a:p>
              <a:endParaRPr lang="fr-FR"/>
            </a:p>
          </p:txBody>
        </p:sp>
        <p:sp>
          <p:nvSpPr>
            <p:cNvPr id="57" name="AutoShape 2374"/>
            <p:cNvSpPr>
              <a:spLocks noChangeArrowheads="1"/>
            </p:cNvSpPr>
            <p:nvPr/>
          </p:nvSpPr>
          <p:spPr bwMode="auto">
            <a:xfrm rot="10800000" flipH="1">
              <a:off x="3792" y="3102"/>
              <a:ext cx="96" cy="96"/>
            </a:xfrm>
            <a:prstGeom prst="rightArrow">
              <a:avLst>
                <a:gd name="adj1" fmla="val 50000"/>
                <a:gd name="adj2" fmla="val 25000"/>
              </a:avLst>
            </a:prstGeom>
            <a:solidFill>
              <a:srgbClr val="05A4B9"/>
            </a:solidFill>
            <a:ln w="9525">
              <a:solidFill>
                <a:schemeClr val="tx1"/>
              </a:solidFill>
              <a:miter lim="800000"/>
              <a:headEnd/>
              <a:tailEnd/>
            </a:ln>
          </p:spPr>
          <p:txBody>
            <a:bodyPr wrap="none" anchor="ctr"/>
            <a:lstStyle/>
            <a:p>
              <a:endParaRPr lang="fr-FR"/>
            </a:p>
          </p:txBody>
        </p:sp>
        <p:sp>
          <p:nvSpPr>
            <p:cNvPr id="58" name="Freeform 2375"/>
            <p:cNvSpPr>
              <a:spLocks/>
            </p:cNvSpPr>
            <p:nvPr/>
          </p:nvSpPr>
          <p:spPr bwMode="auto">
            <a:xfrm>
              <a:off x="3216" y="2718"/>
              <a:ext cx="591" cy="279"/>
            </a:xfrm>
            <a:custGeom>
              <a:avLst/>
              <a:gdLst>
                <a:gd name="T0" fmla="*/ 8 w 591"/>
                <a:gd name="T1" fmla="*/ 256 h 279"/>
                <a:gd name="T2" fmla="*/ 200 w 591"/>
                <a:gd name="T3" fmla="*/ 112 h 279"/>
                <a:gd name="T4" fmla="*/ 152 w 591"/>
                <a:gd name="T5" fmla="*/ 16 h 279"/>
                <a:gd name="T6" fmla="*/ 536 w 591"/>
                <a:gd name="T7" fmla="*/ 16 h 279"/>
                <a:gd name="T8" fmla="*/ 488 w 591"/>
                <a:gd name="T9" fmla="*/ 64 h 279"/>
                <a:gd name="T10" fmla="*/ 440 w 591"/>
                <a:gd name="T11" fmla="*/ 160 h 279"/>
                <a:gd name="T12" fmla="*/ 440 w 591"/>
                <a:gd name="T13" fmla="*/ 208 h 279"/>
                <a:gd name="T14" fmla="*/ 536 w 591"/>
                <a:gd name="T15" fmla="*/ 256 h 279"/>
                <a:gd name="T16" fmla="*/ 440 w 591"/>
                <a:gd name="T17" fmla="*/ 256 h 279"/>
                <a:gd name="T18" fmla="*/ 392 w 591"/>
                <a:gd name="T19" fmla="*/ 256 h 279"/>
                <a:gd name="T20" fmla="*/ 296 w 591"/>
                <a:gd name="T21" fmla="*/ 256 h 279"/>
                <a:gd name="T22" fmla="*/ 248 w 591"/>
                <a:gd name="T23" fmla="*/ 256 h 279"/>
                <a:gd name="T24" fmla="*/ 8 w 591"/>
                <a:gd name="T25" fmla="*/ 256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1"/>
                <a:gd name="T40" fmla="*/ 0 h 279"/>
                <a:gd name="T41" fmla="*/ 591 w 591"/>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1" h="279">
                  <a:moveTo>
                    <a:pt x="8" y="256"/>
                  </a:moveTo>
                  <a:cubicBezTo>
                    <a:pt x="0" y="232"/>
                    <a:pt x="176" y="151"/>
                    <a:pt x="200" y="112"/>
                  </a:cubicBezTo>
                  <a:cubicBezTo>
                    <a:pt x="223" y="72"/>
                    <a:pt x="96" y="31"/>
                    <a:pt x="152" y="16"/>
                  </a:cubicBezTo>
                  <a:cubicBezTo>
                    <a:pt x="207" y="0"/>
                    <a:pt x="480" y="8"/>
                    <a:pt x="536" y="16"/>
                  </a:cubicBezTo>
                  <a:cubicBezTo>
                    <a:pt x="591" y="23"/>
                    <a:pt x="504" y="40"/>
                    <a:pt x="488" y="64"/>
                  </a:cubicBezTo>
                  <a:cubicBezTo>
                    <a:pt x="472" y="88"/>
                    <a:pt x="447" y="136"/>
                    <a:pt x="440" y="160"/>
                  </a:cubicBezTo>
                  <a:cubicBezTo>
                    <a:pt x="432" y="183"/>
                    <a:pt x="424" y="192"/>
                    <a:pt x="440" y="208"/>
                  </a:cubicBezTo>
                  <a:cubicBezTo>
                    <a:pt x="456" y="224"/>
                    <a:pt x="536" y="248"/>
                    <a:pt x="536" y="256"/>
                  </a:cubicBezTo>
                  <a:cubicBezTo>
                    <a:pt x="536" y="264"/>
                    <a:pt x="464" y="256"/>
                    <a:pt x="440" y="256"/>
                  </a:cubicBezTo>
                  <a:cubicBezTo>
                    <a:pt x="416" y="256"/>
                    <a:pt x="416" y="256"/>
                    <a:pt x="392" y="256"/>
                  </a:cubicBezTo>
                  <a:cubicBezTo>
                    <a:pt x="368" y="256"/>
                    <a:pt x="320" y="256"/>
                    <a:pt x="296" y="256"/>
                  </a:cubicBezTo>
                  <a:cubicBezTo>
                    <a:pt x="272" y="256"/>
                    <a:pt x="296" y="256"/>
                    <a:pt x="248" y="256"/>
                  </a:cubicBezTo>
                  <a:cubicBezTo>
                    <a:pt x="200" y="256"/>
                    <a:pt x="15" y="279"/>
                    <a:pt x="8" y="256"/>
                  </a:cubicBezTo>
                  <a:close/>
                </a:path>
              </a:pathLst>
            </a:custGeom>
            <a:solidFill>
              <a:srgbClr val="E08ED8"/>
            </a:solidFill>
            <a:ln w="9525">
              <a:noFill/>
              <a:round/>
              <a:headEnd/>
              <a:tailEnd/>
            </a:ln>
          </p:spPr>
          <p:txBody>
            <a:bodyPr wrap="none" anchor="ctr"/>
            <a:lstStyle/>
            <a:p>
              <a:endParaRPr lang="fr-FR"/>
            </a:p>
          </p:txBody>
        </p:sp>
        <p:sp>
          <p:nvSpPr>
            <p:cNvPr id="59" name="Freeform 2376"/>
            <p:cNvSpPr>
              <a:spLocks/>
            </p:cNvSpPr>
            <p:nvPr/>
          </p:nvSpPr>
          <p:spPr bwMode="auto">
            <a:xfrm>
              <a:off x="3648" y="2694"/>
              <a:ext cx="144" cy="264"/>
            </a:xfrm>
            <a:custGeom>
              <a:avLst/>
              <a:gdLst>
                <a:gd name="T0" fmla="*/ 96 w 144"/>
                <a:gd name="T1" fmla="*/ 264 h 264"/>
                <a:gd name="T2" fmla="*/ 0 w 144"/>
                <a:gd name="T3" fmla="*/ 168 h 264"/>
                <a:gd name="T4" fmla="*/ 96 w 144"/>
                <a:gd name="T5" fmla="*/ 24 h 264"/>
                <a:gd name="T6" fmla="*/ 144 w 144"/>
                <a:gd name="T7" fmla="*/ 24 h 264"/>
                <a:gd name="T8" fmla="*/ 0 60000 65536"/>
                <a:gd name="T9" fmla="*/ 0 60000 65536"/>
                <a:gd name="T10" fmla="*/ 0 60000 65536"/>
                <a:gd name="T11" fmla="*/ 0 60000 65536"/>
                <a:gd name="T12" fmla="*/ 0 w 144"/>
                <a:gd name="T13" fmla="*/ 0 h 264"/>
                <a:gd name="T14" fmla="*/ 144 w 144"/>
                <a:gd name="T15" fmla="*/ 264 h 264"/>
              </a:gdLst>
              <a:ahLst/>
              <a:cxnLst>
                <a:cxn ang="T8">
                  <a:pos x="T0" y="T1"/>
                </a:cxn>
                <a:cxn ang="T9">
                  <a:pos x="T2" y="T3"/>
                </a:cxn>
                <a:cxn ang="T10">
                  <a:pos x="T4" y="T5"/>
                </a:cxn>
                <a:cxn ang="T11">
                  <a:pos x="T6" y="T7"/>
                </a:cxn>
              </a:cxnLst>
              <a:rect l="T12" t="T13" r="T14" b="T15"/>
              <a:pathLst>
                <a:path w="144" h="264">
                  <a:moveTo>
                    <a:pt x="96" y="264"/>
                  </a:moveTo>
                  <a:cubicBezTo>
                    <a:pt x="48" y="236"/>
                    <a:pt x="0" y="208"/>
                    <a:pt x="0" y="168"/>
                  </a:cubicBezTo>
                  <a:cubicBezTo>
                    <a:pt x="0" y="128"/>
                    <a:pt x="72" y="48"/>
                    <a:pt x="96" y="24"/>
                  </a:cubicBezTo>
                  <a:cubicBezTo>
                    <a:pt x="120" y="0"/>
                    <a:pt x="132" y="12"/>
                    <a:pt x="144" y="24"/>
                  </a:cubicBezTo>
                </a:path>
              </a:pathLst>
            </a:custGeom>
            <a:noFill/>
            <a:ln w="28575">
              <a:solidFill>
                <a:srgbClr val="FF9900"/>
              </a:solidFill>
              <a:round/>
              <a:headEnd/>
              <a:tailEnd/>
            </a:ln>
          </p:spPr>
          <p:txBody>
            <a:bodyPr wrap="none" anchor="ctr"/>
            <a:lstStyle/>
            <a:p>
              <a:endParaRPr lang="fr-FR"/>
            </a:p>
          </p:txBody>
        </p:sp>
        <p:sp>
          <p:nvSpPr>
            <p:cNvPr id="60" name="Line 2377"/>
            <p:cNvSpPr>
              <a:spLocks noChangeShapeType="1"/>
            </p:cNvSpPr>
            <p:nvPr/>
          </p:nvSpPr>
          <p:spPr bwMode="auto">
            <a:xfrm>
              <a:off x="3168" y="2958"/>
              <a:ext cx="624" cy="0"/>
            </a:xfrm>
            <a:prstGeom prst="line">
              <a:avLst/>
            </a:prstGeom>
            <a:noFill/>
            <a:ln w="9525">
              <a:solidFill>
                <a:srgbClr val="000000"/>
              </a:solidFill>
              <a:round/>
              <a:headEnd/>
              <a:tailEnd/>
            </a:ln>
          </p:spPr>
          <p:txBody>
            <a:bodyPr wrap="none" anchor="ctr"/>
            <a:lstStyle/>
            <a:p>
              <a:endParaRPr lang="fr-FR"/>
            </a:p>
          </p:txBody>
        </p:sp>
        <p:sp>
          <p:nvSpPr>
            <p:cNvPr id="61" name="Freeform 2378"/>
            <p:cNvSpPr>
              <a:spLocks/>
            </p:cNvSpPr>
            <p:nvPr/>
          </p:nvSpPr>
          <p:spPr bwMode="auto">
            <a:xfrm>
              <a:off x="3216" y="2718"/>
              <a:ext cx="215" cy="240"/>
            </a:xfrm>
            <a:custGeom>
              <a:avLst/>
              <a:gdLst>
                <a:gd name="T0" fmla="*/ 144 w 215"/>
                <a:gd name="T1" fmla="*/ 0 h 240"/>
                <a:gd name="T2" fmla="*/ 192 w 215"/>
                <a:gd name="T3" fmla="*/ 96 h 240"/>
                <a:gd name="T4" fmla="*/ 0 w 215"/>
                <a:gd name="T5" fmla="*/ 240 h 240"/>
                <a:gd name="T6" fmla="*/ 0 60000 65536"/>
                <a:gd name="T7" fmla="*/ 0 60000 65536"/>
                <a:gd name="T8" fmla="*/ 0 60000 65536"/>
                <a:gd name="T9" fmla="*/ 0 w 215"/>
                <a:gd name="T10" fmla="*/ 0 h 240"/>
                <a:gd name="T11" fmla="*/ 215 w 215"/>
                <a:gd name="T12" fmla="*/ 240 h 240"/>
              </a:gdLst>
              <a:ahLst/>
              <a:cxnLst>
                <a:cxn ang="T6">
                  <a:pos x="T0" y="T1"/>
                </a:cxn>
                <a:cxn ang="T7">
                  <a:pos x="T2" y="T3"/>
                </a:cxn>
                <a:cxn ang="T8">
                  <a:pos x="T4" y="T5"/>
                </a:cxn>
              </a:cxnLst>
              <a:rect l="T9" t="T10" r="T11" b="T12"/>
              <a:pathLst>
                <a:path w="215" h="240">
                  <a:moveTo>
                    <a:pt x="144" y="0"/>
                  </a:moveTo>
                  <a:cubicBezTo>
                    <a:pt x="179" y="28"/>
                    <a:pt x="215" y="56"/>
                    <a:pt x="192" y="96"/>
                  </a:cubicBezTo>
                  <a:cubicBezTo>
                    <a:pt x="168" y="135"/>
                    <a:pt x="32" y="216"/>
                    <a:pt x="0" y="240"/>
                  </a:cubicBezTo>
                </a:path>
              </a:pathLst>
            </a:custGeom>
            <a:noFill/>
            <a:ln w="28575">
              <a:solidFill>
                <a:srgbClr val="FF9900"/>
              </a:solidFill>
              <a:round/>
              <a:headEnd/>
              <a:tailEnd/>
            </a:ln>
          </p:spPr>
          <p:txBody>
            <a:bodyPr wrap="none" anchor="ctr"/>
            <a:lstStyle/>
            <a:p>
              <a:endParaRPr lang="fr-FR"/>
            </a:p>
          </p:txBody>
        </p:sp>
      </p:grpSp>
      <p:pic>
        <p:nvPicPr>
          <p:cNvPr id="62" name="Picture 61" descr="LQArPsF62GSLykIcdoHfqc.jpg"/>
          <p:cNvPicPr>
            <a:picLocks noChangeAspect="1"/>
          </p:cNvPicPr>
          <p:nvPr/>
        </p:nvPicPr>
        <p:blipFill>
          <a:blip r:embed="rId5" cstate="print"/>
          <a:stretch>
            <a:fillRect/>
          </a:stretch>
        </p:blipFill>
        <p:spPr>
          <a:xfrm>
            <a:off x="4211960" y="3600400"/>
            <a:ext cx="2497992" cy="2232248"/>
          </a:xfrm>
          <a:prstGeom prst="rect">
            <a:avLst/>
          </a:prstGeom>
        </p:spPr>
      </p:pic>
      <p:pic>
        <p:nvPicPr>
          <p:cNvPr id="63" name="Picture 62" descr="hard-drive.jpg"/>
          <p:cNvPicPr>
            <a:picLocks noChangeAspect="1"/>
          </p:cNvPicPr>
          <p:nvPr/>
        </p:nvPicPr>
        <p:blipFill>
          <a:blip r:embed="rId6" cstate="print"/>
          <a:srcRect/>
          <a:stretch>
            <a:fillRect/>
          </a:stretch>
        </p:blipFill>
        <p:spPr bwMode="auto">
          <a:xfrm>
            <a:off x="6804248" y="3240360"/>
            <a:ext cx="2071480" cy="144016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07504" y="1051588"/>
            <a:ext cx="9036496" cy="1153276"/>
          </a:xfrm>
          <a:prstGeom prst="rect">
            <a:avLst/>
          </a:prstGeom>
        </p:spPr>
        <p:txBody>
          <a:bodyPr/>
          <a:lstStyle/>
          <a:p>
            <a:pPr eaLnBrk="1" hangingPunct="1">
              <a:defRPr/>
            </a:pPr>
            <a:r>
              <a:rPr lang="en-GB" dirty="0" smtClean="0"/>
              <a:t>What’s special about neutrons (5)</a:t>
            </a:r>
            <a:endParaRPr dirty="0" smtClean="0"/>
          </a:p>
        </p:txBody>
      </p:sp>
      <p:sp>
        <p:nvSpPr>
          <p:cNvPr id="47107" name="Rectangle 3"/>
          <p:cNvSpPr>
            <a:spLocks noGrp="1" noChangeArrowheads="1"/>
          </p:cNvSpPr>
          <p:nvPr>
            <p:ph idx="1"/>
          </p:nvPr>
        </p:nvSpPr>
        <p:spPr>
          <a:xfrm>
            <a:off x="0" y="1767796"/>
            <a:ext cx="9144000" cy="4181484"/>
          </a:xfrm>
        </p:spPr>
        <p:txBody>
          <a:bodyPr/>
          <a:lstStyle/>
          <a:p>
            <a:pPr rtl="0" eaLnBrk="1" latinLnBrk="0" hangingPunct="1"/>
            <a:r>
              <a:rPr kumimoji="0" lang="en-US" sz="2400" kern="1200" dirty="0" smtClean="0">
                <a:solidFill>
                  <a:srgbClr val="002060"/>
                </a:solidFill>
                <a:latin typeface="+mn-lt"/>
                <a:ea typeface="+mn-ea"/>
                <a:cs typeface="+mn-cs"/>
              </a:rPr>
              <a:t>Energy/timescale comparable to that of key processes</a:t>
            </a:r>
            <a:endParaRPr lang="fr-FR" sz="2400" dirty="0" smtClean="0"/>
          </a:p>
          <a:p>
            <a:pPr lvl="1"/>
            <a:r>
              <a:rPr kumimoji="0" lang="en-US" sz="2000" kern="1200" dirty="0" smtClean="0">
                <a:solidFill>
                  <a:srgbClr val="002060"/>
                </a:solidFill>
                <a:latin typeface="+mn-lt"/>
                <a:ea typeface="+mn-ea"/>
                <a:cs typeface="+mn-cs"/>
              </a:rPr>
              <a:t>Vibrations</a:t>
            </a:r>
          </a:p>
          <a:p>
            <a:pPr lvl="1"/>
            <a:r>
              <a:rPr lang="en-US" dirty="0" smtClean="0"/>
              <a:t>Molecular motion in materials and life sciences</a:t>
            </a:r>
            <a:endParaRPr kumimoji="0" lang="en-US" sz="2000" kern="1200" dirty="0" smtClean="0">
              <a:solidFill>
                <a:srgbClr val="002060"/>
              </a:solidFill>
              <a:latin typeface="+mn-lt"/>
              <a:ea typeface="+mn-ea"/>
              <a:cs typeface="+mn-cs"/>
            </a:endParaRPr>
          </a:p>
          <a:p>
            <a:pPr lvl="1">
              <a:buNone/>
            </a:pPr>
            <a:endParaRPr lang="fr-FR" dirty="0" smtClean="0"/>
          </a:p>
          <a:p>
            <a:pPr lvl="1" eaLnBrk="1" hangingPunct="1">
              <a:buFontTx/>
              <a:buNone/>
            </a:pPr>
            <a:endParaRPr lang="en-US" dirty="0" smtClean="0"/>
          </a:p>
          <a:p>
            <a:pPr eaLnBrk="1" hangingPunct="1"/>
            <a:endParaRPr lang="fr-FR" dirty="0" smtClean="0"/>
          </a:p>
        </p:txBody>
      </p:sp>
      <p:sp>
        <p:nvSpPr>
          <p:cNvPr id="53" name="TextBox 52"/>
          <p:cNvSpPr txBox="1"/>
          <p:nvPr/>
        </p:nvSpPr>
        <p:spPr>
          <a:xfrm>
            <a:off x="-36512" y="6444044"/>
            <a:ext cx="9108504" cy="369332"/>
          </a:xfrm>
          <a:prstGeom prst="rect">
            <a:avLst/>
          </a:prstGeom>
          <a:noFill/>
        </p:spPr>
        <p:txBody>
          <a:bodyPr wrap="square" rtlCol="0">
            <a:spAutoFit/>
          </a:bodyPr>
          <a:lstStyle/>
          <a:p>
            <a:r>
              <a:rPr lang="en-GB" dirty="0" smtClean="0">
                <a:solidFill>
                  <a:srgbClr val="002060"/>
                </a:solidFill>
              </a:rPr>
              <a:t>Wavelength, light atoms and isotopes, penetrating, magnetic, energy change </a:t>
            </a:r>
            <a:endParaRPr lang="en-GB" dirty="0">
              <a:solidFill>
                <a:srgbClr val="002060"/>
              </a:solidFill>
            </a:endParaRPr>
          </a:p>
        </p:txBody>
      </p:sp>
      <p:sp>
        <p:nvSpPr>
          <p:cNvPr id="10" name="Rectangle 9"/>
          <p:cNvSpPr/>
          <p:nvPr/>
        </p:nvSpPr>
        <p:spPr>
          <a:xfrm>
            <a:off x="5652120" y="6237312"/>
            <a:ext cx="252028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22"/>
          <p:cNvGrpSpPr>
            <a:grpSpLocks/>
          </p:cNvGrpSpPr>
          <p:nvPr/>
        </p:nvGrpSpPr>
        <p:grpSpPr bwMode="auto">
          <a:xfrm>
            <a:off x="5940425" y="3715891"/>
            <a:ext cx="2736850" cy="2160588"/>
            <a:chOff x="2491" y="850"/>
            <a:chExt cx="2604" cy="2725"/>
          </a:xfrm>
        </p:grpSpPr>
        <p:pic>
          <p:nvPicPr>
            <p:cNvPr id="11" name="Picture 23" descr="BR_purple_notransparent"/>
            <p:cNvPicPr>
              <a:picLocks noChangeAspect="1" noChangeArrowheads="1"/>
            </p:cNvPicPr>
            <p:nvPr/>
          </p:nvPicPr>
          <p:blipFill>
            <a:blip r:embed="rId3" cstate="print">
              <a:clrChange>
                <a:clrFrom>
                  <a:srgbClr val="FFFFFF"/>
                </a:clrFrom>
                <a:clrTo>
                  <a:srgbClr val="FFFFFF">
                    <a:alpha val="0"/>
                  </a:srgbClr>
                </a:clrTo>
              </a:clrChange>
            </a:blip>
            <a:srcRect l="29532" t="-1563" r="19661"/>
            <a:stretch>
              <a:fillRect/>
            </a:stretch>
          </p:blipFill>
          <p:spPr bwMode="auto">
            <a:xfrm>
              <a:off x="2999" y="922"/>
              <a:ext cx="1633" cy="2653"/>
            </a:xfrm>
            <a:prstGeom prst="rect">
              <a:avLst/>
            </a:prstGeom>
            <a:noFill/>
            <a:ln w="9525">
              <a:noFill/>
              <a:miter lim="800000"/>
              <a:headEnd/>
              <a:tailEnd/>
            </a:ln>
          </p:spPr>
        </p:pic>
        <p:grpSp>
          <p:nvGrpSpPr>
            <p:cNvPr id="3" name="Group 24"/>
            <p:cNvGrpSpPr>
              <a:grpSpLocks/>
            </p:cNvGrpSpPr>
            <p:nvPr/>
          </p:nvGrpSpPr>
          <p:grpSpPr bwMode="auto">
            <a:xfrm>
              <a:off x="2486" y="1430"/>
              <a:ext cx="2610" cy="1542"/>
              <a:chOff x="1566" y="1430"/>
              <a:chExt cx="2827" cy="1542"/>
            </a:xfrm>
          </p:grpSpPr>
          <p:grpSp>
            <p:nvGrpSpPr>
              <p:cNvPr id="4" name="Group 25"/>
              <p:cNvGrpSpPr>
                <a:grpSpLocks/>
              </p:cNvGrpSpPr>
              <p:nvPr/>
            </p:nvGrpSpPr>
            <p:grpSpPr bwMode="auto">
              <a:xfrm>
                <a:off x="1566" y="1469"/>
                <a:ext cx="679" cy="1503"/>
                <a:chOff x="1566" y="1469"/>
                <a:chExt cx="679" cy="1503"/>
              </a:xfrm>
            </p:grpSpPr>
            <p:sp>
              <p:nvSpPr>
                <p:cNvPr id="38" name="Freeform 26"/>
                <p:cNvSpPr>
                  <a:spLocks/>
                </p:cNvSpPr>
                <p:nvPr/>
              </p:nvSpPr>
              <p:spPr bwMode="auto">
                <a:xfrm>
                  <a:off x="2083" y="2214"/>
                  <a:ext cx="145" cy="587"/>
                </a:xfrm>
                <a:custGeom>
                  <a:avLst/>
                  <a:gdLst>
                    <a:gd name="T0" fmla="*/ 996 w 70"/>
                    <a:gd name="T1" fmla="*/ 0 h 161"/>
                    <a:gd name="T2" fmla="*/ 1102 w 70"/>
                    <a:gd name="T3" fmla="*/ 17694 h 161"/>
                    <a:gd name="T4" fmla="*/ 1102 w 70"/>
                    <a:gd name="T5" fmla="*/ 23702 h 161"/>
                    <a:gd name="T6" fmla="*/ 789 w 70"/>
                    <a:gd name="T7" fmla="*/ 24577 h 161"/>
                    <a:gd name="T8" fmla="*/ 789 w 70"/>
                    <a:gd name="T9" fmla="*/ 28446 h 161"/>
                    <a:gd name="T10" fmla="*/ 0 60000 65536"/>
                    <a:gd name="T11" fmla="*/ 0 60000 65536"/>
                    <a:gd name="T12" fmla="*/ 0 60000 65536"/>
                    <a:gd name="T13" fmla="*/ 0 60000 65536"/>
                    <a:gd name="T14" fmla="*/ 0 60000 65536"/>
                    <a:gd name="T15" fmla="*/ 0 w 70"/>
                    <a:gd name="T16" fmla="*/ 0 h 161"/>
                    <a:gd name="T17" fmla="*/ 70 w 70"/>
                    <a:gd name="T18" fmla="*/ 161 h 161"/>
                  </a:gdLst>
                  <a:ahLst/>
                  <a:cxnLst>
                    <a:cxn ang="T10">
                      <a:pos x="T0" y="T1"/>
                    </a:cxn>
                    <a:cxn ang="T11">
                      <a:pos x="T2" y="T3"/>
                    </a:cxn>
                    <a:cxn ang="T12">
                      <a:pos x="T4" y="T5"/>
                    </a:cxn>
                    <a:cxn ang="T13">
                      <a:pos x="T6" y="T7"/>
                    </a:cxn>
                    <a:cxn ang="T14">
                      <a:pos x="T8" y="T9"/>
                    </a:cxn>
                  </a:cxnLst>
                  <a:rect l="T15" t="T16" r="T17" b="T18"/>
                  <a:pathLst>
                    <a:path w="70" h="161">
                      <a:moveTo>
                        <a:pt x="54" y="0"/>
                      </a:moveTo>
                      <a:cubicBezTo>
                        <a:pt x="0" y="15"/>
                        <a:pt x="22" y="76"/>
                        <a:pt x="60" y="100"/>
                      </a:cubicBezTo>
                      <a:cubicBezTo>
                        <a:pt x="63" y="110"/>
                        <a:pt x="70" y="124"/>
                        <a:pt x="60" y="134"/>
                      </a:cubicBezTo>
                      <a:cubicBezTo>
                        <a:pt x="56" y="138"/>
                        <a:pt x="46" y="134"/>
                        <a:pt x="43" y="139"/>
                      </a:cubicBezTo>
                      <a:cubicBezTo>
                        <a:pt x="39" y="145"/>
                        <a:pt x="43" y="154"/>
                        <a:pt x="43" y="161"/>
                      </a:cubicBezTo>
                    </a:path>
                  </a:pathLst>
                </a:custGeom>
                <a:noFill/>
                <a:ln w="12700">
                  <a:solidFill>
                    <a:srgbClr val="333333"/>
                  </a:solidFill>
                  <a:round/>
                  <a:headEnd/>
                  <a:tailEnd/>
                </a:ln>
              </p:spPr>
              <p:txBody>
                <a:bodyPr wrap="none" anchor="ctr"/>
                <a:lstStyle/>
                <a:p>
                  <a:endParaRPr lang="fr-FR"/>
                </a:p>
              </p:txBody>
            </p:sp>
            <p:grpSp>
              <p:nvGrpSpPr>
                <p:cNvPr id="5" name="Group 27"/>
                <p:cNvGrpSpPr>
                  <a:grpSpLocks/>
                </p:cNvGrpSpPr>
                <p:nvPr/>
              </p:nvGrpSpPr>
              <p:grpSpPr bwMode="auto">
                <a:xfrm>
                  <a:off x="1566" y="1469"/>
                  <a:ext cx="679" cy="759"/>
                  <a:chOff x="1578" y="1661"/>
                  <a:chExt cx="545" cy="644"/>
                </a:xfrm>
              </p:grpSpPr>
              <p:sp>
                <p:nvSpPr>
                  <p:cNvPr id="45" name="Oval 28"/>
                  <p:cNvSpPr>
                    <a:spLocks noChangeArrowheads="1"/>
                  </p:cNvSpPr>
                  <p:nvPr/>
                </p:nvSpPr>
                <p:spPr bwMode="auto">
                  <a:xfrm>
                    <a:off x="1668" y="1661"/>
                    <a:ext cx="190"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46" name="Freeform 29"/>
                  <p:cNvSpPr>
                    <a:spLocks/>
                  </p:cNvSpPr>
                  <p:nvPr/>
                </p:nvSpPr>
                <p:spPr bwMode="auto">
                  <a:xfrm>
                    <a:off x="1578" y="1842"/>
                    <a:ext cx="206" cy="463"/>
                  </a:xfrm>
                  <a:custGeom>
                    <a:avLst/>
                    <a:gdLst>
                      <a:gd name="T0" fmla="*/ 4052 w 70"/>
                      <a:gd name="T1" fmla="*/ 0 h 161"/>
                      <a:gd name="T2" fmla="*/ 4511 w 70"/>
                      <a:gd name="T3" fmla="*/ 6847 h 161"/>
                      <a:gd name="T4" fmla="*/ 4511 w 70"/>
                      <a:gd name="T5" fmla="*/ 9154 h 161"/>
                      <a:gd name="T6" fmla="*/ 3240 w 70"/>
                      <a:gd name="T7" fmla="*/ 9510 h 161"/>
                      <a:gd name="T8" fmla="*/ 3240 w 70"/>
                      <a:gd name="T9" fmla="*/ 11008 h 161"/>
                      <a:gd name="T10" fmla="*/ 0 60000 65536"/>
                      <a:gd name="T11" fmla="*/ 0 60000 65536"/>
                      <a:gd name="T12" fmla="*/ 0 60000 65536"/>
                      <a:gd name="T13" fmla="*/ 0 60000 65536"/>
                      <a:gd name="T14" fmla="*/ 0 60000 65536"/>
                      <a:gd name="T15" fmla="*/ 0 w 70"/>
                      <a:gd name="T16" fmla="*/ 0 h 161"/>
                      <a:gd name="T17" fmla="*/ 70 w 70"/>
                      <a:gd name="T18" fmla="*/ 161 h 161"/>
                    </a:gdLst>
                    <a:ahLst/>
                    <a:cxnLst>
                      <a:cxn ang="T10">
                        <a:pos x="T0" y="T1"/>
                      </a:cxn>
                      <a:cxn ang="T11">
                        <a:pos x="T2" y="T3"/>
                      </a:cxn>
                      <a:cxn ang="T12">
                        <a:pos x="T4" y="T5"/>
                      </a:cxn>
                      <a:cxn ang="T13">
                        <a:pos x="T6" y="T7"/>
                      </a:cxn>
                      <a:cxn ang="T14">
                        <a:pos x="T8" y="T9"/>
                      </a:cxn>
                    </a:cxnLst>
                    <a:rect l="T15" t="T16" r="T17" b="T18"/>
                    <a:pathLst>
                      <a:path w="70" h="161">
                        <a:moveTo>
                          <a:pt x="54" y="0"/>
                        </a:moveTo>
                        <a:cubicBezTo>
                          <a:pt x="0" y="15"/>
                          <a:pt x="22" y="76"/>
                          <a:pt x="60" y="100"/>
                        </a:cubicBezTo>
                        <a:cubicBezTo>
                          <a:pt x="63" y="110"/>
                          <a:pt x="70" y="124"/>
                          <a:pt x="60" y="134"/>
                        </a:cubicBezTo>
                        <a:cubicBezTo>
                          <a:pt x="56" y="138"/>
                          <a:pt x="46" y="134"/>
                          <a:pt x="43" y="139"/>
                        </a:cubicBezTo>
                        <a:cubicBezTo>
                          <a:pt x="39" y="145"/>
                          <a:pt x="43" y="154"/>
                          <a:pt x="43" y="161"/>
                        </a:cubicBezTo>
                      </a:path>
                    </a:pathLst>
                  </a:custGeom>
                  <a:noFill/>
                  <a:ln w="12700">
                    <a:solidFill>
                      <a:srgbClr val="333333"/>
                    </a:solidFill>
                    <a:round/>
                    <a:headEnd/>
                    <a:tailEnd/>
                  </a:ln>
                </p:spPr>
                <p:txBody>
                  <a:bodyPr wrap="none" anchor="ctr"/>
                  <a:lstStyle/>
                  <a:p>
                    <a:endParaRPr lang="fr-FR"/>
                  </a:p>
                </p:txBody>
              </p:sp>
              <p:sp>
                <p:nvSpPr>
                  <p:cNvPr id="47" name="Freeform 30"/>
                  <p:cNvSpPr>
                    <a:spLocks/>
                  </p:cNvSpPr>
                  <p:nvPr/>
                </p:nvSpPr>
                <p:spPr bwMode="auto">
                  <a:xfrm>
                    <a:off x="1799" y="1826"/>
                    <a:ext cx="96" cy="415"/>
                  </a:xfrm>
                  <a:custGeom>
                    <a:avLst/>
                    <a:gdLst>
                      <a:gd name="T0" fmla="*/ 0 w 31"/>
                      <a:gd name="T1" fmla="*/ 0 h 344"/>
                      <a:gd name="T2" fmla="*/ 2022 w 31"/>
                      <a:gd name="T3" fmla="*/ 153 h 344"/>
                      <a:gd name="T4" fmla="*/ 2022 w 31"/>
                      <a:gd name="T5" fmla="*/ 647 h 344"/>
                      <a:gd name="T6" fmla="*/ 2580 w 31"/>
                      <a:gd name="T7" fmla="*/ 729 h 344"/>
                      <a:gd name="T8" fmla="*/ 0 60000 65536"/>
                      <a:gd name="T9" fmla="*/ 0 60000 65536"/>
                      <a:gd name="T10" fmla="*/ 0 60000 65536"/>
                      <a:gd name="T11" fmla="*/ 0 60000 65536"/>
                      <a:gd name="T12" fmla="*/ 0 w 31"/>
                      <a:gd name="T13" fmla="*/ 0 h 344"/>
                      <a:gd name="T14" fmla="*/ 31 w 31"/>
                      <a:gd name="T15" fmla="*/ 344 h 344"/>
                    </a:gdLst>
                    <a:ahLst/>
                    <a:cxnLst>
                      <a:cxn ang="T8">
                        <a:pos x="T0" y="T1"/>
                      </a:cxn>
                      <a:cxn ang="T9">
                        <a:pos x="T2" y="T3"/>
                      </a:cxn>
                      <a:cxn ang="T10">
                        <a:pos x="T4" y="T5"/>
                      </a:cxn>
                      <a:cxn ang="T11">
                        <a:pos x="T6" y="T7"/>
                      </a:cxn>
                    </a:cxnLst>
                    <a:rect l="T12" t="T13" r="T14" b="T15"/>
                    <a:pathLst>
                      <a:path w="31" h="344">
                        <a:moveTo>
                          <a:pt x="0" y="0"/>
                        </a:moveTo>
                        <a:cubicBezTo>
                          <a:pt x="17" y="26"/>
                          <a:pt x="18" y="39"/>
                          <a:pt x="22" y="72"/>
                        </a:cubicBezTo>
                        <a:cubicBezTo>
                          <a:pt x="29" y="195"/>
                          <a:pt x="31" y="173"/>
                          <a:pt x="22" y="305"/>
                        </a:cubicBezTo>
                        <a:cubicBezTo>
                          <a:pt x="19" y="341"/>
                          <a:pt x="8" y="324"/>
                          <a:pt x="28" y="344"/>
                        </a:cubicBezTo>
                      </a:path>
                    </a:pathLst>
                  </a:custGeom>
                  <a:noFill/>
                  <a:ln w="12700">
                    <a:solidFill>
                      <a:srgbClr val="333333"/>
                    </a:solidFill>
                    <a:round/>
                    <a:headEnd/>
                    <a:tailEnd/>
                  </a:ln>
                </p:spPr>
                <p:txBody>
                  <a:bodyPr wrap="none" anchor="ctr"/>
                  <a:lstStyle/>
                  <a:p>
                    <a:endParaRPr lang="fr-FR"/>
                  </a:p>
                </p:txBody>
              </p:sp>
              <p:sp>
                <p:nvSpPr>
                  <p:cNvPr id="48" name="Oval 31"/>
                  <p:cNvSpPr>
                    <a:spLocks noChangeArrowheads="1"/>
                  </p:cNvSpPr>
                  <p:nvPr/>
                </p:nvSpPr>
                <p:spPr bwMode="auto">
                  <a:xfrm>
                    <a:off x="1922" y="1661"/>
                    <a:ext cx="189"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49" name="Freeform 32"/>
                  <p:cNvSpPr>
                    <a:spLocks/>
                  </p:cNvSpPr>
                  <p:nvPr/>
                </p:nvSpPr>
                <p:spPr bwMode="auto">
                  <a:xfrm>
                    <a:off x="1903" y="1829"/>
                    <a:ext cx="152" cy="409"/>
                  </a:xfrm>
                  <a:custGeom>
                    <a:avLst/>
                    <a:gdLst>
                      <a:gd name="T0" fmla="*/ 220 w 107"/>
                      <a:gd name="T1" fmla="*/ 0 h 635"/>
                      <a:gd name="T2" fmla="*/ 33 w 107"/>
                      <a:gd name="T3" fmla="*/ 39 h 635"/>
                      <a:gd name="T4" fmla="*/ 403 w 107"/>
                      <a:gd name="T5" fmla="*/ 62 h 635"/>
                      <a:gd name="T6" fmla="*/ 220 w 107"/>
                      <a:gd name="T7" fmla="*/ 109 h 635"/>
                      <a:gd name="T8" fmla="*/ 0 60000 65536"/>
                      <a:gd name="T9" fmla="*/ 0 60000 65536"/>
                      <a:gd name="T10" fmla="*/ 0 60000 65536"/>
                      <a:gd name="T11" fmla="*/ 0 60000 65536"/>
                      <a:gd name="T12" fmla="*/ 0 w 107"/>
                      <a:gd name="T13" fmla="*/ 0 h 635"/>
                      <a:gd name="T14" fmla="*/ 107 w 107"/>
                      <a:gd name="T15" fmla="*/ 635 h 635"/>
                    </a:gdLst>
                    <a:ahLst/>
                    <a:cxnLst>
                      <a:cxn ang="T8">
                        <a:pos x="T0" y="T1"/>
                      </a:cxn>
                      <a:cxn ang="T9">
                        <a:pos x="T2" y="T3"/>
                      </a:cxn>
                      <a:cxn ang="T10">
                        <a:pos x="T4" y="T5"/>
                      </a:cxn>
                      <a:cxn ang="T11">
                        <a:pos x="T6" y="T7"/>
                      </a:cxn>
                    </a:cxnLst>
                    <a:rect l="T12" t="T13" r="T14" b="T15"/>
                    <a:pathLst>
                      <a:path w="107" h="635">
                        <a:moveTo>
                          <a:pt x="54" y="0"/>
                        </a:moveTo>
                        <a:cubicBezTo>
                          <a:pt x="27" y="83"/>
                          <a:pt x="0" y="166"/>
                          <a:pt x="8" y="227"/>
                        </a:cubicBezTo>
                        <a:cubicBezTo>
                          <a:pt x="16" y="288"/>
                          <a:pt x="91" y="295"/>
                          <a:pt x="99" y="363"/>
                        </a:cubicBezTo>
                        <a:cubicBezTo>
                          <a:pt x="107" y="431"/>
                          <a:pt x="80" y="533"/>
                          <a:pt x="54" y="635"/>
                        </a:cubicBezTo>
                      </a:path>
                    </a:pathLst>
                  </a:custGeom>
                  <a:noFill/>
                  <a:ln w="12700">
                    <a:solidFill>
                      <a:srgbClr val="333333"/>
                    </a:solidFill>
                    <a:round/>
                    <a:headEnd/>
                    <a:tailEnd/>
                  </a:ln>
                </p:spPr>
                <p:txBody>
                  <a:bodyPr/>
                  <a:lstStyle/>
                  <a:p>
                    <a:endParaRPr lang="fr-FR"/>
                  </a:p>
                </p:txBody>
              </p:sp>
              <p:sp>
                <p:nvSpPr>
                  <p:cNvPr id="50" name="Freeform 33"/>
                  <p:cNvSpPr>
                    <a:spLocks/>
                  </p:cNvSpPr>
                  <p:nvPr/>
                </p:nvSpPr>
                <p:spPr bwMode="auto">
                  <a:xfrm>
                    <a:off x="2077" y="1797"/>
                    <a:ext cx="46" cy="454"/>
                  </a:xfrm>
                  <a:custGeom>
                    <a:avLst/>
                    <a:gdLst>
                      <a:gd name="T0" fmla="*/ 0 w 46"/>
                      <a:gd name="T1" fmla="*/ 0 h 272"/>
                      <a:gd name="T2" fmla="*/ 46 w 46"/>
                      <a:gd name="T3" fmla="*/ 359 h 272"/>
                      <a:gd name="T4" fmla="*/ 0 w 46"/>
                      <a:gd name="T5" fmla="*/ 2111 h 272"/>
                      <a:gd name="T6" fmla="*/ 0 60000 65536"/>
                      <a:gd name="T7" fmla="*/ 0 60000 65536"/>
                      <a:gd name="T8" fmla="*/ 0 60000 65536"/>
                      <a:gd name="T9" fmla="*/ 0 w 46"/>
                      <a:gd name="T10" fmla="*/ 0 h 272"/>
                      <a:gd name="T11" fmla="*/ 46 w 46"/>
                      <a:gd name="T12" fmla="*/ 272 h 272"/>
                    </a:gdLst>
                    <a:ahLst/>
                    <a:cxnLst>
                      <a:cxn ang="T6">
                        <a:pos x="T0" y="T1"/>
                      </a:cxn>
                      <a:cxn ang="T7">
                        <a:pos x="T2" y="T3"/>
                      </a:cxn>
                      <a:cxn ang="T8">
                        <a:pos x="T4" y="T5"/>
                      </a:cxn>
                    </a:cxnLst>
                    <a:rect l="T9" t="T10" r="T11" b="T12"/>
                    <a:pathLst>
                      <a:path w="46" h="272">
                        <a:moveTo>
                          <a:pt x="0" y="0"/>
                        </a:moveTo>
                        <a:cubicBezTo>
                          <a:pt x="23" y="0"/>
                          <a:pt x="46" y="1"/>
                          <a:pt x="46" y="46"/>
                        </a:cubicBezTo>
                        <a:cubicBezTo>
                          <a:pt x="46" y="91"/>
                          <a:pt x="8" y="234"/>
                          <a:pt x="0" y="272"/>
                        </a:cubicBezTo>
                      </a:path>
                    </a:pathLst>
                  </a:custGeom>
                  <a:noFill/>
                  <a:ln w="12700">
                    <a:solidFill>
                      <a:srgbClr val="333333"/>
                    </a:solidFill>
                    <a:round/>
                    <a:headEnd/>
                    <a:tailEnd/>
                  </a:ln>
                </p:spPr>
                <p:txBody>
                  <a:bodyPr/>
                  <a:lstStyle/>
                  <a:p>
                    <a:endParaRPr lang="fr-FR"/>
                  </a:p>
                </p:txBody>
              </p:sp>
            </p:grpSp>
            <p:sp>
              <p:nvSpPr>
                <p:cNvPr id="40" name="Oval 34"/>
                <p:cNvSpPr>
                  <a:spLocks noChangeArrowheads="1"/>
                </p:cNvSpPr>
                <p:nvPr/>
              </p:nvSpPr>
              <p:spPr bwMode="auto">
                <a:xfrm rot="10800000">
                  <a:off x="1962" y="2767"/>
                  <a:ext cx="237" cy="205"/>
                </a:xfrm>
                <a:prstGeom prst="ellipse">
                  <a:avLst/>
                </a:prstGeom>
                <a:solidFill>
                  <a:schemeClr val="bg2"/>
                </a:solidFill>
                <a:ln w="9525">
                  <a:solidFill>
                    <a:srgbClr val="333333"/>
                  </a:solidFill>
                  <a:round/>
                  <a:headEnd/>
                  <a:tailEnd/>
                </a:ln>
              </p:spPr>
              <p:txBody>
                <a:bodyPr wrap="none" anchor="ctr"/>
                <a:lstStyle/>
                <a:p>
                  <a:endParaRPr lang="fr-FR"/>
                </a:p>
              </p:txBody>
            </p:sp>
            <p:sp>
              <p:nvSpPr>
                <p:cNvPr id="41" name="Freeform 35"/>
                <p:cNvSpPr>
                  <a:spLocks/>
                </p:cNvSpPr>
                <p:nvPr/>
              </p:nvSpPr>
              <p:spPr bwMode="auto">
                <a:xfrm rot="10800000">
                  <a:off x="1916" y="2288"/>
                  <a:ext cx="120" cy="489"/>
                </a:xfrm>
                <a:custGeom>
                  <a:avLst/>
                  <a:gdLst>
                    <a:gd name="T0" fmla="*/ 0 w 31"/>
                    <a:gd name="T1" fmla="*/ 0 h 344"/>
                    <a:gd name="T2" fmla="*/ 4932 w 31"/>
                    <a:gd name="T3" fmla="*/ 293 h 344"/>
                    <a:gd name="T4" fmla="*/ 4932 w 31"/>
                    <a:gd name="T5" fmla="*/ 1247 h 344"/>
                    <a:gd name="T6" fmla="*/ 6263 w 31"/>
                    <a:gd name="T7" fmla="*/ 1404 h 344"/>
                    <a:gd name="T8" fmla="*/ 0 60000 65536"/>
                    <a:gd name="T9" fmla="*/ 0 60000 65536"/>
                    <a:gd name="T10" fmla="*/ 0 60000 65536"/>
                    <a:gd name="T11" fmla="*/ 0 60000 65536"/>
                    <a:gd name="T12" fmla="*/ 0 w 31"/>
                    <a:gd name="T13" fmla="*/ 0 h 344"/>
                    <a:gd name="T14" fmla="*/ 31 w 31"/>
                    <a:gd name="T15" fmla="*/ 344 h 344"/>
                  </a:gdLst>
                  <a:ahLst/>
                  <a:cxnLst>
                    <a:cxn ang="T8">
                      <a:pos x="T0" y="T1"/>
                    </a:cxn>
                    <a:cxn ang="T9">
                      <a:pos x="T2" y="T3"/>
                    </a:cxn>
                    <a:cxn ang="T10">
                      <a:pos x="T4" y="T5"/>
                    </a:cxn>
                    <a:cxn ang="T11">
                      <a:pos x="T6" y="T7"/>
                    </a:cxn>
                  </a:cxnLst>
                  <a:rect l="T12" t="T13" r="T14" b="T15"/>
                  <a:pathLst>
                    <a:path w="31" h="344">
                      <a:moveTo>
                        <a:pt x="0" y="0"/>
                      </a:moveTo>
                      <a:cubicBezTo>
                        <a:pt x="17" y="26"/>
                        <a:pt x="18" y="39"/>
                        <a:pt x="22" y="72"/>
                      </a:cubicBezTo>
                      <a:cubicBezTo>
                        <a:pt x="29" y="195"/>
                        <a:pt x="31" y="173"/>
                        <a:pt x="22" y="305"/>
                      </a:cubicBezTo>
                      <a:cubicBezTo>
                        <a:pt x="19" y="341"/>
                        <a:pt x="8" y="324"/>
                        <a:pt x="28" y="344"/>
                      </a:cubicBezTo>
                    </a:path>
                  </a:pathLst>
                </a:custGeom>
                <a:noFill/>
                <a:ln w="12700">
                  <a:solidFill>
                    <a:srgbClr val="333333"/>
                  </a:solidFill>
                  <a:round/>
                  <a:headEnd/>
                  <a:tailEnd/>
                </a:ln>
              </p:spPr>
              <p:txBody>
                <a:bodyPr wrap="none" anchor="ctr"/>
                <a:lstStyle/>
                <a:p>
                  <a:endParaRPr lang="fr-FR"/>
                </a:p>
              </p:txBody>
            </p:sp>
            <p:sp>
              <p:nvSpPr>
                <p:cNvPr id="42" name="Oval 36"/>
                <p:cNvSpPr>
                  <a:spLocks noChangeArrowheads="1"/>
                </p:cNvSpPr>
                <p:nvPr/>
              </p:nvSpPr>
              <p:spPr bwMode="auto">
                <a:xfrm rot="10800000">
                  <a:off x="1644" y="2767"/>
                  <a:ext cx="237" cy="205"/>
                </a:xfrm>
                <a:prstGeom prst="ellipse">
                  <a:avLst/>
                </a:prstGeom>
                <a:solidFill>
                  <a:schemeClr val="bg2"/>
                </a:solidFill>
                <a:ln w="9525">
                  <a:solidFill>
                    <a:srgbClr val="333333"/>
                  </a:solidFill>
                  <a:round/>
                  <a:headEnd/>
                  <a:tailEnd/>
                </a:ln>
              </p:spPr>
              <p:txBody>
                <a:bodyPr wrap="none" anchor="ctr"/>
                <a:lstStyle/>
                <a:p>
                  <a:endParaRPr lang="fr-FR"/>
                </a:p>
              </p:txBody>
            </p:sp>
            <p:sp>
              <p:nvSpPr>
                <p:cNvPr id="43" name="Freeform 37"/>
                <p:cNvSpPr>
                  <a:spLocks/>
                </p:cNvSpPr>
                <p:nvPr/>
              </p:nvSpPr>
              <p:spPr bwMode="auto">
                <a:xfrm rot="10800000">
                  <a:off x="1716" y="2291"/>
                  <a:ext cx="190" cy="482"/>
                </a:xfrm>
                <a:custGeom>
                  <a:avLst/>
                  <a:gdLst>
                    <a:gd name="T0" fmla="*/ 536 w 107"/>
                    <a:gd name="T1" fmla="*/ 0 h 635"/>
                    <a:gd name="T2" fmla="*/ 78 w 107"/>
                    <a:gd name="T3" fmla="*/ 75 h 635"/>
                    <a:gd name="T4" fmla="*/ 987 w 107"/>
                    <a:gd name="T5" fmla="*/ 121 h 635"/>
                    <a:gd name="T6" fmla="*/ 536 w 107"/>
                    <a:gd name="T7" fmla="*/ 211 h 635"/>
                    <a:gd name="T8" fmla="*/ 0 60000 65536"/>
                    <a:gd name="T9" fmla="*/ 0 60000 65536"/>
                    <a:gd name="T10" fmla="*/ 0 60000 65536"/>
                    <a:gd name="T11" fmla="*/ 0 60000 65536"/>
                    <a:gd name="T12" fmla="*/ 0 w 107"/>
                    <a:gd name="T13" fmla="*/ 0 h 635"/>
                    <a:gd name="T14" fmla="*/ 107 w 107"/>
                    <a:gd name="T15" fmla="*/ 635 h 635"/>
                  </a:gdLst>
                  <a:ahLst/>
                  <a:cxnLst>
                    <a:cxn ang="T8">
                      <a:pos x="T0" y="T1"/>
                    </a:cxn>
                    <a:cxn ang="T9">
                      <a:pos x="T2" y="T3"/>
                    </a:cxn>
                    <a:cxn ang="T10">
                      <a:pos x="T4" y="T5"/>
                    </a:cxn>
                    <a:cxn ang="T11">
                      <a:pos x="T6" y="T7"/>
                    </a:cxn>
                  </a:cxnLst>
                  <a:rect l="T12" t="T13" r="T14" b="T15"/>
                  <a:pathLst>
                    <a:path w="107" h="635">
                      <a:moveTo>
                        <a:pt x="54" y="0"/>
                      </a:moveTo>
                      <a:cubicBezTo>
                        <a:pt x="27" y="83"/>
                        <a:pt x="0" y="166"/>
                        <a:pt x="8" y="227"/>
                      </a:cubicBezTo>
                      <a:cubicBezTo>
                        <a:pt x="16" y="288"/>
                        <a:pt x="91" y="295"/>
                        <a:pt x="99" y="363"/>
                      </a:cubicBezTo>
                      <a:cubicBezTo>
                        <a:pt x="107" y="431"/>
                        <a:pt x="80" y="533"/>
                        <a:pt x="54" y="635"/>
                      </a:cubicBezTo>
                    </a:path>
                  </a:pathLst>
                </a:custGeom>
                <a:noFill/>
                <a:ln w="12700">
                  <a:solidFill>
                    <a:srgbClr val="333333"/>
                  </a:solidFill>
                  <a:round/>
                  <a:headEnd/>
                  <a:tailEnd/>
                </a:ln>
              </p:spPr>
              <p:txBody>
                <a:bodyPr/>
                <a:lstStyle/>
                <a:p>
                  <a:endParaRPr lang="fr-FR"/>
                </a:p>
              </p:txBody>
            </p:sp>
            <p:sp>
              <p:nvSpPr>
                <p:cNvPr id="44" name="Freeform 38"/>
                <p:cNvSpPr>
                  <a:spLocks/>
                </p:cNvSpPr>
                <p:nvPr/>
              </p:nvSpPr>
              <p:spPr bwMode="auto">
                <a:xfrm rot="10800000">
                  <a:off x="1631" y="2277"/>
                  <a:ext cx="57" cy="535"/>
                </a:xfrm>
                <a:custGeom>
                  <a:avLst/>
                  <a:gdLst>
                    <a:gd name="T0" fmla="*/ 0 w 46"/>
                    <a:gd name="T1" fmla="*/ 0 h 272"/>
                    <a:gd name="T2" fmla="*/ 109 w 46"/>
                    <a:gd name="T3" fmla="*/ 684 h 272"/>
                    <a:gd name="T4" fmla="*/ 0 w 46"/>
                    <a:gd name="T5" fmla="*/ 4070 h 272"/>
                    <a:gd name="T6" fmla="*/ 0 60000 65536"/>
                    <a:gd name="T7" fmla="*/ 0 60000 65536"/>
                    <a:gd name="T8" fmla="*/ 0 60000 65536"/>
                    <a:gd name="T9" fmla="*/ 0 w 46"/>
                    <a:gd name="T10" fmla="*/ 0 h 272"/>
                    <a:gd name="T11" fmla="*/ 46 w 46"/>
                    <a:gd name="T12" fmla="*/ 272 h 272"/>
                  </a:gdLst>
                  <a:ahLst/>
                  <a:cxnLst>
                    <a:cxn ang="T6">
                      <a:pos x="T0" y="T1"/>
                    </a:cxn>
                    <a:cxn ang="T7">
                      <a:pos x="T2" y="T3"/>
                    </a:cxn>
                    <a:cxn ang="T8">
                      <a:pos x="T4" y="T5"/>
                    </a:cxn>
                  </a:cxnLst>
                  <a:rect l="T9" t="T10" r="T11" b="T12"/>
                  <a:pathLst>
                    <a:path w="46" h="272">
                      <a:moveTo>
                        <a:pt x="0" y="0"/>
                      </a:moveTo>
                      <a:cubicBezTo>
                        <a:pt x="23" y="0"/>
                        <a:pt x="46" y="1"/>
                        <a:pt x="46" y="46"/>
                      </a:cubicBezTo>
                      <a:cubicBezTo>
                        <a:pt x="46" y="91"/>
                        <a:pt x="8" y="234"/>
                        <a:pt x="0" y="272"/>
                      </a:cubicBezTo>
                    </a:path>
                  </a:pathLst>
                </a:custGeom>
                <a:noFill/>
                <a:ln w="12700">
                  <a:solidFill>
                    <a:srgbClr val="333333"/>
                  </a:solidFill>
                  <a:round/>
                  <a:headEnd/>
                  <a:tailEnd/>
                </a:ln>
              </p:spPr>
              <p:txBody>
                <a:bodyPr/>
                <a:lstStyle/>
                <a:p>
                  <a:endParaRPr lang="fr-FR"/>
                </a:p>
              </p:txBody>
            </p:sp>
          </p:grpSp>
          <p:grpSp>
            <p:nvGrpSpPr>
              <p:cNvPr id="6" name="Group 39"/>
              <p:cNvGrpSpPr>
                <a:grpSpLocks/>
              </p:cNvGrpSpPr>
              <p:nvPr/>
            </p:nvGrpSpPr>
            <p:grpSpPr bwMode="auto">
              <a:xfrm>
                <a:off x="3712" y="1430"/>
                <a:ext cx="681" cy="1507"/>
                <a:chOff x="1622" y="1661"/>
                <a:chExt cx="545" cy="1279"/>
              </a:xfrm>
            </p:grpSpPr>
            <p:sp>
              <p:nvSpPr>
                <p:cNvPr id="25" name="Freeform 40"/>
                <p:cNvSpPr>
                  <a:spLocks/>
                </p:cNvSpPr>
                <p:nvPr/>
              </p:nvSpPr>
              <p:spPr bwMode="auto">
                <a:xfrm>
                  <a:off x="2031" y="2296"/>
                  <a:ext cx="116" cy="499"/>
                </a:xfrm>
                <a:custGeom>
                  <a:avLst/>
                  <a:gdLst>
                    <a:gd name="T0" fmla="*/ 404 w 70"/>
                    <a:gd name="T1" fmla="*/ 0 h 161"/>
                    <a:gd name="T2" fmla="*/ 451 w 70"/>
                    <a:gd name="T3" fmla="*/ 9233 h 161"/>
                    <a:gd name="T4" fmla="*/ 451 w 70"/>
                    <a:gd name="T5" fmla="*/ 12354 h 161"/>
                    <a:gd name="T6" fmla="*/ 325 w 70"/>
                    <a:gd name="T7" fmla="*/ 12835 h 161"/>
                    <a:gd name="T8" fmla="*/ 325 w 70"/>
                    <a:gd name="T9" fmla="*/ 14862 h 161"/>
                    <a:gd name="T10" fmla="*/ 0 60000 65536"/>
                    <a:gd name="T11" fmla="*/ 0 60000 65536"/>
                    <a:gd name="T12" fmla="*/ 0 60000 65536"/>
                    <a:gd name="T13" fmla="*/ 0 60000 65536"/>
                    <a:gd name="T14" fmla="*/ 0 60000 65536"/>
                    <a:gd name="T15" fmla="*/ 0 w 70"/>
                    <a:gd name="T16" fmla="*/ 0 h 161"/>
                    <a:gd name="T17" fmla="*/ 70 w 70"/>
                    <a:gd name="T18" fmla="*/ 161 h 161"/>
                  </a:gdLst>
                  <a:ahLst/>
                  <a:cxnLst>
                    <a:cxn ang="T10">
                      <a:pos x="T0" y="T1"/>
                    </a:cxn>
                    <a:cxn ang="T11">
                      <a:pos x="T2" y="T3"/>
                    </a:cxn>
                    <a:cxn ang="T12">
                      <a:pos x="T4" y="T5"/>
                    </a:cxn>
                    <a:cxn ang="T13">
                      <a:pos x="T6" y="T7"/>
                    </a:cxn>
                    <a:cxn ang="T14">
                      <a:pos x="T8" y="T9"/>
                    </a:cxn>
                  </a:cxnLst>
                  <a:rect l="T15" t="T16" r="T17" b="T18"/>
                  <a:pathLst>
                    <a:path w="70" h="161">
                      <a:moveTo>
                        <a:pt x="54" y="0"/>
                      </a:moveTo>
                      <a:cubicBezTo>
                        <a:pt x="0" y="15"/>
                        <a:pt x="22" y="76"/>
                        <a:pt x="60" y="100"/>
                      </a:cubicBezTo>
                      <a:cubicBezTo>
                        <a:pt x="63" y="110"/>
                        <a:pt x="70" y="124"/>
                        <a:pt x="60" y="134"/>
                      </a:cubicBezTo>
                      <a:cubicBezTo>
                        <a:pt x="56" y="138"/>
                        <a:pt x="46" y="134"/>
                        <a:pt x="43" y="139"/>
                      </a:cubicBezTo>
                      <a:cubicBezTo>
                        <a:pt x="39" y="145"/>
                        <a:pt x="43" y="154"/>
                        <a:pt x="43" y="161"/>
                      </a:cubicBezTo>
                    </a:path>
                  </a:pathLst>
                </a:custGeom>
                <a:noFill/>
                <a:ln w="12700">
                  <a:solidFill>
                    <a:srgbClr val="333333"/>
                  </a:solidFill>
                  <a:round/>
                  <a:headEnd/>
                  <a:tailEnd/>
                </a:ln>
              </p:spPr>
              <p:txBody>
                <a:bodyPr wrap="none" anchor="ctr"/>
                <a:lstStyle/>
                <a:p>
                  <a:endParaRPr lang="fr-FR"/>
                </a:p>
              </p:txBody>
            </p:sp>
            <p:grpSp>
              <p:nvGrpSpPr>
                <p:cNvPr id="7" name="Group 41"/>
                <p:cNvGrpSpPr>
                  <a:grpSpLocks/>
                </p:cNvGrpSpPr>
                <p:nvPr/>
              </p:nvGrpSpPr>
              <p:grpSpPr bwMode="auto">
                <a:xfrm>
                  <a:off x="1622" y="1661"/>
                  <a:ext cx="545" cy="644"/>
                  <a:chOff x="1578" y="1661"/>
                  <a:chExt cx="545" cy="644"/>
                </a:xfrm>
              </p:grpSpPr>
              <p:sp>
                <p:nvSpPr>
                  <p:cNvPr id="32" name="Oval 42"/>
                  <p:cNvSpPr>
                    <a:spLocks noChangeArrowheads="1"/>
                  </p:cNvSpPr>
                  <p:nvPr/>
                </p:nvSpPr>
                <p:spPr bwMode="auto">
                  <a:xfrm>
                    <a:off x="1668" y="1661"/>
                    <a:ext cx="190"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33" name="Freeform 43"/>
                  <p:cNvSpPr>
                    <a:spLocks/>
                  </p:cNvSpPr>
                  <p:nvPr/>
                </p:nvSpPr>
                <p:spPr bwMode="auto">
                  <a:xfrm>
                    <a:off x="1578" y="1842"/>
                    <a:ext cx="206" cy="463"/>
                  </a:xfrm>
                  <a:custGeom>
                    <a:avLst/>
                    <a:gdLst>
                      <a:gd name="T0" fmla="*/ 4052 w 70"/>
                      <a:gd name="T1" fmla="*/ 0 h 161"/>
                      <a:gd name="T2" fmla="*/ 4511 w 70"/>
                      <a:gd name="T3" fmla="*/ 6847 h 161"/>
                      <a:gd name="T4" fmla="*/ 4511 w 70"/>
                      <a:gd name="T5" fmla="*/ 9154 h 161"/>
                      <a:gd name="T6" fmla="*/ 3240 w 70"/>
                      <a:gd name="T7" fmla="*/ 9510 h 161"/>
                      <a:gd name="T8" fmla="*/ 3240 w 70"/>
                      <a:gd name="T9" fmla="*/ 11008 h 161"/>
                      <a:gd name="T10" fmla="*/ 0 60000 65536"/>
                      <a:gd name="T11" fmla="*/ 0 60000 65536"/>
                      <a:gd name="T12" fmla="*/ 0 60000 65536"/>
                      <a:gd name="T13" fmla="*/ 0 60000 65536"/>
                      <a:gd name="T14" fmla="*/ 0 60000 65536"/>
                      <a:gd name="T15" fmla="*/ 0 w 70"/>
                      <a:gd name="T16" fmla="*/ 0 h 161"/>
                      <a:gd name="T17" fmla="*/ 70 w 70"/>
                      <a:gd name="T18" fmla="*/ 161 h 161"/>
                    </a:gdLst>
                    <a:ahLst/>
                    <a:cxnLst>
                      <a:cxn ang="T10">
                        <a:pos x="T0" y="T1"/>
                      </a:cxn>
                      <a:cxn ang="T11">
                        <a:pos x="T2" y="T3"/>
                      </a:cxn>
                      <a:cxn ang="T12">
                        <a:pos x="T4" y="T5"/>
                      </a:cxn>
                      <a:cxn ang="T13">
                        <a:pos x="T6" y="T7"/>
                      </a:cxn>
                      <a:cxn ang="T14">
                        <a:pos x="T8" y="T9"/>
                      </a:cxn>
                    </a:cxnLst>
                    <a:rect l="T15" t="T16" r="T17" b="T18"/>
                    <a:pathLst>
                      <a:path w="70" h="161">
                        <a:moveTo>
                          <a:pt x="54" y="0"/>
                        </a:moveTo>
                        <a:cubicBezTo>
                          <a:pt x="0" y="15"/>
                          <a:pt x="22" y="76"/>
                          <a:pt x="60" y="100"/>
                        </a:cubicBezTo>
                        <a:cubicBezTo>
                          <a:pt x="63" y="110"/>
                          <a:pt x="70" y="124"/>
                          <a:pt x="60" y="134"/>
                        </a:cubicBezTo>
                        <a:cubicBezTo>
                          <a:pt x="56" y="138"/>
                          <a:pt x="46" y="134"/>
                          <a:pt x="43" y="139"/>
                        </a:cubicBezTo>
                        <a:cubicBezTo>
                          <a:pt x="39" y="145"/>
                          <a:pt x="43" y="154"/>
                          <a:pt x="43" y="161"/>
                        </a:cubicBezTo>
                      </a:path>
                    </a:pathLst>
                  </a:custGeom>
                  <a:noFill/>
                  <a:ln w="12700">
                    <a:solidFill>
                      <a:srgbClr val="333333"/>
                    </a:solidFill>
                    <a:round/>
                    <a:headEnd/>
                    <a:tailEnd/>
                  </a:ln>
                </p:spPr>
                <p:txBody>
                  <a:bodyPr wrap="none" anchor="ctr"/>
                  <a:lstStyle/>
                  <a:p>
                    <a:endParaRPr lang="fr-FR"/>
                  </a:p>
                </p:txBody>
              </p:sp>
              <p:sp>
                <p:nvSpPr>
                  <p:cNvPr id="34" name="Freeform 44"/>
                  <p:cNvSpPr>
                    <a:spLocks/>
                  </p:cNvSpPr>
                  <p:nvPr/>
                </p:nvSpPr>
                <p:spPr bwMode="auto">
                  <a:xfrm>
                    <a:off x="1799" y="1826"/>
                    <a:ext cx="96" cy="415"/>
                  </a:xfrm>
                  <a:custGeom>
                    <a:avLst/>
                    <a:gdLst>
                      <a:gd name="T0" fmla="*/ 0 w 31"/>
                      <a:gd name="T1" fmla="*/ 0 h 344"/>
                      <a:gd name="T2" fmla="*/ 2022 w 31"/>
                      <a:gd name="T3" fmla="*/ 153 h 344"/>
                      <a:gd name="T4" fmla="*/ 2022 w 31"/>
                      <a:gd name="T5" fmla="*/ 647 h 344"/>
                      <a:gd name="T6" fmla="*/ 2580 w 31"/>
                      <a:gd name="T7" fmla="*/ 729 h 344"/>
                      <a:gd name="T8" fmla="*/ 0 60000 65536"/>
                      <a:gd name="T9" fmla="*/ 0 60000 65536"/>
                      <a:gd name="T10" fmla="*/ 0 60000 65536"/>
                      <a:gd name="T11" fmla="*/ 0 60000 65536"/>
                      <a:gd name="T12" fmla="*/ 0 w 31"/>
                      <a:gd name="T13" fmla="*/ 0 h 344"/>
                      <a:gd name="T14" fmla="*/ 31 w 31"/>
                      <a:gd name="T15" fmla="*/ 344 h 344"/>
                    </a:gdLst>
                    <a:ahLst/>
                    <a:cxnLst>
                      <a:cxn ang="T8">
                        <a:pos x="T0" y="T1"/>
                      </a:cxn>
                      <a:cxn ang="T9">
                        <a:pos x="T2" y="T3"/>
                      </a:cxn>
                      <a:cxn ang="T10">
                        <a:pos x="T4" y="T5"/>
                      </a:cxn>
                      <a:cxn ang="T11">
                        <a:pos x="T6" y="T7"/>
                      </a:cxn>
                    </a:cxnLst>
                    <a:rect l="T12" t="T13" r="T14" b="T15"/>
                    <a:pathLst>
                      <a:path w="31" h="344">
                        <a:moveTo>
                          <a:pt x="0" y="0"/>
                        </a:moveTo>
                        <a:cubicBezTo>
                          <a:pt x="17" y="26"/>
                          <a:pt x="18" y="39"/>
                          <a:pt x="22" y="72"/>
                        </a:cubicBezTo>
                        <a:cubicBezTo>
                          <a:pt x="29" y="195"/>
                          <a:pt x="31" y="173"/>
                          <a:pt x="22" y="305"/>
                        </a:cubicBezTo>
                        <a:cubicBezTo>
                          <a:pt x="19" y="341"/>
                          <a:pt x="8" y="324"/>
                          <a:pt x="28" y="344"/>
                        </a:cubicBezTo>
                      </a:path>
                    </a:pathLst>
                  </a:custGeom>
                  <a:noFill/>
                  <a:ln w="12700">
                    <a:solidFill>
                      <a:srgbClr val="333333"/>
                    </a:solidFill>
                    <a:round/>
                    <a:headEnd/>
                    <a:tailEnd/>
                  </a:ln>
                </p:spPr>
                <p:txBody>
                  <a:bodyPr wrap="none" anchor="ctr"/>
                  <a:lstStyle/>
                  <a:p>
                    <a:endParaRPr lang="fr-FR"/>
                  </a:p>
                </p:txBody>
              </p:sp>
              <p:sp>
                <p:nvSpPr>
                  <p:cNvPr id="35" name="Oval 45"/>
                  <p:cNvSpPr>
                    <a:spLocks noChangeArrowheads="1"/>
                  </p:cNvSpPr>
                  <p:nvPr/>
                </p:nvSpPr>
                <p:spPr bwMode="auto">
                  <a:xfrm>
                    <a:off x="1922" y="1661"/>
                    <a:ext cx="189"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36" name="Freeform 46"/>
                  <p:cNvSpPr>
                    <a:spLocks/>
                  </p:cNvSpPr>
                  <p:nvPr/>
                </p:nvSpPr>
                <p:spPr bwMode="auto">
                  <a:xfrm>
                    <a:off x="1903" y="1829"/>
                    <a:ext cx="152" cy="409"/>
                  </a:xfrm>
                  <a:custGeom>
                    <a:avLst/>
                    <a:gdLst>
                      <a:gd name="T0" fmla="*/ 220 w 107"/>
                      <a:gd name="T1" fmla="*/ 0 h 635"/>
                      <a:gd name="T2" fmla="*/ 33 w 107"/>
                      <a:gd name="T3" fmla="*/ 39 h 635"/>
                      <a:gd name="T4" fmla="*/ 403 w 107"/>
                      <a:gd name="T5" fmla="*/ 62 h 635"/>
                      <a:gd name="T6" fmla="*/ 220 w 107"/>
                      <a:gd name="T7" fmla="*/ 109 h 635"/>
                      <a:gd name="T8" fmla="*/ 0 60000 65536"/>
                      <a:gd name="T9" fmla="*/ 0 60000 65536"/>
                      <a:gd name="T10" fmla="*/ 0 60000 65536"/>
                      <a:gd name="T11" fmla="*/ 0 60000 65536"/>
                      <a:gd name="T12" fmla="*/ 0 w 107"/>
                      <a:gd name="T13" fmla="*/ 0 h 635"/>
                      <a:gd name="T14" fmla="*/ 107 w 107"/>
                      <a:gd name="T15" fmla="*/ 635 h 635"/>
                    </a:gdLst>
                    <a:ahLst/>
                    <a:cxnLst>
                      <a:cxn ang="T8">
                        <a:pos x="T0" y="T1"/>
                      </a:cxn>
                      <a:cxn ang="T9">
                        <a:pos x="T2" y="T3"/>
                      </a:cxn>
                      <a:cxn ang="T10">
                        <a:pos x="T4" y="T5"/>
                      </a:cxn>
                      <a:cxn ang="T11">
                        <a:pos x="T6" y="T7"/>
                      </a:cxn>
                    </a:cxnLst>
                    <a:rect l="T12" t="T13" r="T14" b="T15"/>
                    <a:pathLst>
                      <a:path w="107" h="635">
                        <a:moveTo>
                          <a:pt x="54" y="0"/>
                        </a:moveTo>
                        <a:cubicBezTo>
                          <a:pt x="27" y="83"/>
                          <a:pt x="0" y="166"/>
                          <a:pt x="8" y="227"/>
                        </a:cubicBezTo>
                        <a:cubicBezTo>
                          <a:pt x="16" y="288"/>
                          <a:pt x="91" y="295"/>
                          <a:pt x="99" y="363"/>
                        </a:cubicBezTo>
                        <a:cubicBezTo>
                          <a:pt x="107" y="431"/>
                          <a:pt x="80" y="533"/>
                          <a:pt x="54" y="635"/>
                        </a:cubicBezTo>
                      </a:path>
                    </a:pathLst>
                  </a:custGeom>
                  <a:noFill/>
                  <a:ln w="12700">
                    <a:solidFill>
                      <a:srgbClr val="333333"/>
                    </a:solidFill>
                    <a:round/>
                    <a:headEnd/>
                    <a:tailEnd/>
                  </a:ln>
                </p:spPr>
                <p:txBody>
                  <a:bodyPr/>
                  <a:lstStyle/>
                  <a:p>
                    <a:endParaRPr lang="fr-FR"/>
                  </a:p>
                </p:txBody>
              </p:sp>
              <p:sp>
                <p:nvSpPr>
                  <p:cNvPr id="37" name="Freeform 47"/>
                  <p:cNvSpPr>
                    <a:spLocks/>
                  </p:cNvSpPr>
                  <p:nvPr/>
                </p:nvSpPr>
                <p:spPr bwMode="auto">
                  <a:xfrm>
                    <a:off x="2077" y="1797"/>
                    <a:ext cx="46" cy="454"/>
                  </a:xfrm>
                  <a:custGeom>
                    <a:avLst/>
                    <a:gdLst>
                      <a:gd name="T0" fmla="*/ 0 w 46"/>
                      <a:gd name="T1" fmla="*/ 0 h 272"/>
                      <a:gd name="T2" fmla="*/ 46 w 46"/>
                      <a:gd name="T3" fmla="*/ 359 h 272"/>
                      <a:gd name="T4" fmla="*/ 0 w 46"/>
                      <a:gd name="T5" fmla="*/ 2111 h 272"/>
                      <a:gd name="T6" fmla="*/ 0 60000 65536"/>
                      <a:gd name="T7" fmla="*/ 0 60000 65536"/>
                      <a:gd name="T8" fmla="*/ 0 60000 65536"/>
                      <a:gd name="T9" fmla="*/ 0 w 46"/>
                      <a:gd name="T10" fmla="*/ 0 h 272"/>
                      <a:gd name="T11" fmla="*/ 46 w 46"/>
                      <a:gd name="T12" fmla="*/ 272 h 272"/>
                    </a:gdLst>
                    <a:ahLst/>
                    <a:cxnLst>
                      <a:cxn ang="T6">
                        <a:pos x="T0" y="T1"/>
                      </a:cxn>
                      <a:cxn ang="T7">
                        <a:pos x="T2" y="T3"/>
                      </a:cxn>
                      <a:cxn ang="T8">
                        <a:pos x="T4" y="T5"/>
                      </a:cxn>
                    </a:cxnLst>
                    <a:rect l="T9" t="T10" r="T11" b="T12"/>
                    <a:pathLst>
                      <a:path w="46" h="272">
                        <a:moveTo>
                          <a:pt x="0" y="0"/>
                        </a:moveTo>
                        <a:cubicBezTo>
                          <a:pt x="23" y="0"/>
                          <a:pt x="46" y="1"/>
                          <a:pt x="46" y="46"/>
                        </a:cubicBezTo>
                        <a:cubicBezTo>
                          <a:pt x="46" y="91"/>
                          <a:pt x="8" y="234"/>
                          <a:pt x="0" y="272"/>
                        </a:cubicBezTo>
                      </a:path>
                    </a:pathLst>
                  </a:custGeom>
                  <a:noFill/>
                  <a:ln w="12700">
                    <a:solidFill>
                      <a:srgbClr val="333333"/>
                    </a:solidFill>
                    <a:round/>
                    <a:headEnd/>
                    <a:tailEnd/>
                  </a:ln>
                </p:spPr>
                <p:txBody>
                  <a:bodyPr/>
                  <a:lstStyle/>
                  <a:p>
                    <a:endParaRPr lang="fr-FR"/>
                  </a:p>
                </p:txBody>
              </p:sp>
            </p:grpSp>
            <p:sp>
              <p:nvSpPr>
                <p:cNvPr id="27" name="Oval 48"/>
                <p:cNvSpPr>
                  <a:spLocks noChangeArrowheads="1"/>
                </p:cNvSpPr>
                <p:nvPr/>
              </p:nvSpPr>
              <p:spPr bwMode="auto">
                <a:xfrm rot="10800000">
                  <a:off x="1934" y="2766"/>
                  <a:ext cx="190"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28" name="Freeform 49"/>
                <p:cNvSpPr>
                  <a:spLocks/>
                </p:cNvSpPr>
                <p:nvPr/>
              </p:nvSpPr>
              <p:spPr bwMode="auto">
                <a:xfrm rot="10800000">
                  <a:off x="1897" y="2359"/>
                  <a:ext cx="96" cy="415"/>
                </a:xfrm>
                <a:custGeom>
                  <a:avLst/>
                  <a:gdLst>
                    <a:gd name="T0" fmla="*/ 0 w 31"/>
                    <a:gd name="T1" fmla="*/ 0 h 344"/>
                    <a:gd name="T2" fmla="*/ 2022 w 31"/>
                    <a:gd name="T3" fmla="*/ 153 h 344"/>
                    <a:gd name="T4" fmla="*/ 2022 w 31"/>
                    <a:gd name="T5" fmla="*/ 647 h 344"/>
                    <a:gd name="T6" fmla="*/ 2580 w 31"/>
                    <a:gd name="T7" fmla="*/ 729 h 344"/>
                    <a:gd name="T8" fmla="*/ 0 60000 65536"/>
                    <a:gd name="T9" fmla="*/ 0 60000 65536"/>
                    <a:gd name="T10" fmla="*/ 0 60000 65536"/>
                    <a:gd name="T11" fmla="*/ 0 60000 65536"/>
                    <a:gd name="T12" fmla="*/ 0 w 31"/>
                    <a:gd name="T13" fmla="*/ 0 h 344"/>
                    <a:gd name="T14" fmla="*/ 31 w 31"/>
                    <a:gd name="T15" fmla="*/ 344 h 344"/>
                  </a:gdLst>
                  <a:ahLst/>
                  <a:cxnLst>
                    <a:cxn ang="T8">
                      <a:pos x="T0" y="T1"/>
                    </a:cxn>
                    <a:cxn ang="T9">
                      <a:pos x="T2" y="T3"/>
                    </a:cxn>
                    <a:cxn ang="T10">
                      <a:pos x="T4" y="T5"/>
                    </a:cxn>
                    <a:cxn ang="T11">
                      <a:pos x="T6" y="T7"/>
                    </a:cxn>
                  </a:cxnLst>
                  <a:rect l="T12" t="T13" r="T14" b="T15"/>
                  <a:pathLst>
                    <a:path w="31" h="344">
                      <a:moveTo>
                        <a:pt x="0" y="0"/>
                      </a:moveTo>
                      <a:cubicBezTo>
                        <a:pt x="17" y="26"/>
                        <a:pt x="18" y="39"/>
                        <a:pt x="22" y="72"/>
                      </a:cubicBezTo>
                      <a:cubicBezTo>
                        <a:pt x="29" y="195"/>
                        <a:pt x="31" y="173"/>
                        <a:pt x="22" y="305"/>
                      </a:cubicBezTo>
                      <a:cubicBezTo>
                        <a:pt x="19" y="341"/>
                        <a:pt x="8" y="324"/>
                        <a:pt x="28" y="344"/>
                      </a:cubicBezTo>
                    </a:path>
                  </a:pathLst>
                </a:custGeom>
                <a:noFill/>
                <a:ln w="12700">
                  <a:solidFill>
                    <a:srgbClr val="333333"/>
                  </a:solidFill>
                  <a:round/>
                  <a:headEnd/>
                  <a:tailEnd/>
                </a:ln>
              </p:spPr>
              <p:txBody>
                <a:bodyPr wrap="none" anchor="ctr"/>
                <a:lstStyle/>
                <a:p>
                  <a:endParaRPr lang="fr-FR"/>
                </a:p>
              </p:txBody>
            </p:sp>
            <p:sp>
              <p:nvSpPr>
                <p:cNvPr id="29" name="Oval 50"/>
                <p:cNvSpPr>
                  <a:spLocks noChangeArrowheads="1"/>
                </p:cNvSpPr>
                <p:nvPr/>
              </p:nvSpPr>
              <p:spPr bwMode="auto">
                <a:xfrm rot="10800000">
                  <a:off x="1680" y="2766"/>
                  <a:ext cx="189" cy="174"/>
                </a:xfrm>
                <a:prstGeom prst="ellipse">
                  <a:avLst/>
                </a:prstGeom>
                <a:solidFill>
                  <a:schemeClr val="bg2"/>
                </a:solidFill>
                <a:ln w="9525">
                  <a:solidFill>
                    <a:srgbClr val="333333"/>
                  </a:solidFill>
                  <a:round/>
                  <a:headEnd/>
                  <a:tailEnd/>
                </a:ln>
              </p:spPr>
              <p:txBody>
                <a:bodyPr wrap="none" anchor="ctr"/>
                <a:lstStyle/>
                <a:p>
                  <a:endParaRPr lang="fr-FR"/>
                </a:p>
              </p:txBody>
            </p:sp>
            <p:sp>
              <p:nvSpPr>
                <p:cNvPr id="30" name="Freeform 51"/>
                <p:cNvSpPr>
                  <a:spLocks/>
                </p:cNvSpPr>
                <p:nvPr/>
              </p:nvSpPr>
              <p:spPr bwMode="auto">
                <a:xfrm rot="10800000">
                  <a:off x="1737" y="2362"/>
                  <a:ext cx="152" cy="409"/>
                </a:xfrm>
                <a:custGeom>
                  <a:avLst/>
                  <a:gdLst>
                    <a:gd name="T0" fmla="*/ 220 w 107"/>
                    <a:gd name="T1" fmla="*/ 0 h 635"/>
                    <a:gd name="T2" fmla="*/ 33 w 107"/>
                    <a:gd name="T3" fmla="*/ 39 h 635"/>
                    <a:gd name="T4" fmla="*/ 403 w 107"/>
                    <a:gd name="T5" fmla="*/ 62 h 635"/>
                    <a:gd name="T6" fmla="*/ 220 w 107"/>
                    <a:gd name="T7" fmla="*/ 109 h 635"/>
                    <a:gd name="T8" fmla="*/ 0 60000 65536"/>
                    <a:gd name="T9" fmla="*/ 0 60000 65536"/>
                    <a:gd name="T10" fmla="*/ 0 60000 65536"/>
                    <a:gd name="T11" fmla="*/ 0 60000 65536"/>
                    <a:gd name="T12" fmla="*/ 0 w 107"/>
                    <a:gd name="T13" fmla="*/ 0 h 635"/>
                    <a:gd name="T14" fmla="*/ 107 w 107"/>
                    <a:gd name="T15" fmla="*/ 635 h 635"/>
                  </a:gdLst>
                  <a:ahLst/>
                  <a:cxnLst>
                    <a:cxn ang="T8">
                      <a:pos x="T0" y="T1"/>
                    </a:cxn>
                    <a:cxn ang="T9">
                      <a:pos x="T2" y="T3"/>
                    </a:cxn>
                    <a:cxn ang="T10">
                      <a:pos x="T4" y="T5"/>
                    </a:cxn>
                    <a:cxn ang="T11">
                      <a:pos x="T6" y="T7"/>
                    </a:cxn>
                  </a:cxnLst>
                  <a:rect l="T12" t="T13" r="T14" b="T15"/>
                  <a:pathLst>
                    <a:path w="107" h="635">
                      <a:moveTo>
                        <a:pt x="54" y="0"/>
                      </a:moveTo>
                      <a:cubicBezTo>
                        <a:pt x="27" y="83"/>
                        <a:pt x="0" y="166"/>
                        <a:pt x="8" y="227"/>
                      </a:cubicBezTo>
                      <a:cubicBezTo>
                        <a:pt x="16" y="288"/>
                        <a:pt x="91" y="295"/>
                        <a:pt x="99" y="363"/>
                      </a:cubicBezTo>
                      <a:cubicBezTo>
                        <a:pt x="107" y="431"/>
                        <a:pt x="80" y="533"/>
                        <a:pt x="54" y="635"/>
                      </a:cubicBezTo>
                    </a:path>
                  </a:pathLst>
                </a:custGeom>
                <a:noFill/>
                <a:ln w="12700">
                  <a:solidFill>
                    <a:srgbClr val="333333"/>
                  </a:solidFill>
                  <a:round/>
                  <a:headEnd/>
                  <a:tailEnd/>
                </a:ln>
              </p:spPr>
              <p:txBody>
                <a:bodyPr/>
                <a:lstStyle/>
                <a:p>
                  <a:endParaRPr lang="fr-FR"/>
                </a:p>
              </p:txBody>
            </p:sp>
            <p:sp>
              <p:nvSpPr>
                <p:cNvPr id="31" name="Freeform 52"/>
                <p:cNvSpPr>
                  <a:spLocks/>
                </p:cNvSpPr>
                <p:nvPr/>
              </p:nvSpPr>
              <p:spPr bwMode="auto">
                <a:xfrm rot="10800000">
                  <a:off x="1669" y="2350"/>
                  <a:ext cx="46" cy="454"/>
                </a:xfrm>
                <a:custGeom>
                  <a:avLst/>
                  <a:gdLst>
                    <a:gd name="T0" fmla="*/ 0 w 46"/>
                    <a:gd name="T1" fmla="*/ 0 h 272"/>
                    <a:gd name="T2" fmla="*/ 46 w 46"/>
                    <a:gd name="T3" fmla="*/ 359 h 272"/>
                    <a:gd name="T4" fmla="*/ 0 w 46"/>
                    <a:gd name="T5" fmla="*/ 2111 h 272"/>
                    <a:gd name="T6" fmla="*/ 0 60000 65536"/>
                    <a:gd name="T7" fmla="*/ 0 60000 65536"/>
                    <a:gd name="T8" fmla="*/ 0 60000 65536"/>
                    <a:gd name="T9" fmla="*/ 0 w 46"/>
                    <a:gd name="T10" fmla="*/ 0 h 272"/>
                    <a:gd name="T11" fmla="*/ 46 w 46"/>
                    <a:gd name="T12" fmla="*/ 272 h 272"/>
                  </a:gdLst>
                  <a:ahLst/>
                  <a:cxnLst>
                    <a:cxn ang="T6">
                      <a:pos x="T0" y="T1"/>
                    </a:cxn>
                    <a:cxn ang="T7">
                      <a:pos x="T2" y="T3"/>
                    </a:cxn>
                    <a:cxn ang="T8">
                      <a:pos x="T4" y="T5"/>
                    </a:cxn>
                  </a:cxnLst>
                  <a:rect l="T9" t="T10" r="T11" b="T12"/>
                  <a:pathLst>
                    <a:path w="46" h="272">
                      <a:moveTo>
                        <a:pt x="0" y="0"/>
                      </a:moveTo>
                      <a:cubicBezTo>
                        <a:pt x="23" y="0"/>
                        <a:pt x="46" y="1"/>
                        <a:pt x="46" y="46"/>
                      </a:cubicBezTo>
                      <a:cubicBezTo>
                        <a:pt x="46" y="91"/>
                        <a:pt x="8" y="234"/>
                        <a:pt x="0" y="272"/>
                      </a:cubicBezTo>
                    </a:path>
                  </a:pathLst>
                </a:custGeom>
                <a:noFill/>
                <a:ln w="12700">
                  <a:solidFill>
                    <a:srgbClr val="333333"/>
                  </a:solidFill>
                  <a:round/>
                  <a:headEnd/>
                  <a:tailEnd/>
                </a:ln>
              </p:spPr>
              <p:txBody>
                <a:bodyPr/>
                <a:lstStyle/>
                <a:p>
                  <a:endParaRPr lang="fr-FR"/>
                </a:p>
              </p:txBody>
            </p:sp>
          </p:grpSp>
        </p:grpSp>
        <p:grpSp>
          <p:nvGrpSpPr>
            <p:cNvPr id="8" name="Group 53"/>
            <p:cNvGrpSpPr>
              <a:grpSpLocks/>
            </p:cNvGrpSpPr>
            <p:nvPr/>
          </p:nvGrpSpPr>
          <p:grpSpPr bwMode="auto">
            <a:xfrm>
              <a:off x="2516" y="850"/>
              <a:ext cx="2556" cy="2708"/>
              <a:chOff x="1623" y="858"/>
              <a:chExt cx="2769" cy="2708"/>
            </a:xfrm>
          </p:grpSpPr>
          <p:grpSp>
            <p:nvGrpSpPr>
              <p:cNvPr id="9" name="Group 54"/>
              <p:cNvGrpSpPr>
                <a:grpSpLocks/>
              </p:cNvGrpSpPr>
              <p:nvPr/>
            </p:nvGrpSpPr>
            <p:grpSpPr bwMode="auto">
              <a:xfrm>
                <a:off x="1623" y="858"/>
                <a:ext cx="2769" cy="2708"/>
                <a:chOff x="1623" y="842"/>
                <a:chExt cx="2769" cy="2708"/>
              </a:xfrm>
            </p:grpSpPr>
            <p:grpSp>
              <p:nvGrpSpPr>
                <p:cNvPr id="12" name="Group 55"/>
                <p:cNvGrpSpPr>
                  <a:grpSpLocks/>
                </p:cNvGrpSpPr>
                <p:nvPr/>
              </p:nvGrpSpPr>
              <p:grpSpPr bwMode="auto">
                <a:xfrm>
                  <a:off x="1623" y="842"/>
                  <a:ext cx="2769" cy="683"/>
                  <a:chOff x="1623" y="845"/>
                  <a:chExt cx="2769" cy="683"/>
                </a:xfrm>
              </p:grpSpPr>
              <p:sp>
                <p:nvSpPr>
                  <p:cNvPr id="21" name="Freeform 56" descr="Water droplets"/>
                  <p:cNvSpPr>
                    <a:spLocks/>
                  </p:cNvSpPr>
                  <p:nvPr/>
                </p:nvSpPr>
                <p:spPr bwMode="auto">
                  <a:xfrm>
                    <a:off x="1623" y="845"/>
                    <a:ext cx="2229" cy="683"/>
                  </a:xfrm>
                  <a:custGeom>
                    <a:avLst/>
                    <a:gdLst>
                      <a:gd name="T0" fmla="*/ 17 w 2229"/>
                      <a:gd name="T1" fmla="*/ 667 h 683"/>
                      <a:gd name="T2" fmla="*/ 57 w 2229"/>
                      <a:gd name="T3" fmla="*/ 611 h 683"/>
                      <a:gd name="T4" fmla="*/ 153 w 2229"/>
                      <a:gd name="T5" fmla="*/ 571 h 683"/>
                      <a:gd name="T6" fmla="*/ 313 w 2229"/>
                      <a:gd name="T7" fmla="*/ 619 h 683"/>
                      <a:gd name="T8" fmla="*/ 329 w 2229"/>
                      <a:gd name="T9" fmla="*/ 643 h 683"/>
                      <a:gd name="T10" fmla="*/ 441 w 2229"/>
                      <a:gd name="T11" fmla="*/ 579 h 683"/>
                      <a:gd name="T12" fmla="*/ 505 w 2229"/>
                      <a:gd name="T13" fmla="*/ 563 h 683"/>
                      <a:gd name="T14" fmla="*/ 617 w 2229"/>
                      <a:gd name="T15" fmla="*/ 595 h 683"/>
                      <a:gd name="T16" fmla="*/ 633 w 2229"/>
                      <a:gd name="T17" fmla="*/ 627 h 683"/>
                      <a:gd name="T18" fmla="*/ 721 w 2229"/>
                      <a:gd name="T19" fmla="*/ 595 h 683"/>
                      <a:gd name="T20" fmla="*/ 785 w 2229"/>
                      <a:gd name="T21" fmla="*/ 531 h 683"/>
                      <a:gd name="T22" fmla="*/ 817 w 2229"/>
                      <a:gd name="T23" fmla="*/ 451 h 683"/>
                      <a:gd name="T24" fmla="*/ 881 w 2229"/>
                      <a:gd name="T25" fmla="*/ 435 h 683"/>
                      <a:gd name="T26" fmla="*/ 897 w 2229"/>
                      <a:gd name="T27" fmla="*/ 331 h 683"/>
                      <a:gd name="T28" fmla="*/ 969 w 2229"/>
                      <a:gd name="T29" fmla="*/ 283 h 683"/>
                      <a:gd name="T30" fmla="*/ 977 w 2229"/>
                      <a:gd name="T31" fmla="*/ 259 h 683"/>
                      <a:gd name="T32" fmla="*/ 1017 w 2229"/>
                      <a:gd name="T33" fmla="*/ 267 h 683"/>
                      <a:gd name="T34" fmla="*/ 1105 w 2229"/>
                      <a:gd name="T35" fmla="*/ 283 h 683"/>
                      <a:gd name="T36" fmla="*/ 1209 w 2229"/>
                      <a:gd name="T37" fmla="*/ 275 h 683"/>
                      <a:gd name="T38" fmla="*/ 1233 w 2229"/>
                      <a:gd name="T39" fmla="*/ 259 h 683"/>
                      <a:gd name="T40" fmla="*/ 1353 w 2229"/>
                      <a:gd name="T41" fmla="*/ 283 h 683"/>
                      <a:gd name="T42" fmla="*/ 1417 w 2229"/>
                      <a:gd name="T43" fmla="*/ 211 h 683"/>
                      <a:gd name="T44" fmla="*/ 1473 w 2229"/>
                      <a:gd name="T45" fmla="*/ 107 h 683"/>
                      <a:gd name="T46" fmla="*/ 1569 w 2229"/>
                      <a:gd name="T47" fmla="*/ 107 h 683"/>
                      <a:gd name="T48" fmla="*/ 1617 w 2229"/>
                      <a:gd name="T49" fmla="*/ 251 h 683"/>
                      <a:gd name="T50" fmla="*/ 1681 w 2229"/>
                      <a:gd name="T51" fmla="*/ 275 h 683"/>
                      <a:gd name="T52" fmla="*/ 1857 w 2229"/>
                      <a:gd name="T53" fmla="*/ 283 h 683"/>
                      <a:gd name="T54" fmla="*/ 1929 w 2229"/>
                      <a:gd name="T55" fmla="*/ 291 h 683"/>
                      <a:gd name="T56" fmla="*/ 1937 w 2229"/>
                      <a:gd name="T57" fmla="*/ 315 h 683"/>
                      <a:gd name="T58" fmla="*/ 2001 w 2229"/>
                      <a:gd name="T59" fmla="*/ 419 h 683"/>
                      <a:gd name="T60" fmla="*/ 2193 w 2229"/>
                      <a:gd name="T61" fmla="*/ 459 h 683"/>
                      <a:gd name="T62" fmla="*/ 2225 w 2229"/>
                      <a:gd name="T63" fmla="*/ 467 h 683"/>
                      <a:gd name="T64" fmla="*/ 2209 w 2229"/>
                      <a:gd name="T65" fmla="*/ 499 h 683"/>
                      <a:gd name="T66" fmla="*/ 2223 w 2229"/>
                      <a:gd name="T67" fmla="*/ 0 h 683"/>
                      <a:gd name="T68" fmla="*/ 0 w 2229"/>
                      <a:gd name="T69" fmla="*/ 0 h 683"/>
                      <a:gd name="T70" fmla="*/ 17 w 2229"/>
                      <a:gd name="T71" fmla="*/ 667 h 6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9"/>
                      <a:gd name="T109" fmla="*/ 0 h 683"/>
                      <a:gd name="T110" fmla="*/ 2229 w 2229"/>
                      <a:gd name="T111" fmla="*/ 683 h 6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9" h="683">
                        <a:moveTo>
                          <a:pt x="17" y="667"/>
                        </a:moveTo>
                        <a:cubicBezTo>
                          <a:pt x="97" y="627"/>
                          <a:pt x="5" y="683"/>
                          <a:pt x="57" y="611"/>
                        </a:cubicBezTo>
                        <a:cubicBezTo>
                          <a:pt x="68" y="595"/>
                          <a:pt x="137" y="577"/>
                          <a:pt x="153" y="571"/>
                        </a:cubicBezTo>
                        <a:cubicBezTo>
                          <a:pt x="229" y="579"/>
                          <a:pt x="250" y="587"/>
                          <a:pt x="313" y="619"/>
                        </a:cubicBezTo>
                        <a:cubicBezTo>
                          <a:pt x="318" y="627"/>
                          <a:pt x="320" y="640"/>
                          <a:pt x="329" y="643"/>
                        </a:cubicBezTo>
                        <a:cubicBezTo>
                          <a:pt x="367" y="656"/>
                          <a:pt x="411" y="590"/>
                          <a:pt x="441" y="579"/>
                        </a:cubicBezTo>
                        <a:cubicBezTo>
                          <a:pt x="462" y="571"/>
                          <a:pt x="484" y="568"/>
                          <a:pt x="505" y="563"/>
                        </a:cubicBezTo>
                        <a:cubicBezTo>
                          <a:pt x="543" y="572"/>
                          <a:pt x="580" y="584"/>
                          <a:pt x="617" y="595"/>
                        </a:cubicBezTo>
                        <a:cubicBezTo>
                          <a:pt x="622" y="606"/>
                          <a:pt x="621" y="625"/>
                          <a:pt x="633" y="627"/>
                        </a:cubicBezTo>
                        <a:cubicBezTo>
                          <a:pt x="668" y="634"/>
                          <a:pt x="695" y="612"/>
                          <a:pt x="721" y="595"/>
                        </a:cubicBezTo>
                        <a:cubicBezTo>
                          <a:pt x="732" y="561"/>
                          <a:pt x="760" y="556"/>
                          <a:pt x="785" y="531"/>
                        </a:cubicBezTo>
                        <a:cubicBezTo>
                          <a:pt x="792" y="509"/>
                          <a:pt x="795" y="464"/>
                          <a:pt x="817" y="451"/>
                        </a:cubicBezTo>
                        <a:cubicBezTo>
                          <a:pt x="836" y="440"/>
                          <a:pt x="860" y="442"/>
                          <a:pt x="881" y="435"/>
                        </a:cubicBezTo>
                        <a:cubicBezTo>
                          <a:pt x="936" y="380"/>
                          <a:pt x="860" y="415"/>
                          <a:pt x="897" y="331"/>
                        </a:cubicBezTo>
                        <a:cubicBezTo>
                          <a:pt x="902" y="320"/>
                          <a:pt x="955" y="288"/>
                          <a:pt x="969" y="283"/>
                        </a:cubicBezTo>
                        <a:cubicBezTo>
                          <a:pt x="972" y="275"/>
                          <a:pt x="969" y="262"/>
                          <a:pt x="977" y="259"/>
                        </a:cubicBezTo>
                        <a:cubicBezTo>
                          <a:pt x="990" y="255"/>
                          <a:pt x="1004" y="265"/>
                          <a:pt x="1017" y="267"/>
                        </a:cubicBezTo>
                        <a:cubicBezTo>
                          <a:pt x="1103" y="281"/>
                          <a:pt x="1044" y="268"/>
                          <a:pt x="1105" y="283"/>
                        </a:cubicBezTo>
                        <a:cubicBezTo>
                          <a:pt x="1140" y="280"/>
                          <a:pt x="1175" y="281"/>
                          <a:pt x="1209" y="275"/>
                        </a:cubicBezTo>
                        <a:cubicBezTo>
                          <a:pt x="1218" y="273"/>
                          <a:pt x="1223" y="260"/>
                          <a:pt x="1233" y="259"/>
                        </a:cubicBezTo>
                        <a:cubicBezTo>
                          <a:pt x="1271" y="256"/>
                          <a:pt x="1317" y="271"/>
                          <a:pt x="1353" y="283"/>
                        </a:cubicBezTo>
                        <a:cubicBezTo>
                          <a:pt x="1475" y="250"/>
                          <a:pt x="1440" y="280"/>
                          <a:pt x="1417" y="211"/>
                        </a:cubicBezTo>
                        <a:cubicBezTo>
                          <a:pt x="1425" y="134"/>
                          <a:pt x="1411" y="128"/>
                          <a:pt x="1473" y="107"/>
                        </a:cubicBezTo>
                        <a:cubicBezTo>
                          <a:pt x="1523" y="117"/>
                          <a:pt x="1523" y="130"/>
                          <a:pt x="1569" y="107"/>
                        </a:cubicBezTo>
                        <a:cubicBezTo>
                          <a:pt x="1663" y="126"/>
                          <a:pt x="1575" y="175"/>
                          <a:pt x="1617" y="251"/>
                        </a:cubicBezTo>
                        <a:cubicBezTo>
                          <a:pt x="1627" y="268"/>
                          <a:pt x="1668" y="274"/>
                          <a:pt x="1681" y="275"/>
                        </a:cubicBezTo>
                        <a:cubicBezTo>
                          <a:pt x="1740" y="279"/>
                          <a:pt x="1798" y="280"/>
                          <a:pt x="1857" y="283"/>
                        </a:cubicBezTo>
                        <a:cubicBezTo>
                          <a:pt x="1881" y="286"/>
                          <a:pt x="1907" y="282"/>
                          <a:pt x="1929" y="291"/>
                        </a:cubicBezTo>
                        <a:cubicBezTo>
                          <a:pt x="1937" y="294"/>
                          <a:pt x="1933" y="307"/>
                          <a:pt x="1937" y="315"/>
                        </a:cubicBezTo>
                        <a:cubicBezTo>
                          <a:pt x="1954" y="349"/>
                          <a:pt x="1969" y="396"/>
                          <a:pt x="2001" y="419"/>
                        </a:cubicBezTo>
                        <a:cubicBezTo>
                          <a:pt x="2048" y="453"/>
                          <a:pt x="2139" y="454"/>
                          <a:pt x="2193" y="459"/>
                        </a:cubicBezTo>
                        <a:cubicBezTo>
                          <a:pt x="2204" y="462"/>
                          <a:pt x="2221" y="457"/>
                          <a:pt x="2225" y="467"/>
                        </a:cubicBezTo>
                        <a:cubicBezTo>
                          <a:pt x="2229" y="478"/>
                          <a:pt x="2209" y="499"/>
                          <a:pt x="2209" y="499"/>
                        </a:cubicBezTo>
                        <a:lnTo>
                          <a:pt x="2223" y="0"/>
                        </a:lnTo>
                        <a:lnTo>
                          <a:pt x="0" y="0"/>
                        </a:lnTo>
                        <a:lnTo>
                          <a:pt x="17" y="667"/>
                        </a:lnTo>
                        <a:close/>
                      </a:path>
                    </a:pathLst>
                  </a:custGeom>
                  <a:blipFill dpi="0" rotWithShape="1">
                    <a:blip r:embed="rId4" cstate="print"/>
                    <a:srcRect/>
                    <a:tile tx="0" ty="0" sx="100000" sy="100000" flip="none" algn="tl"/>
                  </a:blipFill>
                  <a:ln w="9525">
                    <a:noFill/>
                    <a:round/>
                    <a:headEnd/>
                    <a:tailEnd/>
                  </a:ln>
                </p:spPr>
                <p:txBody>
                  <a:bodyPr/>
                  <a:lstStyle/>
                  <a:p>
                    <a:endParaRPr lang="fr-FR"/>
                  </a:p>
                </p:txBody>
              </p:sp>
              <p:sp>
                <p:nvSpPr>
                  <p:cNvPr id="22" name="Freeform 57" descr="Water droplets"/>
                  <p:cNvSpPr>
                    <a:spLocks/>
                  </p:cNvSpPr>
                  <p:nvPr/>
                </p:nvSpPr>
                <p:spPr bwMode="auto">
                  <a:xfrm>
                    <a:off x="3664" y="845"/>
                    <a:ext cx="728" cy="630"/>
                  </a:xfrm>
                  <a:custGeom>
                    <a:avLst/>
                    <a:gdLst>
                      <a:gd name="T0" fmla="*/ 8 w 728"/>
                      <a:gd name="T1" fmla="*/ 427 h 630"/>
                      <a:gd name="T2" fmla="*/ 104 w 728"/>
                      <a:gd name="T3" fmla="*/ 467 h 630"/>
                      <a:gd name="T4" fmla="*/ 144 w 728"/>
                      <a:gd name="T5" fmla="*/ 587 h 630"/>
                      <a:gd name="T6" fmla="*/ 192 w 728"/>
                      <a:gd name="T7" fmla="*/ 571 h 630"/>
                      <a:gd name="T8" fmla="*/ 216 w 728"/>
                      <a:gd name="T9" fmla="*/ 563 h 630"/>
                      <a:gd name="T10" fmla="*/ 360 w 728"/>
                      <a:gd name="T11" fmla="*/ 571 h 630"/>
                      <a:gd name="T12" fmla="*/ 488 w 728"/>
                      <a:gd name="T13" fmla="*/ 627 h 630"/>
                      <a:gd name="T14" fmla="*/ 464 w 728"/>
                      <a:gd name="T15" fmla="*/ 619 h 630"/>
                      <a:gd name="T16" fmla="*/ 536 w 728"/>
                      <a:gd name="T17" fmla="*/ 579 h 630"/>
                      <a:gd name="T18" fmla="*/ 728 w 728"/>
                      <a:gd name="T19" fmla="*/ 627 h 630"/>
                      <a:gd name="T20" fmla="*/ 726 w 728"/>
                      <a:gd name="T21" fmla="*/ 0 h 630"/>
                      <a:gd name="T22" fmla="*/ 0 w 728"/>
                      <a:gd name="T23" fmla="*/ 0 h 630"/>
                      <a:gd name="T24" fmla="*/ 8 w 728"/>
                      <a:gd name="T25" fmla="*/ 427 h 6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8"/>
                      <a:gd name="T40" fmla="*/ 0 h 630"/>
                      <a:gd name="T41" fmla="*/ 728 w 728"/>
                      <a:gd name="T42" fmla="*/ 630 h 6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8" h="630">
                        <a:moveTo>
                          <a:pt x="8" y="427"/>
                        </a:moveTo>
                        <a:cubicBezTo>
                          <a:pt x="51" y="436"/>
                          <a:pt x="73" y="436"/>
                          <a:pt x="104" y="467"/>
                        </a:cubicBezTo>
                        <a:cubicBezTo>
                          <a:pt x="114" y="508"/>
                          <a:pt x="131" y="547"/>
                          <a:pt x="144" y="587"/>
                        </a:cubicBezTo>
                        <a:cubicBezTo>
                          <a:pt x="160" y="582"/>
                          <a:pt x="176" y="576"/>
                          <a:pt x="192" y="571"/>
                        </a:cubicBezTo>
                        <a:cubicBezTo>
                          <a:pt x="200" y="568"/>
                          <a:pt x="216" y="563"/>
                          <a:pt x="216" y="563"/>
                        </a:cubicBezTo>
                        <a:cubicBezTo>
                          <a:pt x="264" y="566"/>
                          <a:pt x="312" y="566"/>
                          <a:pt x="360" y="571"/>
                        </a:cubicBezTo>
                        <a:cubicBezTo>
                          <a:pt x="391" y="574"/>
                          <a:pt x="455" y="616"/>
                          <a:pt x="488" y="627"/>
                        </a:cubicBezTo>
                        <a:cubicBezTo>
                          <a:pt x="496" y="630"/>
                          <a:pt x="464" y="619"/>
                          <a:pt x="464" y="619"/>
                        </a:cubicBezTo>
                        <a:cubicBezTo>
                          <a:pt x="515" y="606"/>
                          <a:pt x="491" y="594"/>
                          <a:pt x="536" y="579"/>
                        </a:cubicBezTo>
                        <a:cubicBezTo>
                          <a:pt x="618" y="497"/>
                          <a:pt x="673" y="572"/>
                          <a:pt x="728" y="627"/>
                        </a:cubicBezTo>
                        <a:lnTo>
                          <a:pt x="726" y="0"/>
                        </a:lnTo>
                        <a:lnTo>
                          <a:pt x="0" y="0"/>
                        </a:lnTo>
                        <a:lnTo>
                          <a:pt x="8" y="427"/>
                        </a:lnTo>
                        <a:close/>
                      </a:path>
                    </a:pathLst>
                  </a:custGeom>
                  <a:blipFill dpi="0" rotWithShape="1">
                    <a:blip r:embed="rId4" cstate="print"/>
                    <a:srcRect/>
                    <a:tile tx="0" ty="0" sx="100000" sy="100000" flip="none" algn="tl"/>
                  </a:blipFill>
                  <a:ln w="9525">
                    <a:noFill/>
                    <a:round/>
                    <a:headEnd/>
                    <a:tailEnd/>
                  </a:ln>
                </p:spPr>
                <p:txBody>
                  <a:bodyPr/>
                  <a:lstStyle/>
                  <a:p>
                    <a:endParaRPr lang="fr-FR"/>
                  </a:p>
                </p:txBody>
              </p:sp>
            </p:grpSp>
            <p:grpSp>
              <p:nvGrpSpPr>
                <p:cNvPr id="13" name="Group 58"/>
                <p:cNvGrpSpPr>
                  <a:grpSpLocks/>
                </p:cNvGrpSpPr>
                <p:nvPr/>
              </p:nvGrpSpPr>
              <p:grpSpPr bwMode="auto">
                <a:xfrm>
                  <a:off x="1640" y="2848"/>
                  <a:ext cx="2705" cy="702"/>
                  <a:chOff x="1640" y="2864"/>
                  <a:chExt cx="2705" cy="702"/>
                </a:xfrm>
              </p:grpSpPr>
              <p:sp>
                <p:nvSpPr>
                  <p:cNvPr id="18" name="Freeform 59" descr="Water droplets"/>
                  <p:cNvSpPr>
                    <a:spLocks/>
                  </p:cNvSpPr>
                  <p:nvPr/>
                </p:nvSpPr>
                <p:spPr bwMode="auto">
                  <a:xfrm>
                    <a:off x="1640" y="2912"/>
                    <a:ext cx="1253" cy="654"/>
                  </a:xfrm>
                  <a:custGeom>
                    <a:avLst/>
                    <a:gdLst>
                      <a:gd name="T0" fmla="*/ 0 w 1253"/>
                      <a:gd name="T1" fmla="*/ 48 h 654"/>
                      <a:gd name="T2" fmla="*/ 24 w 1253"/>
                      <a:gd name="T3" fmla="*/ 72 h 654"/>
                      <a:gd name="T4" fmla="*/ 32 w 1253"/>
                      <a:gd name="T5" fmla="*/ 104 h 654"/>
                      <a:gd name="T6" fmla="*/ 80 w 1253"/>
                      <a:gd name="T7" fmla="*/ 128 h 654"/>
                      <a:gd name="T8" fmla="*/ 184 w 1253"/>
                      <a:gd name="T9" fmla="*/ 120 h 654"/>
                      <a:gd name="T10" fmla="*/ 232 w 1253"/>
                      <a:gd name="T11" fmla="*/ 104 h 654"/>
                      <a:gd name="T12" fmla="*/ 272 w 1253"/>
                      <a:gd name="T13" fmla="*/ 0 h 654"/>
                      <a:gd name="T14" fmla="*/ 328 w 1253"/>
                      <a:gd name="T15" fmla="*/ 24 h 654"/>
                      <a:gd name="T16" fmla="*/ 352 w 1253"/>
                      <a:gd name="T17" fmla="*/ 56 h 654"/>
                      <a:gd name="T18" fmla="*/ 392 w 1253"/>
                      <a:gd name="T19" fmla="*/ 80 h 654"/>
                      <a:gd name="T20" fmla="*/ 408 w 1253"/>
                      <a:gd name="T21" fmla="*/ 104 h 654"/>
                      <a:gd name="T22" fmla="*/ 448 w 1253"/>
                      <a:gd name="T23" fmla="*/ 96 h 654"/>
                      <a:gd name="T24" fmla="*/ 600 w 1253"/>
                      <a:gd name="T25" fmla="*/ 112 h 654"/>
                      <a:gd name="T26" fmla="*/ 640 w 1253"/>
                      <a:gd name="T27" fmla="*/ 184 h 654"/>
                      <a:gd name="T28" fmla="*/ 696 w 1253"/>
                      <a:gd name="T29" fmla="*/ 296 h 654"/>
                      <a:gd name="T30" fmla="*/ 712 w 1253"/>
                      <a:gd name="T31" fmla="*/ 320 h 654"/>
                      <a:gd name="T32" fmla="*/ 816 w 1253"/>
                      <a:gd name="T33" fmla="*/ 352 h 654"/>
                      <a:gd name="T34" fmla="*/ 904 w 1253"/>
                      <a:gd name="T35" fmla="*/ 432 h 654"/>
                      <a:gd name="T36" fmla="*/ 928 w 1253"/>
                      <a:gd name="T37" fmla="*/ 560 h 654"/>
                      <a:gd name="T38" fmla="*/ 1032 w 1253"/>
                      <a:gd name="T39" fmla="*/ 616 h 654"/>
                      <a:gd name="T40" fmla="*/ 1240 w 1253"/>
                      <a:gd name="T41" fmla="*/ 592 h 654"/>
                      <a:gd name="T42" fmla="*/ 1253 w 1253"/>
                      <a:gd name="T43" fmla="*/ 654 h 654"/>
                      <a:gd name="T44" fmla="*/ 29 w 1253"/>
                      <a:gd name="T45" fmla="*/ 654 h 654"/>
                      <a:gd name="T46" fmla="*/ 0 w 1253"/>
                      <a:gd name="T47" fmla="*/ 48 h 6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53"/>
                      <a:gd name="T73" fmla="*/ 0 h 654"/>
                      <a:gd name="T74" fmla="*/ 1253 w 1253"/>
                      <a:gd name="T75" fmla="*/ 654 h 6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53" h="654">
                        <a:moveTo>
                          <a:pt x="0" y="48"/>
                        </a:moveTo>
                        <a:cubicBezTo>
                          <a:pt x="8" y="56"/>
                          <a:pt x="18" y="62"/>
                          <a:pt x="24" y="72"/>
                        </a:cubicBezTo>
                        <a:cubicBezTo>
                          <a:pt x="29" y="82"/>
                          <a:pt x="26" y="95"/>
                          <a:pt x="32" y="104"/>
                        </a:cubicBezTo>
                        <a:cubicBezTo>
                          <a:pt x="41" y="117"/>
                          <a:pt x="66" y="123"/>
                          <a:pt x="80" y="128"/>
                        </a:cubicBezTo>
                        <a:cubicBezTo>
                          <a:pt x="115" y="125"/>
                          <a:pt x="150" y="125"/>
                          <a:pt x="184" y="120"/>
                        </a:cubicBezTo>
                        <a:cubicBezTo>
                          <a:pt x="201" y="117"/>
                          <a:pt x="232" y="104"/>
                          <a:pt x="232" y="104"/>
                        </a:cubicBezTo>
                        <a:cubicBezTo>
                          <a:pt x="262" y="65"/>
                          <a:pt x="257" y="44"/>
                          <a:pt x="272" y="0"/>
                        </a:cubicBezTo>
                        <a:cubicBezTo>
                          <a:pt x="289" y="11"/>
                          <a:pt x="311" y="12"/>
                          <a:pt x="328" y="24"/>
                        </a:cubicBezTo>
                        <a:cubicBezTo>
                          <a:pt x="339" y="32"/>
                          <a:pt x="342" y="47"/>
                          <a:pt x="352" y="56"/>
                        </a:cubicBezTo>
                        <a:cubicBezTo>
                          <a:pt x="364" y="66"/>
                          <a:pt x="379" y="72"/>
                          <a:pt x="392" y="80"/>
                        </a:cubicBezTo>
                        <a:cubicBezTo>
                          <a:pt x="397" y="88"/>
                          <a:pt x="399" y="101"/>
                          <a:pt x="408" y="104"/>
                        </a:cubicBezTo>
                        <a:cubicBezTo>
                          <a:pt x="421" y="108"/>
                          <a:pt x="434" y="95"/>
                          <a:pt x="448" y="96"/>
                        </a:cubicBezTo>
                        <a:cubicBezTo>
                          <a:pt x="499" y="98"/>
                          <a:pt x="549" y="107"/>
                          <a:pt x="600" y="112"/>
                        </a:cubicBezTo>
                        <a:cubicBezTo>
                          <a:pt x="639" y="138"/>
                          <a:pt x="622" y="147"/>
                          <a:pt x="640" y="184"/>
                        </a:cubicBezTo>
                        <a:cubicBezTo>
                          <a:pt x="659" y="223"/>
                          <a:pt x="671" y="261"/>
                          <a:pt x="696" y="296"/>
                        </a:cubicBezTo>
                        <a:cubicBezTo>
                          <a:pt x="702" y="304"/>
                          <a:pt x="704" y="315"/>
                          <a:pt x="712" y="320"/>
                        </a:cubicBezTo>
                        <a:cubicBezTo>
                          <a:pt x="737" y="336"/>
                          <a:pt x="785" y="344"/>
                          <a:pt x="816" y="352"/>
                        </a:cubicBezTo>
                        <a:cubicBezTo>
                          <a:pt x="851" y="387"/>
                          <a:pt x="873" y="386"/>
                          <a:pt x="904" y="432"/>
                        </a:cubicBezTo>
                        <a:cubicBezTo>
                          <a:pt x="914" y="472"/>
                          <a:pt x="905" y="525"/>
                          <a:pt x="928" y="560"/>
                        </a:cubicBezTo>
                        <a:cubicBezTo>
                          <a:pt x="948" y="590"/>
                          <a:pt x="998" y="608"/>
                          <a:pt x="1032" y="616"/>
                        </a:cubicBezTo>
                        <a:cubicBezTo>
                          <a:pt x="1150" y="586"/>
                          <a:pt x="1014" y="592"/>
                          <a:pt x="1240" y="592"/>
                        </a:cubicBezTo>
                        <a:lnTo>
                          <a:pt x="1253" y="654"/>
                        </a:lnTo>
                        <a:lnTo>
                          <a:pt x="29" y="654"/>
                        </a:lnTo>
                        <a:lnTo>
                          <a:pt x="0" y="48"/>
                        </a:lnTo>
                        <a:close/>
                      </a:path>
                    </a:pathLst>
                  </a:custGeom>
                  <a:blipFill dpi="0" rotWithShape="1">
                    <a:blip r:embed="rId4" cstate="print"/>
                    <a:srcRect/>
                    <a:tile tx="0" ty="0" sx="100000" sy="100000" flip="none" algn="tl"/>
                  </a:blipFill>
                  <a:ln w="9525">
                    <a:noFill/>
                    <a:round/>
                    <a:headEnd/>
                    <a:tailEnd/>
                  </a:ln>
                </p:spPr>
                <p:txBody>
                  <a:bodyPr/>
                  <a:lstStyle/>
                  <a:p>
                    <a:endParaRPr lang="fr-FR"/>
                  </a:p>
                </p:txBody>
              </p:sp>
              <p:sp>
                <p:nvSpPr>
                  <p:cNvPr id="19" name="Freeform 60" descr="Water droplets"/>
                  <p:cNvSpPr>
                    <a:spLocks/>
                  </p:cNvSpPr>
                  <p:nvPr/>
                </p:nvSpPr>
                <p:spPr bwMode="auto">
                  <a:xfrm>
                    <a:off x="2816" y="2864"/>
                    <a:ext cx="1529" cy="657"/>
                  </a:xfrm>
                  <a:custGeom>
                    <a:avLst/>
                    <a:gdLst>
                      <a:gd name="T0" fmla="*/ 0 w 1529"/>
                      <a:gd name="T1" fmla="*/ 616 h 657"/>
                      <a:gd name="T2" fmla="*/ 72 w 1529"/>
                      <a:gd name="T3" fmla="*/ 576 h 657"/>
                      <a:gd name="T4" fmla="*/ 96 w 1529"/>
                      <a:gd name="T5" fmla="*/ 520 h 657"/>
                      <a:gd name="T6" fmla="*/ 120 w 1529"/>
                      <a:gd name="T7" fmla="*/ 488 h 657"/>
                      <a:gd name="T8" fmla="*/ 128 w 1529"/>
                      <a:gd name="T9" fmla="*/ 376 h 657"/>
                      <a:gd name="T10" fmla="*/ 192 w 1529"/>
                      <a:gd name="T11" fmla="*/ 304 h 657"/>
                      <a:gd name="T12" fmla="*/ 216 w 1529"/>
                      <a:gd name="T13" fmla="*/ 224 h 657"/>
                      <a:gd name="T14" fmla="*/ 272 w 1529"/>
                      <a:gd name="T15" fmla="*/ 200 h 657"/>
                      <a:gd name="T16" fmla="*/ 320 w 1529"/>
                      <a:gd name="T17" fmla="*/ 168 h 657"/>
                      <a:gd name="T18" fmla="*/ 384 w 1529"/>
                      <a:gd name="T19" fmla="*/ 320 h 657"/>
                      <a:gd name="T20" fmla="*/ 416 w 1529"/>
                      <a:gd name="T21" fmla="*/ 352 h 657"/>
                      <a:gd name="T22" fmla="*/ 448 w 1529"/>
                      <a:gd name="T23" fmla="*/ 392 h 657"/>
                      <a:gd name="T24" fmla="*/ 488 w 1529"/>
                      <a:gd name="T25" fmla="*/ 384 h 657"/>
                      <a:gd name="T26" fmla="*/ 496 w 1529"/>
                      <a:gd name="T27" fmla="*/ 360 h 657"/>
                      <a:gd name="T28" fmla="*/ 520 w 1529"/>
                      <a:gd name="T29" fmla="*/ 344 h 657"/>
                      <a:gd name="T30" fmla="*/ 656 w 1529"/>
                      <a:gd name="T31" fmla="*/ 288 h 657"/>
                      <a:gd name="T32" fmla="*/ 712 w 1529"/>
                      <a:gd name="T33" fmla="*/ 240 h 657"/>
                      <a:gd name="T34" fmla="*/ 768 w 1529"/>
                      <a:gd name="T35" fmla="*/ 128 h 657"/>
                      <a:gd name="T36" fmla="*/ 784 w 1529"/>
                      <a:gd name="T37" fmla="*/ 96 h 657"/>
                      <a:gd name="T38" fmla="*/ 800 w 1529"/>
                      <a:gd name="T39" fmla="*/ 48 h 657"/>
                      <a:gd name="T40" fmla="*/ 848 w 1529"/>
                      <a:gd name="T41" fmla="*/ 16 h 657"/>
                      <a:gd name="T42" fmla="*/ 872 w 1529"/>
                      <a:gd name="T43" fmla="*/ 0 h 657"/>
                      <a:gd name="T44" fmla="*/ 928 w 1529"/>
                      <a:gd name="T45" fmla="*/ 8 h 657"/>
                      <a:gd name="T46" fmla="*/ 984 w 1529"/>
                      <a:gd name="T47" fmla="*/ 80 h 657"/>
                      <a:gd name="T48" fmla="*/ 1080 w 1529"/>
                      <a:gd name="T49" fmla="*/ 128 h 657"/>
                      <a:gd name="T50" fmla="*/ 1192 w 1529"/>
                      <a:gd name="T51" fmla="*/ 96 h 657"/>
                      <a:gd name="T52" fmla="*/ 1264 w 1529"/>
                      <a:gd name="T53" fmla="*/ 40 h 657"/>
                      <a:gd name="T54" fmla="*/ 1304 w 1529"/>
                      <a:gd name="T55" fmla="*/ 72 h 657"/>
                      <a:gd name="T56" fmla="*/ 1312 w 1529"/>
                      <a:gd name="T57" fmla="*/ 96 h 657"/>
                      <a:gd name="T58" fmla="*/ 1448 w 1529"/>
                      <a:gd name="T59" fmla="*/ 128 h 657"/>
                      <a:gd name="T60" fmla="*/ 1528 w 1529"/>
                      <a:gd name="T61" fmla="*/ 48 h 657"/>
                      <a:gd name="T62" fmla="*/ 1529 w 1529"/>
                      <a:gd name="T63" fmla="*/ 657 h 6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9"/>
                      <a:gd name="T97" fmla="*/ 0 h 657"/>
                      <a:gd name="T98" fmla="*/ 1529 w 1529"/>
                      <a:gd name="T99" fmla="*/ 657 h 6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9" h="657">
                        <a:moveTo>
                          <a:pt x="0" y="616"/>
                        </a:moveTo>
                        <a:cubicBezTo>
                          <a:pt x="24" y="602"/>
                          <a:pt x="53" y="595"/>
                          <a:pt x="72" y="576"/>
                        </a:cubicBezTo>
                        <a:cubicBezTo>
                          <a:pt x="86" y="562"/>
                          <a:pt x="84" y="537"/>
                          <a:pt x="96" y="520"/>
                        </a:cubicBezTo>
                        <a:cubicBezTo>
                          <a:pt x="122" y="484"/>
                          <a:pt x="120" y="510"/>
                          <a:pt x="120" y="488"/>
                        </a:cubicBezTo>
                        <a:cubicBezTo>
                          <a:pt x="123" y="451"/>
                          <a:pt x="117" y="412"/>
                          <a:pt x="128" y="376"/>
                        </a:cubicBezTo>
                        <a:cubicBezTo>
                          <a:pt x="138" y="345"/>
                          <a:pt x="173" y="330"/>
                          <a:pt x="192" y="304"/>
                        </a:cubicBezTo>
                        <a:cubicBezTo>
                          <a:pt x="199" y="284"/>
                          <a:pt x="201" y="239"/>
                          <a:pt x="216" y="224"/>
                        </a:cubicBezTo>
                        <a:cubicBezTo>
                          <a:pt x="230" y="210"/>
                          <a:pt x="255" y="210"/>
                          <a:pt x="272" y="200"/>
                        </a:cubicBezTo>
                        <a:cubicBezTo>
                          <a:pt x="288" y="190"/>
                          <a:pt x="320" y="168"/>
                          <a:pt x="320" y="168"/>
                        </a:cubicBezTo>
                        <a:cubicBezTo>
                          <a:pt x="405" y="185"/>
                          <a:pt x="353" y="227"/>
                          <a:pt x="384" y="320"/>
                        </a:cubicBezTo>
                        <a:cubicBezTo>
                          <a:pt x="389" y="334"/>
                          <a:pt x="406" y="341"/>
                          <a:pt x="416" y="352"/>
                        </a:cubicBezTo>
                        <a:cubicBezTo>
                          <a:pt x="427" y="365"/>
                          <a:pt x="437" y="379"/>
                          <a:pt x="448" y="392"/>
                        </a:cubicBezTo>
                        <a:cubicBezTo>
                          <a:pt x="461" y="389"/>
                          <a:pt x="477" y="392"/>
                          <a:pt x="488" y="384"/>
                        </a:cubicBezTo>
                        <a:cubicBezTo>
                          <a:pt x="495" y="379"/>
                          <a:pt x="491" y="367"/>
                          <a:pt x="496" y="360"/>
                        </a:cubicBezTo>
                        <a:cubicBezTo>
                          <a:pt x="502" y="352"/>
                          <a:pt x="511" y="348"/>
                          <a:pt x="520" y="344"/>
                        </a:cubicBezTo>
                        <a:cubicBezTo>
                          <a:pt x="565" y="322"/>
                          <a:pt x="607" y="300"/>
                          <a:pt x="656" y="288"/>
                        </a:cubicBezTo>
                        <a:cubicBezTo>
                          <a:pt x="676" y="275"/>
                          <a:pt x="699" y="262"/>
                          <a:pt x="712" y="240"/>
                        </a:cubicBezTo>
                        <a:cubicBezTo>
                          <a:pt x="741" y="191"/>
                          <a:pt x="719" y="160"/>
                          <a:pt x="768" y="128"/>
                        </a:cubicBezTo>
                        <a:cubicBezTo>
                          <a:pt x="773" y="117"/>
                          <a:pt x="780" y="107"/>
                          <a:pt x="784" y="96"/>
                        </a:cubicBezTo>
                        <a:cubicBezTo>
                          <a:pt x="790" y="80"/>
                          <a:pt x="786" y="57"/>
                          <a:pt x="800" y="48"/>
                        </a:cubicBezTo>
                        <a:cubicBezTo>
                          <a:pt x="816" y="37"/>
                          <a:pt x="832" y="27"/>
                          <a:pt x="848" y="16"/>
                        </a:cubicBezTo>
                        <a:cubicBezTo>
                          <a:pt x="856" y="11"/>
                          <a:pt x="872" y="0"/>
                          <a:pt x="872" y="0"/>
                        </a:cubicBezTo>
                        <a:cubicBezTo>
                          <a:pt x="891" y="3"/>
                          <a:pt x="910" y="1"/>
                          <a:pt x="928" y="8"/>
                        </a:cubicBezTo>
                        <a:cubicBezTo>
                          <a:pt x="949" y="17"/>
                          <a:pt x="973" y="72"/>
                          <a:pt x="984" y="80"/>
                        </a:cubicBezTo>
                        <a:cubicBezTo>
                          <a:pt x="1015" y="103"/>
                          <a:pt x="1043" y="116"/>
                          <a:pt x="1080" y="128"/>
                        </a:cubicBezTo>
                        <a:cubicBezTo>
                          <a:pt x="1216" y="117"/>
                          <a:pt x="1149" y="147"/>
                          <a:pt x="1192" y="96"/>
                        </a:cubicBezTo>
                        <a:cubicBezTo>
                          <a:pt x="1211" y="73"/>
                          <a:pt x="1264" y="40"/>
                          <a:pt x="1264" y="40"/>
                        </a:cubicBezTo>
                        <a:cubicBezTo>
                          <a:pt x="1292" y="49"/>
                          <a:pt x="1290" y="43"/>
                          <a:pt x="1304" y="72"/>
                        </a:cubicBezTo>
                        <a:cubicBezTo>
                          <a:pt x="1308" y="80"/>
                          <a:pt x="1305" y="91"/>
                          <a:pt x="1312" y="96"/>
                        </a:cubicBezTo>
                        <a:cubicBezTo>
                          <a:pt x="1342" y="118"/>
                          <a:pt x="1415" y="123"/>
                          <a:pt x="1448" y="128"/>
                        </a:cubicBezTo>
                        <a:cubicBezTo>
                          <a:pt x="1512" y="119"/>
                          <a:pt x="1528" y="117"/>
                          <a:pt x="1528" y="48"/>
                        </a:cubicBezTo>
                        <a:lnTo>
                          <a:pt x="1529" y="657"/>
                        </a:lnTo>
                      </a:path>
                    </a:pathLst>
                  </a:custGeom>
                  <a:blipFill dpi="0" rotWithShape="1">
                    <a:blip r:embed="rId4" cstate="print"/>
                    <a:srcRect/>
                    <a:tile tx="0" ty="0" sx="100000" sy="100000" flip="none" algn="tl"/>
                  </a:blipFill>
                  <a:ln w="9525">
                    <a:noFill/>
                    <a:round/>
                    <a:headEnd/>
                    <a:tailEnd/>
                  </a:ln>
                </p:spPr>
                <p:txBody>
                  <a:bodyPr/>
                  <a:lstStyle/>
                  <a:p>
                    <a:endParaRPr lang="fr-FR"/>
                  </a:p>
                </p:txBody>
              </p:sp>
              <p:sp>
                <p:nvSpPr>
                  <p:cNvPr id="20" name="Rectangle 61" descr="Water droplets"/>
                  <p:cNvSpPr>
                    <a:spLocks noChangeArrowheads="1"/>
                  </p:cNvSpPr>
                  <p:nvPr/>
                </p:nvSpPr>
                <p:spPr bwMode="auto">
                  <a:xfrm>
                    <a:off x="3029" y="3339"/>
                    <a:ext cx="1316" cy="227"/>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fr-FR"/>
                  </a:p>
                </p:txBody>
              </p:sp>
            </p:grpSp>
          </p:grpSp>
          <p:sp>
            <p:nvSpPr>
              <p:cNvPr id="15" name="Freeform 62" descr="Water droplets"/>
              <p:cNvSpPr>
                <a:spLocks/>
              </p:cNvSpPr>
              <p:nvPr/>
            </p:nvSpPr>
            <p:spPr bwMode="auto">
              <a:xfrm>
                <a:off x="2832" y="3336"/>
                <a:ext cx="1513" cy="230"/>
              </a:xfrm>
              <a:custGeom>
                <a:avLst/>
                <a:gdLst>
                  <a:gd name="T0" fmla="*/ 104 w 1513"/>
                  <a:gd name="T1" fmla="*/ 0 h 230"/>
                  <a:gd name="T2" fmla="*/ 24 w 1513"/>
                  <a:gd name="T3" fmla="*/ 152 h 230"/>
                  <a:gd name="T4" fmla="*/ 0 w 1513"/>
                  <a:gd name="T5" fmla="*/ 224 h 230"/>
                  <a:gd name="T6" fmla="*/ 1513 w 1513"/>
                  <a:gd name="T7" fmla="*/ 230 h 230"/>
                  <a:gd name="T8" fmla="*/ 0 60000 65536"/>
                  <a:gd name="T9" fmla="*/ 0 60000 65536"/>
                  <a:gd name="T10" fmla="*/ 0 60000 65536"/>
                  <a:gd name="T11" fmla="*/ 0 60000 65536"/>
                  <a:gd name="T12" fmla="*/ 0 w 1513"/>
                  <a:gd name="T13" fmla="*/ 0 h 230"/>
                  <a:gd name="T14" fmla="*/ 1513 w 1513"/>
                  <a:gd name="T15" fmla="*/ 230 h 230"/>
                </a:gdLst>
                <a:ahLst/>
                <a:cxnLst>
                  <a:cxn ang="T8">
                    <a:pos x="T0" y="T1"/>
                  </a:cxn>
                  <a:cxn ang="T9">
                    <a:pos x="T2" y="T3"/>
                  </a:cxn>
                  <a:cxn ang="T10">
                    <a:pos x="T4" y="T5"/>
                  </a:cxn>
                  <a:cxn ang="T11">
                    <a:pos x="T6" y="T7"/>
                  </a:cxn>
                </a:cxnLst>
                <a:rect l="T12" t="T13" r="T14" b="T15"/>
                <a:pathLst>
                  <a:path w="1513" h="230">
                    <a:moveTo>
                      <a:pt x="104" y="0"/>
                    </a:moveTo>
                    <a:cubicBezTo>
                      <a:pt x="85" y="57"/>
                      <a:pt x="60" y="104"/>
                      <a:pt x="24" y="152"/>
                    </a:cubicBezTo>
                    <a:cubicBezTo>
                      <a:pt x="15" y="180"/>
                      <a:pt x="0" y="194"/>
                      <a:pt x="0" y="224"/>
                    </a:cubicBezTo>
                    <a:lnTo>
                      <a:pt x="1513" y="230"/>
                    </a:lnTo>
                  </a:path>
                </a:pathLst>
              </a:custGeom>
              <a:blipFill dpi="0" rotWithShape="1">
                <a:blip r:embed="rId4" cstate="print"/>
                <a:srcRect/>
                <a:tile tx="0" ty="0" sx="100000" sy="100000" flip="none" algn="tl"/>
              </a:blipFill>
              <a:ln w="9525">
                <a:noFill/>
                <a:round/>
                <a:headEnd/>
                <a:tailEnd/>
              </a:ln>
            </p:spPr>
            <p:txBody>
              <a:bodyPr/>
              <a:lstStyle/>
              <a:p>
                <a:endParaRPr lang="fr-FR"/>
              </a:p>
            </p:txBody>
          </p:sp>
        </p:grpSp>
      </p:grpSp>
      <p:pic>
        <p:nvPicPr>
          <p:cNvPr id="51" name="Picture 4" descr="68"/>
          <p:cNvPicPr>
            <a:picLocks noChangeAspect="1" noChangeArrowheads="1"/>
          </p:cNvPicPr>
          <p:nvPr/>
        </p:nvPicPr>
        <p:blipFill>
          <a:blip r:embed="rId5" cstate="print"/>
          <a:srcRect/>
          <a:stretch>
            <a:fillRect/>
          </a:stretch>
        </p:blipFill>
        <p:spPr bwMode="auto">
          <a:xfrm>
            <a:off x="323850" y="3644454"/>
            <a:ext cx="2665413" cy="2206625"/>
          </a:xfrm>
          <a:prstGeom prst="rect">
            <a:avLst/>
          </a:prstGeom>
          <a:noFill/>
          <a:ln w="9525">
            <a:noFill/>
            <a:miter lim="800000"/>
            <a:headEnd/>
            <a:tailEnd/>
          </a:ln>
        </p:spPr>
      </p:pic>
      <p:pic>
        <p:nvPicPr>
          <p:cNvPr id="52" name="Content Placeholder 12" descr="imagesCA0W6VUA_fuelcell.jpg"/>
          <p:cNvPicPr>
            <a:picLocks noChangeAspect="1"/>
          </p:cNvPicPr>
          <p:nvPr/>
        </p:nvPicPr>
        <p:blipFill>
          <a:blip r:embed="rId6" cstate="print"/>
          <a:srcRect/>
          <a:stretch>
            <a:fillRect/>
          </a:stretch>
        </p:blipFill>
        <p:spPr bwMode="auto">
          <a:xfrm>
            <a:off x="3419475" y="3573016"/>
            <a:ext cx="1963738" cy="2419350"/>
          </a:xfrm>
          <a:prstGeom prst="rect">
            <a:avLst/>
          </a:prstGeom>
          <a:noFill/>
          <a:ln w="9525">
            <a:noFill/>
            <a:miter lim="800000"/>
            <a:headEnd/>
            <a:tailEnd/>
          </a:ln>
        </p:spPr>
      </p:pic>
      <p:pic>
        <p:nvPicPr>
          <p:cNvPr id="54" name="Picture 6" descr="http://www.nndb.com/people/816/000099519/de-gennes-1-sized.jpg"/>
          <p:cNvPicPr>
            <a:picLocks noChangeAspect="1" noChangeArrowheads="1"/>
          </p:cNvPicPr>
          <p:nvPr/>
        </p:nvPicPr>
        <p:blipFill>
          <a:blip r:embed="rId7" cstate="print"/>
          <a:srcRect/>
          <a:stretch>
            <a:fillRect/>
          </a:stretch>
        </p:blipFill>
        <p:spPr bwMode="auto">
          <a:xfrm>
            <a:off x="72008" y="49850"/>
            <a:ext cx="1187624" cy="1650958"/>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cs typeface="+mj-cs"/>
              </a:rPr>
              <a:t>Unlocking the secret of high-</a:t>
            </a:r>
            <a:r>
              <a:rPr lang="en-GB" dirty="0" err="1" smtClean="0">
                <a:cs typeface="+mj-cs"/>
              </a:rPr>
              <a:t>T</a:t>
            </a:r>
            <a:r>
              <a:rPr lang="en-GB" baseline="-25000" dirty="0" err="1" smtClean="0">
                <a:cs typeface="+mj-cs"/>
              </a:rPr>
              <a:t>c</a:t>
            </a:r>
            <a:r>
              <a:rPr lang="en-GB" dirty="0" smtClean="0">
                <a:cs typeface="+mj-cs"/>
              </a:rPr>
              <a:t> materials</a:t>
            </a:r>
            <a:endParaRPr dirty="0" smtClean="0">
              <a:cs typeface="Arial" charset="0"/>
            </a:endParaRPr>
          </a:p>
        </p:txBody>
      </p:sp>
      <p:sp>
        <p:nvSpPr>
          <p:cNvPr id="43011" name="Rectangle 3"/>
          <p:cNvSpPr>
            <a:spLocks noGrp="1" noChangeArrowheads="1"/>
          </p:cNvSpPr>
          <p:nvPr>
            <p:ph idx="1"/>
          </p:nvPr>
        </p:nvSpPr>
        <p:spPr>
          <a:xfrm>
            <a:off x="0" y="1844824"/>
            <a:ext cx="9396536" cy="4181475"/>
          </a:xfrm>
        </p:spPr>
        <p:txBody>
          <a:bodyPr/>
          <a:lstStyle/>
          <a:p>
            <a:r>
              <a:rPr lang="en-US" sz="2200" dirty="0" smtClean="0"/>
              <a:t>26 years on…</a:t>
            </a:r>
          </a:p>
          <a:p>
            <a:pPr lvl="1"/>
            <a:r>
              <a:rPr lang="en-US" dirty="0" smtClean="0"/>
              <a:t>Converging on the origin of high-</a:t>
            </a:r>
            <a:r>
              <a:rPr lang="en-US" dirty="0" err="1" smtClean="0"/>
              <a:t>Tc</a:t>
            </a:r>
            <a:r>
              <a:rPr lang="en-US" dirty="0" smtClean="0"/>
              <a:t> superconductivity - magnetism</a:t>
            </a:r>
          </a:p>
          <a:p>
            <a:endParaRPr lang="en-US" sz="2200" dirty="0" smtClean="0"/>
          </a:p>
          <a:p>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sp>
        <p:nvSpPr>
          <p:cNvPr id="6" name="TextBox 5"/>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 penetrating, magnetic</a:t>
            </a:r>
            <a:endParaRPr lang="en-GB" dirty="0">
              <a:solidFill>
                <a:srgbClr val="002060"/>
              </a:solidFill>
            </a:endParaRPr>
          </a:p>
        </p:txBody>
      </p:sp>
      <p:pic>
        <p:nvPicPr>
          <p:cNvPr id="12" name="Picture 11"/>
          <p:cNvPicPr>
            <a:picLocks noChangeAspect="1" noChangeArrowheads="1"/>
          </p:cNvPicPr>
          <p:nvPr/>
        </p:nvPicPr>
        <p:blipFill>
          <a:blip r:embed="rId4" cstate="print"/>
          <a:srcRect/>
          <a:stretch>
            <a:fillRect/>
          </a:stretch>
        </p:blipFill>
        <p:spPr bwMode="auto">
          <a:xfrm>
            <a:off x="611560" y="3933056"/>
            <a:ext cx="2496394" cy="2376264"/>
          </a:xfrm>
          <a:prstGeom prst="rect">
            <a:avLst/>
          </a:prstGeom>
          <a:noFill/>
          <a:ln w="9525">
            <a:noFill/>
            <a:miter lim="800000"/>
            <a:headEnd/>
            <a:tailEnd/>
          </a:ln>
        </p:spPr>
      </p:pic>
      <p:grpSp>
        <p:nvGrpSpPr>
          <p:cNvPr id="2" name="Group 12"/>
          <p:cNvGrpSpPr/>
          <p:nvPr/>
        </p:nvGrpSpPr>
        <p:grpSpPr>
          <a:xfrm>
            <a:off x="179512" y="2736304"/>
            <a:ext cx="3312368" cy="1395536"/>
            <a:chOff x="5292080" y="2406954"/>
            <a:chExt cx="3312368" cy="1395536"/>
          </a:xfrm>
        </p:grpSpPr>
        <p:sp>
          <p:nvSpPr>
            <p:cNvPr id="14" name="Oval 13"/>
            <p:cNvSpPr/>
            <p:nvPr/>
          </p:nvSpPr>
          <p:spPr>
            <a:xfrm>
              <a:off x="5292080" y="2924944"/>
              <a:ext cx="288032" cy="28803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val 14"/>
            <p:cNvSpPr/>
            <p:nvPr/>
          </p:nvSpPr>
          <p:spPr>
            <a:xfrm>
              <a:off x="8244408" y="2924944"/>
              <a:ext cx="288032" cy="28803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6" name="Object 1"/>
            <p:cNvGraphicFramePr>
              <a:graphicFrameLocks noChangeAspect="1"/>
            </p:cNvGraphicFramePr>
            <p:nvPr/>
          </p:nvGraphicFramePr>
          <p:xfrm>
            <a:off x="5364088" y="2406954"/>
            <a:ext cx="3240360" cy="1395536"/>
          </p:xfrm>
          <a:graphic>
            <a:graphicData uri="http://schemas.openxmlformats.org/presentationml/2006/ole">
              <p:oleObj spid="_x0000_s661506" name="Graph" r:id="rId5" imgW="3065760" imgH="2548800" progId="">
                <p:embed/>
              </p:oleObj>
            </a:graphicData>
          </a:graphic>
        </p:graphicFrame>
      </p:grpSp>
      <p:grpSp>
        <p:nvGrpSpPr>
          <p:cNvPr id="3" name="Group 16"/>
          <p:cNvGrpSpPr/>
          <p:nvPr/>
        </p:nvGrpSpPr>
        <p:grpSpPr>
          <a:xfrm>
            <a:off x="3811463" y="3356992"/>
            <a:ext cx="5153025" cy="2803540"/>
            <a:chOff x="251520" y="4081844"/>
            <a:chExt cx="5153025" cy="2803540"/>
          </a:xfrm>
        </p:grpSpPr>
        <p:grpSp>
          <p:nvGrpSpPr>
            <p:cNvPr id="4" name="Group 22"/>
            <p:cNvGrpSpPr/>
            <p:nvPr/>
          </p:nvGrpSpPr>
          <p:grpSpPr>
            <a:xfrm>
              <a:off x="251520" y="4081844"/>
              <a:ext cx="5153025" cy="2803540"/>
              <a:chOff x="251520" y="4081844"/>
              <a:chExt cx="5153025" cy="2803540"/>
            </a:xfrm>
          </p:grpSpPr>
          <p:sp>
            <p:nvSpPr>
              <p:cNvPr id="21" name="TextBox 20"/>
              <p:cNvSpPr txBox="1"/>
              <p:nvPr/>
            </p:nvSpPr>
            <p:spPr>
              <a:xfrm>
                <a:off x="1475656" y="6516052"/>
                <a:ext cx="574196" cy="369332"/>
              </a:xfrm>
              <a:prstGeom prst="rect">
                <a:avLst/>
              </a:prstGeom>
              <a:noFill/>
            </p:spPr>
            <p:txBody>
              <a:bodyPr wrap="none" rtlCol="0">
                <a:spAutoFit/>
              </a:bodyPr>
              <a:lstStyle/>
              <a:p>
                <a:r>
                  <a:rPr lang="en-GB" dirty="0" smtClean="0">
                    <a:solidFill>
                      <a:srgbClr val="002060"/>
                    </a:solidFill>
                  </a:rPr>
                  <a:t>8 K</a:t>
                </a:r>
                <a:endParaRPr lang="fr-FR" dirty="0">
                  <a:solidFill>
                    <a:srgbClr val="002060"/>
                  </a:solidFill>
                </a:endParaRPr>
              </a:p>
            </p:txBody>
          </p:sp>
          <p:sp>
            <p:nvSpPr>
              <p:cNvPr id="22" name="TextBox 21"/>
              <p:cNvSpPr txBox="1"/>
              <p:nvPr/>
            </p:nvSpPr>
            <p:spPr>
              <a:xfrm>
                <a:off x="3565756" y="6516052"/>
                <a:ext cx="721672" cy="369332"/>
              </a:xfrm>
              <a:prstGeom prst="rect">
                <a:avLst/>
              </a:prstGeom>
              <a:noFill/>
            </p:spPr>
            <p:txBody>
              <a:bodyPr wrap="none" rtlCol="0">
                <a:spAutoFit/>
              </a:bodyPr>
              <a:lstStyle/>
              <a:p>
                <a:r>
                  <a:rPr lang="en-GB" dirty="0" smtClean="0">
                    <a:solidFill>
                      <a:srgbClr val="002060"/>
                    </a:solidFill>
                  </a:rPr>
                  <a:t>50 K</a:t>
                </a:r>
                <a:endParaRPr lang="fr-FR" dirty="0">
                  <a:solidFill>
                    <a:srgbClr val="002060"/>
                  </a:solidFill>
                </a:endParaRPr>
              </a:p>
            </p:txBody>
          </p:sp>
          <p:pic>
            <p:nvPicPr>
              <p:cNvPr id="23" name="Picture 2"/>
              <p:cNvPicPr>
                <a:picLocks noChangeAspect="1" noChangeArrowheads="1"/>
              </p:cNvPicPr>
              <p:nvPr/>
            </p:nvPicPr>
            <p:blipFill>
              <a:blip r:embed="rId6" cstate="print"/>
              <a:srcRect/>
              <a:stretch>
                <a:fillRect/>
              </a:stretch>
            </p:blipFill>
            <p:spPr bwMode="auto">
              <a:xfrm>
                <a:off x="251520" y="4081844"/>
                <a:ext cx="5153025" cy="2362200"/>
              </a:xfrm>
              <a:prstGeom prst="rect">
                <a:avLst/>
              </a:prstGeom>
              <a:noFill/>
              <a:ln w="9525">
                <a:noFill/>
                <a:miter lim="800000"/>
                <a:headEnd/>
                <a:tailEnd/>
              </a:ln>
              <a:effectLst>
                <a:prstShdw prst="shdw17" dist="17961" dir="2700000">
                  <a:schemeClr val="accent1">
                    <a:gamma/>
                    <a:shade val="60000"/>
                    <a:invGamma/>
                  </a:schemeClr>
                </a:prstShdw>
              </a:effectLst>
            </p:spPr>
          </p:pic>
        </p:grpSp>
        <p:sp>
          <p:nvSpPr>
            <p:cNvPr id="19" name="Rectangle 18"/>
            <p:cNvSpPr/>
            <p:nvPr/>
          </p:nvSpPr>
          <p:spPr>
            <a:xfrm>
              <a:off x="323528" y="4149080"/>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2771800" y="4149080"/>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dirty="0" smtClean="0">
                <a:cs typeface="Arial" pitchFamily="34" charset="0"/>
              </a:rPr>
              <a:t>The neutron itself</a:t>
            </a:r>
          </a:p>
        </p:txBody>
      </p:sp>
      <p:pic>
        <p:nvPicPr>
          <p:cNvPr id="16388" name="Picture 4" descr="exp_vs_the1"/>
          <p:cNvPicPr>
            <a:picLocks noChangeAspect="1" noChangeArrowheads="1"/>
          </p:cNvPicPr>
          <p:nvPr/>
        </p:nvPicPr>
        <p:blipFill>
          <a:blip r:embed="rId3" cstate="print"/>
          <a:srcRect/>
          <a:stretch>
            <a:fillRect/>
          </a:stretch>
        </p:blipFill>
        <p:spPr bwMode="auto">
          <a:xfrm>
            <a:off x="6012160" y="2996952"/>
            <a:ext cx="2840991" cy="4535364"/>
          </a:xfrm>
          <a:prstGeom prst="rect">
            <a:avLst/>
          </a:prstGeom>
          <a:noFill/>
          <a:ln w="9525">
            <a:noFill/>
            <a:miter lim="800000"/>
            <a:headEnd/>
            <a:tailEnd/>
          </a:ln>
        </p:spPr>
      </p:pic>
      <p:pic>
        <p:nvPicPr>
          <p:cNvPr id="16389" name="Picture 5" descr="AT27491N"/>
          <p:cNvPicPr>
            <a:picLocks noChangeAspect="1" noChangeArrowheads="1"/>
          </p:cNvPicPr>
          <p:nvPr/>
        </p:nvPicPr>
        <p:blipFill>
          <a:blip r:embed="rId4" cstate="print"/>
          <a:srcRect/>
          <a:stretch>
            <a:fillRect/>
          </a:stretch>
        </p:blipFill>
        <p:spPr bwMode="auto">
          <a:xfrm>
            <a:off x="611560" y="3789040"/>
            <a:ext cx="3671888" cy="2635250"/>
          </a:xfrm>
          <a:prstGeom prst="rect">
            <a:avLst/>
          </a:prstGeom>
          <a:noFill/>
          <a:ln w="9525">
            <a:noFill/>
            <a:miter lim="800000"/>
            <a:headEnd/>
            <a:tailEnd/>
          </a:ln>
        </p:spPr>
      </p:pic>
      <p:sp>
        <p:nvSpPr>
          <p:cNvPr id="16390" name="Rectangle 10"/>
          <p:cNvSpPr>
            <a:spLocks noGrp="1" noChangeArrowheads="1"/>
          </p:cNvSpPr>
          <p:nvPr>
            <p:ph type="body" idx="1"/>
          </p:nvPr>
        </p:nvSpPr>
        <p:spPr>
          <a:xfrm>
            <a:off x="0" y="1597496"/>
            <a:ext cx="9144000" cy="4495800"/>
          </a:xfrm>
          <a:noFill/>
        </p:spPr>
        <p:txBody>
          <a:bodyPr/>
          <a:lstStyle/>
          <a:p>
            <a:pPr eaLnBrk="1" hangingPunct="1">
              <a:spcBef>
                <a:spcPct val="0"/>
              </a:spcBef>
            </a:pPr>
            <a:r>
              <a:rPr lang="en-US" sz="2100" dirty="0" smtClean="0"/>
              <a:t>Neutrons for nuclear and particle physics</a:t>
            </a:r>
          </a:p>
          <a:p>
            <a:pPr eaLnBrk="1" hangingPunct="1">
              <a:spcBef>
                <a:spcPct val="0"/>
              </a:spcBef>
            </a:pPr>
            <a:r>
              <a:rPr lang="en-US" sz="2100" dirty="0" smtClean="0"/>
              <a:t>Cold (</a:t>
            </a:r>
            <a:r>
              <a:rPr lang="en-US" sz="2100" dirty="0" err="1" smtClean="0"/>
              <a:t>meV</a:t>
            </a:r>
            <a:r>
              <a:rPr lang="en-US" sz="2100" dirty="0" smtClean="0"/>
              <a:t>) and </a:t>
            </a:r>
            <a:r>
              <a:rPr lang="en-US" sz="2100" dirty="0" err="1" smtClean="0"/>
              <a:t>ultracold</a:t>
            </a:r>
            <a:r>
              <a:rPr lang="en-US" sz="2100" dirty="0" smtClean="0"/>
              <a:t> (&lt; 250 </a:t>
            </a:r>
            <a:r>
              <a:rPr lang="en-US" sz="2100" dirty="0" err="1" smtClean="0"/>
              <a:t>neV</a:t>
            </a:r>
            <a:r>
              <a:rPr lang="en-US" sz="2100" dirty="0" smtClean="0"/>
              <a:t>) neutrons as a tool to:</a:t>
            </a:r>
          </a:p>
          <a:p>
            <a:pPr lvl="1" eaLnBrk="1" hangingPunct="1"/>
            <a:r>
              <a:rPr lang="de-DE" sz="1900" dirty="0" smtClean="0"/>
              <a:t>challenge the standard model of particle physics </a:t>
            </a:r>
          </a:p>
          <a:p>
            <a:pPr lvl="1" eaLnBrk="1" hangingPunct="1"/>
            <a:r>
              <a:rPr lang="de-DE" sz="1900" dirty="0" smtClean="0"/>
              <a:t>provide essential input to understand synthesis of chemical elements in the big bang and stellar fusion</a:t>
            </a:r>
            <a:endParaRPr lang="fr-FR" sz="1900"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Evolution of ILL as world leader</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pPr rtl="0" eaLnBrk="1" latinLnBrk="0" hangingPunct="1"/>
            <a:r>
              <a:rPr lang="en-US" sz="2200" dirty="0" smtClean="0"/>
              <a:t>Constant </a:t>
            </a:r>
            <a:r>
              <a:rPr lang="en-US" sz="2200" dirty="0" err="1" smtClean="0"/>
              <a:t>programme</a:t>
            </a:r>
            <a:r>
              <a:rPr lang="en-US" sz="2200" dirty="0" smtClean="0"/>
              <a:t> of instrument renewal</a:t>
            </a:r>
            <a:endParaRPr lang="en-GB" sz="2200" dirty="0"/>
          </a:p>
        </p:txBody>
      </p:sp>
      <p:sp>
        <p:nvSpPr>
          <p:cNvPr id="29700" name="TextBox 4"/>
          <p:cNvSpPr txBox="1">
            <a:spLocks noChangeArrowheads="1"/>
          </p:cNvSpPr>
          <p:nvPr/>
        </p:nvSpPr>
        <p:spPr bwMode="auto">
          <a:xfrm>
            <a:off x="5219700" y="5300663"/>
            <a:ext cx="1352550" cy="369887"/>
          </a:xfrm>
          <a:prstGeom prst="rect">
            <a:avLst/>
          </a:prstGeom>
          <a:noFill/>
          <a:ln w="9525">
            <a:noFill/>
            <a:miter lim="800000"/>
            <a:headEnd/>
            <a:tailEnd/>
          </a:ln>
        </p:spPr>
        <p:txBody>
          <a:bodyPr wrap="none">
            <a:spAutoFit/>
          </a:bodyPr>
          <a:lstStyle/>
          <a:p>
            <a:r>
              <a:rPr lang="en-GB">
                <a:solidFill>
                  <a:schemeClr val="tx1"/>
                </a:solidFill>
              </a:rPr>
              <a:t>Image here</a:t>
            </a:r>
            <a:endParaRPr lang="fr-FR">
              <a:solidFill>
                <a:schemeClr val="tx1"/>
              </a:solidFill>
            </a:endParaRPr>
          </a:p>
        </p:txBody>
      </p:sp>
      <p:pic>
        <p:nvPicPr>
          <p:cNvPr id="8" name="Picture 7" descr="withe_elephant_from_passerelle"/>
          <p:cNvPicPr>
            <a:picLocks noChangeAspect="1" noChangeArrowheads="1"/>
          </p:cNvPicPr>
          <p:nvPr/>
        </p:nvPicPr>
        <p:blipFill>
          <a:blip r:embed="rId3" cstate="print"/>
          <a:srcRect/>
          <a:stretch>
            <a:fillRect/>
          </a:stretch>
        </p:blipFill>
        <p:spPr bwMode="auto">
          <a:xfrm>
            <a:off x="4932040" y="3429000"/>
            <a:ext cx="3621054" cy="3096344"/>
          </a:xfrm>
          <a:prstGeom prst="rect">
            <a:avLst/>
          </a:prstGeom>
          <a:noFill/>
          <a:ln w="9525">
            <a:noFill/>
            <a:miter lim="800000"/>
            <a:headEnd/>
            <a:tailEnd/>
          </a:ln>
        </p:spPr>
      </p:pic>
      <p:pic>
        <p:nvPicPr>
          <p:cNvPr id="9" name="Picture 5"/>
          <p:cNvPicPr>
            <a:picLocks noChangeArrowheads="1"/>
          </p:cNvPicPr>
          <p:nvPr/>
        </p:nvPicPr>
        <p:blipFill>
          <a:blip r:embed="rId4" cstate="print"/>
          <a:srcRect/>
          <a:stretch>
            <a:fillRect/>
          </a:stretch>
        </p:blipFill>
        <p:spPr bwMode="auto">
          <a:xfrm>
            <a:off x="323528" y="3429000"/>
            <a:ext cx="3960440" cy="30963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Evolution of ILL as world leader</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pPr rtl="0" eaLnBrk="1" latinLnBrk="0" hangingPunct="1"/>
            <a:r>
              <a:rPr lang="en-US" sz="2200" dirty="0" smtClean="0"/>
              <a:t>Constant </a:t>
            </a:r>
            <a:r>
              <a:rPr lang="en-US" sz="2200" dirty="0" err="1" smtClean="0"/>
              <a:t>programme</a:t>
            </a:r>
            <a:r>
              <a:rPr lang="en-US" sz="2200" dirty="0" smtClean="0"/>
              <a:t> of instrument renewal</a:t>
            </a:r>
            <a:endParaRPr lang="en-GB" sz="2200" dirty="0"/>
          </a:p>
        </p:txBody>
      </p:sp>
      <p:pic>
        <p:nvPicPr>
          <p:cNvPr id="9" name="Picture 5"/>
          <p:cNvPicPr>
            <a:picLocks noChangeArrowheads="1"/>
          </p:cNvPicPr>
          <p:nvPr/>
        </p:nvPicPr>
        <p:blipFill>
          <a:blip r:embed="rId3" cstate="print"/>
          <a:srcRect/>
          <a:stretch>
            <a:fillRect/>
          </a:stretch>
        </p:blipFill>
        <p:spPr bwMode="auto">
          <a:xfrm>
            <a:off x="323528" y="3429000"/>
            <a:ext cx="3960440" cy="3096344"/>
          </a:xfrm>
          <a:prstGeom prst="rect">
            <a:avLst/>
          </a:prstGeom>
          <a:noFill/>
          <a:ln w="9525">
            <a:noFill/>
            <a:miter lim="800000"/>
            <a:headEnd/>
            <a:tailEnd/>
          </a:ln>
        </p:spPr>
      </p:pic>
      <p:pic>
        <p:nvPicPr>
          <p:cNvPr id="10" name="Picture 89" descr="sm_0001"/>
          <p:cNvPicPr>
            <a:picLocks noChangeAspect="1" noChangeArrowheads="1"/>
          </p:cNvPicPr>
          <p:nvPr/>
        </p:nvPicPr>
        <p:blipFill>
          <a:blip r:embed="rId4" cstate="print"/>
          <a:srcRect/>
          <a:stretch>
            <a:fillRect/>
          </a:stretch>
        </p:blipFill>
        <p:spPr bwMode="auto">
          <a:xfrm>
            <a:off x="0" y="2204864"/>
            <a:ext cx="4572000" cy="4780496"/>
          </a:xfrm>
          <a:prstGeom prst="rect">
            <a:avLst/>
          </a:prstGeom>
          <a:noFill/>
          <a:ln w="9525">
            <a:noFill/>
            <a:miter lim="800000"/>
            <a:headEnd/>
            <a:tailEnd/>
          </a:ln>
        </p:spPr>
      </p:pic>
      <p:pic>
        <p:nvPicPr>
          <p:cNvPr id="11" name="Picture 9"/>
          <p:cNvPicPr>
            <a:picLocks noChangeAspect="1" noChangeArrowheads="1"/>
          </p:cNvPicPr>
          <p:nvPr/>
        </p:nvPicPr>
        <p:blipFill>
          <a:blip r:embed="rId5" cstate="print"/>
          <a:srcRect/>
          <a:stretch>
            <a:fillRect/>
          </a:stretch>
        </p:blipFill>
        <p:spPr bwMode="auto">
          <a:xfrm>
            <a:off x="6732240" y="5877272"/>
            <a:ext cx="943211" cy="766797"/>
          </a:xfrm>
          <a:prstGeom prst="rect">
            <a:avLst/>
          </a:prstGeom>
          <a:noFill/>
          <a:ln w="9525">
            <a:noFill/>
            <a:miter lim="800000"/>
            <a:headEnd/>
            <a:tailEnd/>
          </a:ln>
          <a:effectLst>
            <a:outerShdw dist="76200" dir="3240006" algn="ctr" rotWithShape="0">
              <a:schemeClr val="bg2">
                <a:alpha val="75000"/>
              </a:schemeClr>
            </a:outerShdw>
          </a:effectLst>
        </p:spPr>
      </p:pic>
      <p:pic>
        <p:nvPicPr>
          <p:cNvPr id="12" name="Picture 11" descr="ensemble_général"/>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24128" y="5085184"/>
            <a:ext cx="1308065" cy="927173"/>
          </a:xfrm>
          <a:prstGeom prst="rect">
            <a:avLst/>
          </a:prstGeom>
          <a:noFill/>
          <a:ln w="9525">
            <a:noFill/>
            <a:miter lim="800000"/>
            <a:headEnd/>
            <a:tailEnd/>
          </a:ln>
        </p:spPr>
      </p:pic>
      <p:pic>
        <p:nvPicPr>
          <p:cNvPr id="13" name="Picture 19" descr="D33.JPG"/>
          <p:cNvPicPr>
            <a:picLocks noChangeAspect="1"/>
          </p:cNvPicPr>
          <p:nvPr/>
        </p:nvPicPr>
        <p:blipFill>
          <a:blip r:embed="rId7" cstate="print"/>
          <a:srcRect/>
          <a:stretch>
            <a:fillRect/>
          </a:stretch>
        </p:blipFill>
        <p:spPr bwMode="auto">
          <a:xfrm>
            <a:off x="2411760" y="2780928"/>
            <a:ext cx="1094565" cy="733719"/>
          </a:xfrm>
          <a:prstGeom prst="rect">
            <a:avLst/>
          </a:prstGeom>
          <a:noFill/>
          <a:ln w="9525">
            <a:noFill/>
            <a:miter lim="800000"/>
            <a:headEnd/>
            <a:tailEnd/>
          </a:ln>
        </p:spPr>
      </p:pic>
      <p:pic>
        <p:nvPicPr>
          <p:cNvPr id="14" name="Picture 16" descr="Graphic1.jpg"/>
          <p:cNvPicPr>
            <a:picLocks noChangeAspect="1"/>
          </p:cNvPicPr>
          <p:nvPr/>
        </p:nvPicPr>
        <p:blipFill>
          <a:blip r:embed="rId8" cstate="print"/>
          <a:srcRect/>
          <a:stretch>
            <a:fillRect/>
          </a:stretch>
        </p:blipFill>
        <p:spPr bwMode="auto">
          <a:xfrm>
            <a:off x="4716016" y="4509120"/>
            <a:ext cx="970274" cy="731715"/>
          </a:xfrm>
          <a:prstGeom prst="rect">
            <a:avLst/>
          </a:prstGeom>
          <a:noFill/>
          <a:ln w="9525">
            <a:noFill/>
            <a:miter lim="800000"/>
            <a:headEnd/>
            <a:tailEnd/>
          </a:ln>
        </p:spPr>
      </p:pic>
      <p:grpSp>
        <p:nvGrpSpPr>
          <p:cNvPr id="15" name="Group 13"/>
          <p:cNvGrpSpPr>
            <a:grpSpLocks/>
          </p:cNvGrpSpPr>
          <p:nvPr/>
        </p:nvGrpSpPr>
        <p:grpSpPr bwMode="auto">
          <a:xfrm>
            <a:off x="3707904" y="3429000"/>
            <a:ext cx="1152128" cy="864096"/>
            <a:chOff x="204" y="1570"/>
            <a:chExt cx="2947" cy="2359"/>
          </a:xfrm>
        </p:grpSpPr>
        <p:pic>
          <p:nvPicPr>
            <p:cNvPr id="16" name="Picture 14" descr="in16b-vue%203d%20(enceinte%20transparente)"/>
            <p:cNvPicPr>
              <a:picLocks noChangeAspect="1" noChangeArrowheads="1"/>
            </p:cNvPicPr>
            <p:nvPr/>
          </p:nvPicPr>
          <p:blipFill>
            <a:blip r:embed="rId9" cstate="print"/>
            <a:srcRect/>
            <a:stretch>
              <a:fillRect/>
            </a:stretch>
          </p:blipFill>
          <p:spPr bwMode="auto">
            <a:xfrm>
              <a:off x="204" y="1570"/>
              <a:ext cx="2947" cy="2346"/>
            </a:xfrm>
            <a:prstGeom prst="rect">
              <a:avLst/>
            </a:prstGeom>
            <a:noFill/>
            <a:ln w="9525">
              <a:noFill/>
              <a:miter lim="800000"/>
              <a:headEnd/>
              <a:tailEnd/>
            </a:ln>
          </p:spPr>
        </p:pic>
        <p:pic>
          <p:nvPicPr>
            <p:cNvPr id="17" name="Picture 15" descr="IN16B3"/>
            <p:cNvPicPr>
              <a:picLocks noChangeAspect="1" noChangeArrowheads="1"/>
            </p:cNvPicPr>
            <p:nvPr/>
          </p:nvPicPr>
          <p:blipFill>
            <a:blip r:embed="rId10" cstate="print"/>
            <a:srcRect/>
            <a:stretch>
              <a:fillRect/>
            </a:stretch>
          </p:blipFill>
          <p:spPr bwMode="auto">
            <a:xfrm>
              <a:off x="567" y="3430"/>
              <a:ext cx="605" cy="454"/>
            </a:xfrm>
            <a:prstGeom prst="rect">
              <a:avLst/>
            </a:prstGeom>
            <a:noFill/>
            <a:ln w="9525">
              <a:noFill/>
              <a:miter lim="800000"/>
              <a:headEnd/>
              <a:tailEnd/>
            </a:ln>
          </p:spPr>
        </p:pic>
        <p:pic>
          <p:nvPicPr>
            <p:cNvPr id="18" name="Picture 16"/>
            <p:cNvPicPr>
              <a:picLocks noChangeArrowheads="1"/>
            </p:cNvPicPr>
            <p:nvPr/>
          </p:nvPicPr>
          <p:blipFill>
            <a:blip r:embed="rId11" cstate="print"/>
            <a:srcRect l="19370" r="13976"/>
            <a:stretch>
              <a:fillRect/>
            </a:stretch>
          </p:blipFill>
          <p:spPr bwMode="auto">
            <a:xfrm>
              <a:off x="1292" y="3339"/>
              <a:ext cx="408" cy="590"/>
            </a:xfrm>
            <a:prstGeom prst="rect">
              <a:avLst/>
            </a:prstGeom>
            <a:noFill/>
            <a:ln w="9525">
              <a:noFill/>
              <a:miter lim="800000"/>
              <a:headEnd/>
              <a:tailEnd/>
            </a:ln>
          </p:spPr>
        </p:pic>
      </p:grpSp>
      <p:pic>
        <p:nvPicPr>
          <p:cNvPr id="20" name="Picture 8"/>
          <p:cNvPicPr>
            <a:picLocks noChangeAspect="1" noChangeArrowheads="1"/>
          </p:cNvPicPr>
          <p:nvPr/>
        </p:nvPicPr>
        <p:blipFill>
          <a:blip r:embed="rId12" cstate="print"/>
          <a:srcRect/>
          <a:stretch>
            <a:fillRect/>
          </a:stretch>
        </p:blipFill>
        <p:spPr bwMode="auto">
          <a:xfrm>
            <a:off x="6516216" y="260648"/>
            <a:ext cx="2378226" cy="33716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p:cNvSpPr>
            <a:spLocks noGrp="1"/>
          </p:cNvSpPr>
          <p:nvPr>
            <p:ph type="dt" sz="quarter" idx="10"/>
          </p:nvPr>
        </p:nvSpPr>
        <p:spPr>
          <a:noFill/>
        </p:spPr>
        <p:txBody>
          <a:bodyPr/>
          <a:lstStyle/>
          <a:p>
            <a:r>
              <a:rPr lang="fr-FR" smtClean="0">
                <a:latin typeface="Arial" pitchFamily="34" charset="0"/>
              </a:rPr>
              <a:t>Andrew Harrison</a:t>
            </a:r>
          </a:p>
        </p:txBody>
      </p:sp>
      <p:sp>
        <p:nvSpPr>
          <p:cNvPr id="9219" name="Footer Placeholder 2"/>
          <p:cNvSpPr>
            <a:spLocks noGrp="1"/>
          </p:cNvSpPr>
          <p:nvPr>
            <p:ph type="ftr" sz="quarter" idx="11"/>
          </p:nvPr>
        </p:nvSpPr>
        <p:spPr>
          <a:noFill/>
        </p:spPr>
        <p:txBody>
          <a:bodyPr/>
          <a:lstStyle/>
          <a:p>
            <a:r>
              <a:rPr lang="fr-FR" smtClean="0">
                <a:latin typeface="Arial" pitchFamily="34" charset="0"/>
              </a:rPr>
              <a:t>Introduction to ILL: HERCULES 2008</a:t>
            </a:r>
          </a:p>
        </p:txBody>
      </p:sp>
      <p:sp>
        <p:nvSpPr>
          <p:cNvPr id="9220" name="Text Box 5"/>
          <p:cNvSpPr txBox="1">
            <a:spLocks noChangeArrowheads="1"/>
          </p:cNvSpPr>
          <p:nvPr/>
        </p:nvSpPr>
        <p:spPr bwMode="auto">
          <a:xfrm>
            <a:off x="1714500" y="50800"/>
            <a:ext cx="5594350" cy="641350"/>
          </a:xfrm>
          <a:prstGeom prst="rect">
            <a:avLst/>
          </a:prstGeom>
          <a:noFill/>
          <a:ln w="9525">
            <a:noFill/>
            <a:miter lim="800000"/>
            <a:headEnd/>
            <a:tailEnd/>
          </a:ln>
        </p:spPr>
        <p:txBody>
          <a:bodyPr wrap="none">
            <a:spAutoFit/>
          </a:bodyPr>
          <a:lstStyle/>
          <a:p>
            <a:pPr eaLnBrk="0" hangingPunct="0"/>
            <a:r>
              <a:rPr lang="fr-FR" sz="3600">
                <a:solidFill>
                  <a:srgbClr val="FF0000"/>
                </a:solidFill>
              </a:rPr>
              <a:t>The Institut Laue-Langevin</a:t>
            </a:r>
          </a:p>
        </p:txBody>
      </p:sp>
      <p:sp>
        <p:nvSpPr>
          <p:cNvPr id="9221" name="Rectangle 14"/>
          <p:cNvSpPr>
            <a:spLocks noChangeArrowheads="1"/>
          </p:cNvSpPr>
          <p:nvPr/>
        </p:nvSpPr>
        <p:spPr bwMode="auto">
          <a:xfrm>
            <a:off x="395288" y="6308725"/>
            <a:ext cx="8280400" cy="5492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222" name="Text Box 15"/>
          <p:cNvSpPr txBox="1">
            <a:spLocks noChangeArrowheads="1"/>
          </p:cNvSpPr>
          <p:nvPr/>
        </p:nvSpPr>
        <p:spPr bwMode="auto">
          <a:xfrm>
            <a:off x="601273" y="6023029"/>
            <a:ext cx="8074839" cy="677108"/>
          </a:xfrm>
          <a:prstGeom prst="rect">
            <a:avLst/>
          </a:prstGeom>
          <a:noFill/>
          <a:ln w="9525">
            <a:noFill/>
            <a:miter lim="800000"/>
            <a:headEnd/>
            <a:tailEnd/>
          </a:ln>
        </p:spPr>
        <p:txBody>
          <a:bodyPr wrap="none">
            <a:spAutoFit/>
          </a:bodyPr>
          <a:lstStyle/>
          <a:p>
            <a:pPr algn="ctr"/>
            <a:r>
              <a:rPr lang="en-US" sz="2000" dirty="0" smtClean="0">
                <a:solidFill>
                  <a:srgbClr val="3333FF"/>
                </a:solidFill>
              </a:rPr>
              <a:t>Trevor Forsyth – Senior Fellow &amp; Head of Life Sciences Group</a:t>
            </a:r>
            <a:endParaRPr lang="en-US" sz="2000" dirty="0">
              <a:solidFill>
                <a:srgbClr val="3333FF"/>
              </a:solidFill>
            </a:endParaRPr>
          </a:p>
          <a:p>
            <a:pPr algn="ctr"/>
            <a:r>
              <a:rPr lang="en-US" dirty="0" err="1" smtClean="0">
                <a:solidFill>
                  <a:srgbClr val="3333FF"/>
                </a:solidFill>
              </a:rPr>
              <a:t>Netherlands@GIANT</a:t>
            </a:r>
            <a:r>
              <a:rPr lang="en-US" dirty="0" smtClean="0">
                <a:solidFill>
                  <a:srgbClr val="3333FF"/>
                </a:solidFill>
              </a:rPr>
              <a:t> – 26</a:t>
            </a:r>
            <a:r>
              <a:rPr lang="en-US" baseline="30000" dirty="0" smtClean="0">
                <a:solidFill>
                  <a:srgbClr val="3333FF"/>
                </a:solidFill>
              </a:rPr>
              <a:t>th</a:t>
            </a:r>
            <a:r>
              <a:rPr lang="en-US" dirty="0" smtClean="0">
                <a:solidFill>
                  <a:srgbClr val="3333FF"/>
                </a:solidFill>
              </a:rPr>
              <a:t> June 2013</a:t>
            </a:r>
            <a:endParaRPr lang="fr-FR" dirty="0">
              <a:solidFill>
                <a:srgbClr val="3333FF"/>
              </a:solidFill>
            </a:endParaRPr>
          </a:p>
        </p:txBody>
      </p:sp>
      <p:sp>
        <p:nvSpPr>
          <p:cNvPr id="9223" name="Rectangle 16"/>
          <p:cNvSpPr>
            <a:spLocks noChangeArrowheads="1"/>
          </p:cNvSpPr>
          <p:nvPr/>
        </p:nvSpPr>
        <p:spPr bwMode="auto">
          <a:xfrm>
            <a:off x="0" y="0"/>
            <a:ext cx="9144000" cy="98107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224" name="Text Box 17"/>
          <p:cNvSpPr txBox="1">
            <a:spLocks noChangeArrowheads="1"/>
          </p:cNvSpPr>
          <p:nvPr/>
        </p:nvSpPr>
        <p:spPr bwMode="auto">
          <a:xfrm>
            <a:off x="1502093" y="142875"/>
            <a:ext cx="6395405" cy="923330"/>
          </a:xfrm>
          <a:prstGeom prst="rect">
            <a:avLst/>
          </a:prstGeom>
          <a:noFill/>
          <a:ln w="9525">
            <a:noFill/>
            <a:miter lim="800000"/>
            <a:headEnd/>
            <a:tailEnd/>
          </a:ln>
        </p:spPr>
        <p:txBody>
          <a:bodyPr wrap="none">
            <a:spAutoFit/>
          </a:bodyPr>
          <a:lstStyle/>
          <a:p>
            <a:pPr algn="ctr"/>
            <a:r>
              <a:rPr lang="en-US" sz="3200" dirty="0">
                <a:solidFill>
                  <a:srgbClr val="3333FF"/>
                </a:solidFill>
              </a:rPr>
              <a:t>The </a:t>
            </a:r>
            <a:r>
              <a:rPr lang="en-US" sz="3200" dirty="0" err="1">
                <a:solidFill>
                  <a:srgbClr val="3333FF"/>
                </a:solidFill>
              </a:rPr>
              <a:t>Institut</a:t>
            </a:r>
            <a:r>
              <a:rPr lang="en-US" sz="3200" dirty="0">
                <a:solidFill>
                  <a:srgbClr val="3333FF"/>
                </a:solidFill>
              </a:rPr>
              <a:t> Laue-</a:t>
            </a:r>
            <a:r>
              <a:rPr lang="en-US" sz="3200" dirty="0" err="1">
                <a:solidFill>
                  <a:srgbClr val="3333FF"/>
                </a:solidFill>
              </a:rPr>
              <a:t>Langevin</a:t>
            </a:r>
            <a:endParaRPr lang="en-US" sz="3200" dirty="0">
              <a:solidFill>
                <a:srgbClr val="3333FF"/>
              </a:solidFill>
            </a:endParaRPr>
          </a:p>
          <a:p>
            <a:pPr algn="ctr"/>
            <a:r>
              <a:rPr lang="en-US" sz="2200" dirty="0" smtClean="0">
                <a:solidFill>
                  <a:srgbClr val="3333FF"/>
                </a:solidFill>
              </a:rPr>
              <a:t>40 years at the forefront of neutron science</a:t>
            </a:r>
            <a:endParaRPr lang="fr-FR" sz="2200" dirty="0">
              <a:solidFill>
                <a:srgbClr val="3333FF"/>
              </a:solidFill>
            </a:endParaRPr>
          </a:p>
        </p:txBody>
      </p:sp>
      <p:sp>
        <p:nvSpPr>
          <p:cNvPr id="10" name="Rectangle 9"/>
          <p:cNvSpPr/>
          <p:nvPr/>
        </p:nvSpPr>
        <p:spPr>
          <a:xfrm>
            <a:off x="0" y="980728"/>
            <a:ext cx="9540552" cy="3456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docu0036"/>
          <p:cNvPicPr>
            <a:picLocks noChangeAspect="1" noChangeArrowheads="1"/>
          </p:cNvPicPr>
          <p:nvPr/>
        </p:nvPicPr>
        <p:blipFill>
          <a:blip r:embed="rId3" cstate="print"/>
          <a:srcRect/>
          <a:stretch>
            <a:fillRect/>
          </a:stretch>
        </p:blipFill>
        <p:spPr bwMode="auto">
          <a:xfrm>
            <a:off x="971600" y="1124744"/>
            <a:ext cx="7229475" cy="4786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Evolution of ILL as world leader</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pPr rtl="0" eaLnBrk="1" latinLnBrk="0" hangingPunct="1"/>
            <a:r>
              <a:rPr lang="en-US" sz="2200" dirty="0" smtClean="0"/>
              <a:t>Constant </a:t>
            </a:r>
            <a:r>
              <a:rPr lang="en-US" sz="2200" dirty="0" err="1" smtClean="0"/>
              <a:t>programme</a:t>
            </a:r>
            <a:r>
              <a:rPr lang="en-US" sz="2200" dirty="0" smtClean="0"/>
              <a:t> of instrument renewal</a:t>
            </a:r>
            <a:endParaRPr lang="en-GB" sz="2200" dirty="0"/>
          </a:p>
        </p:txBody>
      </p:sp>
      <p:pic>
        <p:nvPicPr>
          <p:cNvPr id="9" name="Picture 5"/>
          <p:cNvPicPr>
            <a:picLocks noChangeArrowheads="1"/>
          </p:cNvPicPr>
          <p:nvPr/>
        </p:nvPicPr>
        <p:blipFill>
          <a:blip r:embed="rId3" cstate="print"/>
          <a:srcRect/>
          <a:stretch>
            <a:fillRect/>
          </a:stretch>
        </p:blipFill>
        <p:spPr bwMode="auto">
          <a:xfrm>
            <a:off x="323528" y="3429000"/>
            <a:ext cx="3960440" cy="3096344"/>
          </a:xfrm>
          <a:prstGeom prst="rect">
            <a:avLst/>
          </a:prstGeom>
          <a:noFill/>
          <a:ln w="9525">
            <a:noFill/>
            <a:miter lim="800000"/>
            <a:headEnd/>
            <a:tailEnd/>
          </a:ln>
        </p:spPr>
      </p:pic>
      <p:pic>
        <p:nvPicPr>
          <p:cNvPr id="10" name="Picture 89" descr="sm_0001"/>
          <p:cNvPicPr>
            <a:picLocks noChangeAspect="1" noChangeArrowheads="1"/>
          </p:cNvPicPr>
          <p:nvPr/>
        </p:nvPicPr>
        <p:blipFill>
          <a:blip r:embed="rId4" cstate="print"/>
          <a:srcRect/>
          <a:stretch>
            <a:fillRect/>
          </a:stretch>
        </p:blipFill>
        <p:spPr bwMode="auto">
          <a:xfrm>
            <a:off x="0" y="2204864"/>
            <a:ext cx="4572000" cy="4780496"/>
          </a:xfrm>
          <a:prstGeom prst="rect">
            <a:avLst/>
          </a:prstGeom>
          <a:noFill/>
          <a:ln w="9525">
            <a:noFill/>
            <a:miter lim="800000"/>
            <a:headEnd/>
            <a:tailEnd/>
          </a:ln>
        </p:spPr>
      </p:pic>
      <p:pic>
        <p:nvPicPr>
          <p:cNvPr id="11" name="Picture 9"/>
          <p:cNvPicPr>
            <a:picLocks noChangeAspect="1" noChangeArrowheads="1"/>
          </p:cNvPicPr>
          <p:nvPr/>
        </p:nvPicPr>
        <p:blipFill>
          <a:blip r:embed="rId5" cstate="print"/>
          <a:srcRect/>
          <a:stretch>
            <a:fillRect/>
          </a:stretch>
        </p:blipFill>
        <p:spPr bwMode="auto">
          <a:xfrm>
            <a:off x="6732240" y="5877272"/>
            <a:ext cx="943211" cy="766797"/>
          </a:xfrm>
          <a:prstGeom prst="rect">
            <a:avLst/>
          </a:prstGeom>
          <a:noFill/>
          <a:ln w="9525">
            <a:noFill/>
            <a:miter lim="800000"/>
            <a:headEnd/>
            <a:tailEnd/>
          </a:ln>
          <a:effectLst>
            <a:outerShdw dist="76200" dir="3240006" algn="ctr" rotWithShape="0">
              <a:schemeClr val="bg2">
                <a:alpha val="75000"/>
              </a:schemeClr>
            </a:outerShdw>
          </a:effectLst>
        </p:spPr>
      </p:pic>
      <p:pic>
        <p:nvPicPr>
          <p:cNvPr id="12" name="Picture 11" descr="ensemble_général"/>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24128" y="5085184"/>
            <a:ext cx="1308065" cy="927173"/>
          </a:xfrm>
          <a:prstGeom prst="rect">
            <a:avLst/>
          </a:prstGeom>
          <a:noFill/>
          <a:ln w="9525">
            <a:noFill/>
            <a:miter lim="800000"/>
            <a:headEnd/>
            <a:tailEnd/>
          </a:ln>
        </p:spPr>
      </p:pic>
      <p:pic>
        <p:nvPicPr>
          <p:cNvPr id="13" name="Picture 19" descr="D33.JPG"/>
          <p:cNvPicPr>
            <a:picLocks noChangeAspect="1"/>
          </p:cNvPicPr>
          <p:nvPr/>
        </p:nvPicPr>
        <p:blipFill>
          <a:blip r:embed="rId7" cstate="print"/>
          <a:srcRect/>
          <a:stretch>
            <a:fillRect/>
          </a:stretch>
        </p:blipFill>
        <p:spPr bwMode="auto">
          <a:xfrm>
            <a:off x="2411760" y="2780928"/>
            <a:ext cx="1094565" cy="733719"/>
          </a:xfrm>
          <a:prstGeom prst="rect">
            <a:avLst/>
          </a:prstGeom>
          <a:noFill/>
          <a:ln w="9525">
            <a:noFill/>
            <a:miter lim="800000"/>
            <a:headEnd/>
            <a:tailEnd/>
          </a:ln>
        </p:spPr>
      </p:pic>
      <p:pic>
        <p:nvPicPr>
          <p:cNvPr id="14" name="Picture 16" descr="Graphic1.jpg"/>
          <p:cNvPicPr>
            <a:picLocks noChangeAspect="1"/>
          </p:cNvPicPr>
          <p:nvPr/>
        </p:nvPicPr>
        <p:blipFill>
          <a:blip r:embed="rId8" cstate="print"/>
          <a:srcRect/>
          <a:stretch>
            <a:fillRect/>
          </a:stretch>
        </p:blipFill>
        <p:spPr bwMode="auto">
          <a:xfrm>
            <a:off x="4716016" y="4509120"/>
            <a:ext cx="970274" cy="731715"/>
          </a:xfrm>
          <a:prstGeom prst="rect">
            <a:avLst/>
          </a:prstGeom>
          <a:noFill/>
          <a:ln w="9525">
            <a:noFill/>
            <a:miter lim="800000"/>
            <a:headEnd/>
            <a:tailEnd/>
          </a:ln>
        </p:spPr>
      </p:pic>
      <p:grpSp>
        <p:nvGrpSpPr>
          <p:cNvPr id="2" name="Group 13"/>
          <p:cNvGrpSpPr>
            <a:grpSpLocks/>
          </p:cNvGrpSpPr>
          <p:nvPr/>
        </p:nvGrpSpPr>
        <p:grpSpPr bwMode="auto">
          <a:xfrm>
            <a:off x="3707904" y="3429000"/>
            <a:ext cx="1152128" cy="864096"/>
            <a:chOff x="204" y="1570"/>
            <a:chExt cx="2947" cy="2359"/>
          </a:xfrm>
        </p:grpSpPr>
        <p:pic>
          <p:nvPicPr>
            <p:cNvPr id="16" name="Picture 14" descr="in16b-vue%203d%20(enceinte%20transparente)"/>
            <p:cNvPicPr>
              <a:picLocks noChangeAspect="1" noChangeArrowheads="1"/>
            </p:cNvPicPr>
            <p:nvPr/>
          </p:nvPicPr>
          <p:blipFill>
            <a:blip r:embed="rId9" cstate="print"/>
            <a:srcRect/>
            <a:stretch>
              <a:fillRect/>
            </a:stretch>
          </p:blipFill>
          <p:spPr bwMode="auto">
            <a:xfrm>
              <a:off x="204" y="1570"/>
              <a:ext cx="2947" cy="2346"/>
            </a:xfrm>
            <a:prstGeom prst="rect">
              <a:avLst/>
            </a:prstGeom>
            <a:noFill/>
            <a:ln w="9525">
              <a:noFill/>
              <a:miter lim="800000"/>
              <a:headEnd/>
              <a:tailEnd/>
            </a:ln>
          </p:spPr>
        </p:pic>
        <p:pic>
          <p:nvPicPr>
            <p:cNvPr id="17" name="Picture 15" descr="IN16B3"/>
            <p:cNvPicPr>
              <a:picLocks noChangeAspect="1" noChangeArrowheads="1"/>
            </p:cNvPicPr>
            <p:nvPr/>
          </p:nvPicPr>
          <p:blipFill>
            <a:blip r:embed="rId10" cstate="print"/>
            <a:srcRect/>
            <a:stretch>
              <a:fillRect/>
            </a:stretch>
          </p:blipFill>
          <p:spPr bwMode="auto">
            <a:xfrm>
              <a:off x="567" y="3430"/>
              <a:ext cx="605" cy="454"/>
            </a:xfrm>
            <a:prstGeom prst="rect">
              <a:avLst/>
            </a:prstGeom>
            <a:noFill/>
            <a:ln w="9525">
              <a:noFill/>
              <a:miter lim="800000"/>
              <a:headEnd/>
              <a:tailEnd/>
            </a:ln>
          </p:spPr>
        </p:pic>
        <p:pic>
          <p:nvPicPr>
            <p:cNvPr id="18" name="Picture 16"/>
            <p:cNvPicPr>
              <a:picLocks noChangeArrowheads="1"/>
            </p:cNvPicPr>
            <p:nvPr/>
          </p:nvPicPr>
          <p:blipFill>
            <a:blip r:embed="rId11" cstate="print"/>
            <a:srcRect l="19370" r="13976"/>
            <a:stretch>
              <a:fillRect/>
            </a:stretch>
          </p:blipFill>
          <p:spPr bwMode="auto">
            <a:xfrm>
              <a:off x="1292" y="3339"/>
              <a:ext cx="408" cy="590"/>
            </a:xfrm>
            <a:prstGeom prst="rect">
              <a:avLst/>
            </a:prstGeom>
            <a:noFill/>
            <a:ln w="9525">
              <a:noFill/>
              <a:miter lim="800000"/>
              <a:headEnd/>
              <a:tailEnd/>
            </a:ln>
          </p:spPr>
        </p:pic>
      </p:grpSp>
      <p:pic>
        <p:nvPicPr>
          <p:cNvPr id="742401" name="Picture 1"/>
          <p:cNvPicPr>
            <a:picLocks noChangeAspect="1" noChangeArrowheads="1"/>
          </p:cNvPicPr>
          <p:nvPr/>
        </p:nvPicPr>
        <p:blipFill>
          <a:blip r:embed="rId12" cstate="print"/>
          <a:srcRect/>
          <a:stretch>
            <a:fillRect/>
          </a:stretch>
        </p:blipFill>
        <p:spPr bwMode="auto">
          <a:xfrm>
            <a:off x="4529227" y="-27384"/>
            <a:ext cx="4614773"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Evolution of ILL as world leader</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r>
              <a:rPr lang="en-US" sz="2200" dirty="0" smtClean="0"/>
              <a:t>Strong culture of technological development</a:t>
            </a:r>
            <a:endParaRPr lang="en-GB" sz="2200" dirty="0"/>
          </a:p>
        </p:txBody>
      </p:sp>
      <p:pic>
        <p:nvPicPr>
          <p:cNvPr id="15" name="Picture 9" descr="D7detector.jpg"/>
          <p:cNvPicPr>
            <a:picLocks noChangeAspect="1"/>
          </p:cNvPicPr>
          <p:nvPr/>
        </p:nvPicPr>
        <p:blipFill>
          <a:blip r:embed="rId3" cstate="print"/>
          <a:srcRect/>
          <a:stretch>
            <a:fillRect/>
          </a:stretch>
        </p:blipFill>
        <p:spPr bwMode="auto">
          <a:xfrm>
            <a:off x="1403648" y="2348880"/>
            <a:ext cx="2932112" cy="1908175"/>
          </a:xfrm>
          <a:prstGeom prst="rect">
            <a:avLst/>
          </a:prstGeom>
          <a:noFill/>
          <a:ln w="9525">
            <a:noFill/>
            <a:miter lim="800000"/>
            <a:headEnd/>
            <a:tailEnd/>
          </a:ln>
        </p:spPr>
      </p:pic>
      <p:pic>
        <p:nvPicPr>
          <p:cNvPr id="16" name="Picture 10" descr="He3cells.jpg"/>
          <p:cNvPicPr>
            <a:picLocks noChangeAspect="1"/>
          </p:cNvPicPr>
          <p:nvPr/>
        </p:nvPicPr>
        <p:blipFill>
          <a:blip r:embed="rId4" cstate="print"/>
          <a:srcRect/>
          <a:stretch>
            <a:fillRect/>
          </a:stretch>
        </p:blipFill>
        <p:spPr bwMode="auto">
          <a:xfrm>
            <a:off x="755576" y="4437112"/>
            <a:ext cx="3906837" cy="1847850"/>
          </a:xfrm>
          <a:prstGeom prst="rect">
            <a:avLst/>
          </a:prstGeom>
          <a:noFill/>
          <a:ln w="9525">
            <a:noFill/>
            <a:miter lim="800000"/>
            <a:headEnd/>
            <a:tailEnd/>
          </a:ln>
        </p:spPr>
      </p:pic>
      <p:pic>
        <p:nvPicPr>
          <p:cNvPr id="17" name="Picture 11" descr="mono.jpg"/>
          <p:cNvPicPr>
            <a:picLocks noChangeAspect="1"/>
          </p:cNvPicPr>
          <p:nvPr/>
        </p:nvPicPr>
        <p:blipFill>
          <a:blip r:embed="rId5" cstate="print"/>
          <a:srcRect/>
          <a:stretch>
            <a:fillRect/>
          </a:stretch>
        </p:blipFill>
        <p:spPr bwMode="auto">
          <a:xfrm>
            <a:off x="5702573" y="2280716"/>
            <a:ext cx="2109787" cy="2084388"/>
          </a:xfrm>
          <a:prstGeom prst="rect">
            <a:avLst/>
          </a:prstGeom>
          <a:noFill/>
          <a:ln w="9525">
            <a:noFill/>
            <a:miter lim="800000"/>
            <a:headEnd/>
            <a:tailEnd/>
          </a:ln>
        </p:spPr>
      </p:pic>
      <p:pic>
        <p:nvPicPr>
          <p:cNvPr id="18" name="Picture 12" descr="D22detector.jpg"/>
          <p:cNvPicPr>
            <a:picLocks noChangeAspect="1"/>
          </p:cNvPicPr>
          <p:nvPr/>
        </p:nvPicPr>
        <p:blipFill>
          <a:blip r:embed="rId6" cstate="print"/>
          <a:srcRect/>
          <a:stretch>
            <a:fillRect/>
          </a:stretch>
        </p:blipFill>
        <p:spPr bwMode="auto">
          <a:xfrm>
            <a:off x="5652120" y="4462735"/>
            <a:ext cx="2249488" cy="220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052736"/>
            <a:ext cx="9144000" cy="1153276"/>
          </a:xfrm>
        </p:spPr>
        <p:txBody>
          <a:bodyPr/>
          <a:lstStyle/>
          <a:p>
            <a:pPr>
              <a:defRPr/>
            </a:pPr>
            <a:r>
              <a:rPr lang="en-GB" dirty="0" smtClean="0">
                <a:solidFill>
                  <a:srgbClr val="FFFF00"/>
                </a:solidFill>
              </a:rPr>
              <a:t>D33</a:t>
            </a:r>
            <a:endParaRPr lang="fr-FR" dirty="0" smtClean="0">
              <a:solidFill>
                <a:srgbClr val="FFFF00"/>
              </a:solidFill>
            </a:endParaRPr>
          </a:p>
        </p:txBody>
      </p:sp>
      <p:sp>
        <p:nvSpPr>
          <p:cNvPr id="30723" name="Content Placeholder 2"/>
          <p:cNvSpPr>
            <a:spLocks noGrp="1"/>
          </p:cNvSpPr>
          <p:nvPr>
            <p:ph idx="1"/>
          </p:nvPr>
        </p:nvSpPr>
        <p:spPr>
          <a:xfrm>
            <a:off x="0" y="1556792"/>
            <a:ext cx="8964488" cy="1368152"/>
          </a:xfrm>
        </p:spPr>
        <p:txBody>
          <a:bodyPr>
            <a:noAutofit/>
          </a:bodyPr>
          <a:lstStyle/>
          <a:p>
            <a:r>
              <a:rPr lang="en-GB" sz="2000" dirty="0" smtClean="0"/>
              <a:t>Du nouveau</a:t>
            </a:r>
          </a:p>
          <a:p>
            <a:pPr lvl="1"/>
            <a:r>
              <a:rPr lang="en-GB" sz="1600" dirty="0" smtClean="0"/>
              <a:t>4 </a:t>
            </a:r>
            <a:r>
              <a:rPr lang="en-GB" sz="1600" dirty="0" err="1" smtClean="0"/>
              <a:t>détecteurs</a:t>
            </a:r>
            <a:r>
              <a:rPr lang="en-GB" sz="1600" dirty="0" smtClean="0"/>
              <a:t> </a:t>
            </a:r>
            <a:r>
              <a:rPr lang="en-GB" sz="1600" dirty="0" err="1" smtClean="0"/>
              <a:t>latéraux</a:t>
            </a:r>
            <a:r>
              <a:rPr lang="en-GB" sz="1600" dirty="0" smtClean="0"/>
              <a:t> pour </a:t>
            </a:r>
            <a:r>
              <a:rPr lang="en-GB" sz="1600" dirty="0" err="1" smtClean="0"/>
              <a:t>étendre</a:t>
            </a:r>
            <a:r>
              <a:rPr lang="en-GB" sz="1600" dirty="0" smtClean="0"/>
              <a:t> la </a:t>
            </a:r>
            <a:r>
              <a:rPr lang="en-GB" sz="1600" dirty="0" err="1" smtClean="0"/>
              <a:t>gamme</a:t>
            </a:r>
            <a:r>
              <a:rPr lang="en-GB" sz="1600" dirty="0" smtClean="0"/>
              <a:t> de (q)</a:t>
            </a:r>
          </a:p>
          <a:p>
            <a:pPr lvl="1"/>
            <a:r>
              <a:rPr lang="en-GB" sz="1600" dirty="0" smtClean="0"/>
              <a:t>En mode </a:t>
            </a:r>
            <a:r>
              <a:rPr lang="en-GB" sz="1600" dirty="0" err="1" smtClean="0"/>
              <a:t>monochromatique</a:t>
            </a:r>
            <a:r>
              <a:rPr lang="en-GB" sz="1600" dirty="0" smtClean="0"/>
              <a:t> </a:t>
            </a:r>
            <a:r>
              <a:rPr lang="en-GB" sz="1600" dirty="0" err="1" smtClean="0"/>
              <a:t>q</a:t>
            </a:r>
            <a:r>
              <a:rPr lang="en-GB" sz="1600" baseline="-25000" dirty="0" err="1" smtClean="0"/>
              <a:t>max</a:t>
            </a:r>
            <a:r>
              <a:rPr lang="en-GB" sz="1600" dirty="0" smtClean="0"/>
              <a:t>/</a:t>
            </a:r>
            <a:r>
              <a:rPr lang="en-GB" sz="1600" dirty="0" err="1" smtClean="0"/>
              <a:t>q</a:t>
            </a:r>
            <a:r>
              <a:rPr lang="en-GB" sz="1600" baseline="-25000" dirty="0" err="1" smtClean="0"/>
              <a:t>min</a:t>
            </a:r>
            <a:r>
              <a:rPr lang="en-GB" sz="1600" dirty="0" smtClean="0"/>
              <a:t>  de 12 à 25</a:t>
            </a:r>
          </a:p>
          <a:p>
            <a:pPr lvl="1"/>
            <a:r>
              <a:rPr lang="en-GB" sz="1600" dirty="0" smtClean="0"/>
              <a:t>En mode temps de </a:t>
            </a:r>
            <a:r>
              <a:rPr lang="en-GB" sz="1600" dirty="0" err="1" smtClean="0"/>
              <a:t>vol</a:t>
            </a:r>
            <a:r>
              <a:rPr lang="en-GB" sz="1600" dirty="0" smtClean="0"/>
              <a:t> 100-1000</a:t>
            </a:r>
            <a:endParaRPr lang="en-GB" sz="2000" dirty="0" smtClean="0"/>
          </a:p>
          <a:p>
            <a:pPr lvl="1"/>
            <a:endParaRPr lang="en-GB" sz="1800" dirty="0" smtClean="0"/>
          </a:p>
          <a:p>
            <a:pPr lvl="1">
              <a:buNone/>
            </a:pPr>
            <a:endParaRPr lang="en-GB" sz="1800" dirty="0" smtClean="0"/>
          </a:p>
          <a:p>
            <a:pPr>
              <a:buNone/>
            </a:pPr>
            <a:endParaRPr lang="en-GB" sz="2200" dirty="0" smtClean="0"/>
          </a:p>
          <a:p>
            <a:pPr>
              <a:buNone/>
            </a:pPr>
            <a:endParaRPr lang="en-GB" sz="2200" dirty="0" smtClean="0"/>
          </a:p>
        </p:txBody>
      </p:sp>
      <p:pic>
        <p:nvPicPr>
          <p:cNvPr id="31745" name="Picture 1" descr="E:\SciCoMarch2013\Photos and Images\sm_0033.jpg"/>
          <p:cNvPicPr>
            <a:picLocks noChangeAspect="1" noChangeArrowheads="1"/>
          </p:cNvPicPr>
          <p:nvPr/>
        </p:nvPicPr>
        <p:blipFill>
          <a:blip r:embed="rId3" cstate="print"/>
          <a:srcRect/>
          <a:stretch>
            <a:fillRect/>
          </a:stretch>
        </p:blipFill>
        <p:spPr bwMode="auto">
          <a:xfrm>
            <a:off x="251520" y="2952328"/>
            <a:ext cx="2895786" cy="3861048"/>
          </a:xfrm>
          <a:prstGeom prst="rect">
            <a:avLst/>
          </a:prstGeom>
          <a:noFill/>
        </p:spPr>
      </p:pic>
      <p:pic>
        <p:nvPicPr>
          <p:cNvPr id="31747" name="Picture 3" descr="E:\SciCoMarch2013\Photos and Images\sm_0001.jpg"/>
          <p:cNvPicPr>
            <a:picLocks noChangeAspect="1" noChangeArrowheads="1"/>
          </p:cNvPicPr>
          <p:nvPr/>
        </p:nvPicPr>
        <p:blipFill>
          <a:blip r:embed="rId4" cstate="print"/>
          <a:srcRect/>
          <a:stretch>
            <a:fillRect/>
          </a:stretch>
        </p:blipFill>
        <p:spPr bwMode="auto">
          <a:xfrm>
            <a:off x="3347864" y="3501008"/>
            <a:ext cx="3108375" cy="3608816"/>
          </a:xfrm>
          <a:prstGeom prst="rect">
            <a:avLst/>
          </a:prstGeom>
          <a:noFill/>
        </p:spPr>
      </p:pic>
      <p:pic>
        <p:nvPicPr>
          <p:cNvPr id="8" name="Picture 2" descr="E:\SciCoMarch2013\Photos and Images\Latex L - TOF &amp; Mono.jpeg"/>
          <p:cNvPicPr>
            <a:picLocks noChangeAspect="1" noChangeArrowheads="1"/>
          </p:cNvPicPr>
          <p:nvPr/>
        </p:nvPicPr>
        <p:blipFill>
          <a:blip r:embed="rId5" cstate="print"/>
          <a:srcRect/>
          <a:stretch>
            <a:fillRect/>
          </a:stretch>
        </p:blipFill>
        <p:spPr bwMode="auto">
          <a:xfrm>
            <a:off x="5880117" y="3645024"/>
            <a:ext cx="3263883" cy="223224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0" y="1844824"/>
            <a:ext cx="9144000" cy="1368152"/>
          </a:xfrm>
        </p:spPr>
        <p:txBody>
          <a:bodyPr>
            <a:noAutofit/>
          </a:bodyPr>
          <a:lstStyle/>
          <a:p>
            <a:r>
              <a:rPr lang="en-GB" sz="2000" dirty="0" smtClean="0"/>
              <a:t>Le </a:t>
            </a:r>
            <a:r>
              <a:rPr lang="en-GB" sz="2000" dirty="0" err="1" smtClean="0"/>
              <a:t>projet</a:t>
            </a:r>
            <a:r>
              <a:rPr lang="en-GB" sz="2000" dirty="0" smtClean="0"/>
              <a:t> H5 des guides pour ILL22.</a:t>
            </a:r>
          </a:p>
          <a:p>
            <a:pPr>
              <a:buNone/>
            </a:pPr>
            <a:r>
              <a:rPr lang="en-GB" sz="2000" dirty="0" smtClean="0"/>
              <a:t>		Grand </a:t>
            </a:r>
            <a:r>
              <a:rPr lang="en-GB" sz="2000" dirty="0" err="1" smtClean="0"/>
              <a:t>arrêt</a:t>
            </a:r>
            <a:r>
              <a:rPr lang="en-GB" sz="2000" dirty="0" smtClean="0"/>
              <a:t> 2013-2014</a:t>
            </a:r>
          </a:p>
          <a:p>
            <a:pPr lvl="1"/>
            <a:endParaRPr lang="en-GB" sz="1800" dirty="0" smtClean="0"/>
          </a:p>
          <a:p>
            <a:pPr lvl="1">
              <a:buNone/>
            </a:pPr>
            <a:endParaRPr lang="en-GB" sz="1800" dirty="0" smtClean="0"/>
          </a:p>
          <a:p>
            <a:pPr>
              <a:buNone/>
            </a:pPr>
            <a:endParaRPr lang="en-GB" sz="2200" dirty="0" smtClean="0"/>
          </a:p>
          <a:p>
            <a:pPr>
              <a:buNone/>
            </a:pPr>
            <a:endParaRPr lang="en-GB" sz="2200" dirty="0" smtClean="0"/>
          </a:p>
        </p:txBody>
      </p:sp>
      <p:grpSp>
        <p:nvGrpSpPr>
          <p:cNvPr id="2" name="Group 7"/>
          <p:cNvGrpSpPr/>
          <p:nvPr/>
        </p:nvGrpSpPr>
        <p:grpSpPr>
          <a:xfrm>
            <a:off x="179512" y="3501008"/>
            <a:ext cx="4392488" cy="2458482"/>
            <a:chOff x="323528" y="3429000"/>
            <a:chExt cx="4392488" cy="2458482"/>
          </a:xfrm>
        </p:grpSpPr>
        <p:pic>
          <p:nvPicPr>
            <p:cNvPr id="6" name="Picture 2"/>
            <p:cNvPicPr>
              <a:picLocks noChangeAspect="1" noChangeArrowheads="1"/>
            </p:cNvPicPr>
            <p:nvPr/>
          </p:nvPicPr>
          <p:blipFill>
            <a:blip r:embed="rId3" cstate="print"/>
            <a:srcRect l="56249" t="34300" r="12922" b="13201"/>
            <a:stretch>
              <a:fillRect/>
            </a:stretch>
          </p:blipFill>
          <p:spPr bwMode="auto">
            <a:xfrm>
              <a:off x="323528" y="3429000"/>
              <a:ext cx="4392488" cy="2458482"/>
            </a:xfrm>
            <a:prstGeom prst="rect">
              <a:avLst/>
            </a:prstGeom>
            <a:noFill/>
            <a:ln w="9525">
              <a:noFill/>
              <a:miter lim="800000"/>
              <a:headEnd/>
              <a:tailEnd/>
            </a:ln>
          </p:spPr>
        </p:pic>
        <p:sp>
          <p:nvSpPr>
            <p:cNvPr id="7" name="Rectangle 6"/>
            <p:cNvSpPr/>
            <p:nvPr/>
          </p:nvSpPr>
          <p:spPr>
            <a:xfrm>
              <a:off x="323528" y="3429000"/>
              <a:ext cx="194421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Espace réservé du contenu 3"/>
          <p:cNvPicPr>
            <a:picLocks/>
          </p:cNvPicPr>
          <p:nvPr/>
        </p:nvPicPr>
        <p:blipFill>
          <a:blip r:embed="rId4" cstate="print"/>
          <a:srcRect/>
          <a:stretch>
            <a:fillRect/>
          </a:stretch>
        </p:blipFill>
        <p:spPr bwMode="auto">
          <a:xfrm>
            <a:off x="4787928" y="4590678"/>
            <a:ext cx="4356072" cy="2267322"/>
          </a:xfrm>
          <a:prstGeom prst="rect">
            <a:avLst/>
          </a:prstGeom>
          <a:noFill/>
          <a:ln w="9525">
            <a:noFill/>
            <a:miter lim="800000"/>
            <a:headEnd/>
            <a:tailEnd/>
          </a:ln>
        </p:spPr>
      </p:pic>
      <p:pic>
        <p:nvPicPr>
          <p:cNvPr id="10" name="Espace réservé du contenu 3"/>
          <p:cNvPicPr>
            <a:picLocks/>
          </p:cNvPicPr>
          <p:nvPr/>
        </p:nvPicPr>
        <p:blipFill>
          <a:blip r:embed="rId5" cstate="print"/>
          <a:srcRect/>
          <a:stretch>
            <a:fillRect/>
          </a:stretch>
        </p:blipFill>
        <p:spPr bwMode="auto">
          <a:xfrm>
            <a:off x="5114398" y="2276872"/>
            <a:ext cx="3706074" cy="2247528"/>
          </a:xfrm>
          <a:prstGeom prst="rect">
            <a:avLst/>
          </a:prstGeom>
          <a:noFill/>
          <a:ln w="9525">
            <a:noFill/>
            <a:miter lim="800000"/>
            <a:headEnd/>
            <a:tailEnd/>
          </a:ln>
        </p:spPr>
      </p:pic>
      <p:sp>
        <p:nvSpPr>
          <p:cNvPr id="11" name="Title 10"/>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051588"/>
            <a:ext cx="9144000" cy="1153276"/>
          </a:xfrm>
        </p:spPr>
        <p:txBody>
          <a:bodyPr/>
          <a:lstStyle/>
          <a:p>
            <a:pPr>
              <a:defRPr/>
            </a:pPr>
            <a:r>
              <a:rPr lang="en-GB" dirty="0" smtClean="0">
                <a:solidFill>
                  <a:srgbClr val="FFFF00"/>
                </a:solidFill>
              </a:rPr>
              <a:t>Thales et WASP</a:t>
            </a:r>
            <a:endParaRPr lang="fr-FR" dirty="0" smtClean="0">
              <a:solidFill>
                <a:srgbClr val="FFFF00"/>
              </a:solidFill>
            </a:endParaRPr>
          </a:p>
        </p:txBody>
      </p:sp>
      <p:sp>
        <p:nvSpPr>
          <p:cNvPr id="30723" name="Content Placeholder 2"/>
          <p:cNvSpPr>
            <a:spLocks noGrp="1"/>
          </p:cNvSpPr>
          <p:nvPr>
            <p:ph idx="1"/>
          </p:nvPr>
        </p:nvSpPr>
        <p:spPr>
          <a:xfrm>
            <a:off x="0" y="1844824"/>
            <a:ext cx="9144000" cy="1368152"/>
          </a:xfrm>
        </p:spPr>
        <p:txBody>
          <a:bodyPr>
            <a:noAutofit/>
          </a:bodyPr>
          <a:lstStyle/>
          <a:p>
            <a:r>
              <a:rPr lang="en-GB" sz="2000" dirty="0" err="1" smtClean="0"/>
              <a:t>Deux</a:t>
            </a:r>
            <a:r>
              <a:rPr lang="en-GB" sz="2000" dirty="0" smtClean="0"/>
              <a:t> instruments pour 2015</a:t>
            </a:r>
          </a:p>
          <a:p>
            <a:pPr lvl="1"/>
            <a:r>
              <a:rPr lang="en-GB" sz="1600" dirty="0" smtClean="0"/>
              <a:t>Un spin echo WASP (IN11 </a:t>
            </a:r>
            <a:r>
              <a:rPr lang="en-GB" sz="1600" dirty="0" err="1" smtClean="0"/>
              <a:t>fermé</a:t>
            </a:r>
            <a:r>
              <a:rPr lang="en-GB" sz="1600" dirty="0" smtClean="0"/>
              <a:t>) </a:t>
            </a:r>
          </a:p>
          <a:p>
            <a:pPr lvl="1"/>
            <a:r>
              <a:rPr lang="en-GB" sz="1600" dirty="0" smtClean="0"/>
              <a:t>Un </a:t>
            </a:r>
            <a:r>
              <a:rPr lang="en-GB" sz="1600" dirty="0" err="1" smtClean="0"/>
              <a:t>trois</a:t>
            </a:r>
            <a:r>
              <a:rPr lang="en-GB" sz="1600" dirty="0" smtClean="0"/>
              <a:t> axes Thales (IN14 </a:t>
            </a:r>
            <a:r>
              <a:rPr lang="en-GB" sz="1600" dirty="0" err="1" smtClean="0"/>
              <a:t>fermé</a:t>
            </a:r>
            <a:r>
              <a:rPr lang="en-GB" sz="1600" dirty="0" smtClean="0"/>
              <a:t>)</a:t>
            </a:r>
          </a:p>
          <a:p>
            <a:pPr lvl="1"/>
            <a:endParaRPr lang="en-GB" sz="1800" dirty="0" smtClean="0"/>
          </a:p>
          <a:p>
            <a:pPr lvl="1">
              <a:buNone/>
            </a:pPr>
            <a:endParaRPr lang="en-GB" sz="1800" dirty="0" smtClean="0"/>
          </a:p>
          <a:p>
            <a:pPr>
              <a:buNone/>
            </a:pPr>
            <a:endParaRPr lang="en-GB" sz="2200" dirty="0" smtClean="0"/>
          </a:p>
          <a:p>
            <a:pPr>
              <a:buNone/>
            </a:pPr>
            <a:endParaRPr lang="en-GB" sz="2200" dirty="0" smtClean="0"/>
          </a:p>
        </p:txBody>
      </p:sp>
      <p:grpSp>
        <p:nvGrpSpPr>
          <p:cNvPr id="2" name="Group 7"/>
          <p:cNvGrpSpPr/>
          <p:nvPr/>
        </p:nvGrpSpPr>
        <p:grpSpPr>
          <a:xfrm>
            <a:off x="179512" y="3501008"/>
            <a:ext cx="4392488" cy="2458482"/>
            <a:chOff x="323528" y="3429000"/>
            <a:chExt cx="4392488" cy="2458482"/>
          </a:xfrm>
        </p:grpSpPr>
        <p:pic>
          <p:nvPicPr>
            <p:cNvPr id="6" name="Picture 2"/>
            <p:cNvPicPr>
              <a:picLocks noChangeAspect="1" noChangeArrowheads="1"/>
            </p:cNvPicPr>
            <p:nvPr/>
          </p:nvPicPr>
          <p:blipFill>
            <a:blip r:embed="rId3" cstate="print"/>
            <a:srcRect l="56249" t="34300" r="12922" b="13201"/>
            <a:stretch>
              <a:fillRect/>
            </a:stretch>
          </p:blipFill>
          <p:spPr bwMode="auto">
            <a:xfrm>
              <a:off x="323528" y="3429000"/>
              <a:ext cx="4392488" cy="2458482"/>
            </a:xfrm>
            <a:prstGeom prst="rect">
              <a:avLst/>
            </a:prstGeom>
            <a:noFill/>
            <a:ln w="9525">
              <a:noFill/>
              <a:miter lim="800000"/>
              <a:headEnd/>
              <a:tailEnd/>
            </a:ln>
          </p:spPr>
        </p:pic>
        <p:sp>
          <p:nvSpPr>
            <p:cNvPr id="7" name="Rectangle 6"/>
            <p:cNvSpPr/>
            <p:nvPr/>
          </p:nvSpPr>
          <p:spPr>
            <a:xfrm>
              <a:off x="323528" y="3429000"/>
              <a:ext cx="194421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Picture 2"/>
          <p:cNvPicPr>
            <a:picLocks noChangeAspect="1" noChangeArrowheads="1"/>
          </p:cNvPicPr>
          <p:nvPr/>
        </p:nvPicPr>
        <p:blipFill>
          <a:blip r:embed="rId4" cstate="print"/>
          <a:srcRect/>
          <a:stretch>
            <a:fillRect/>
          </a:stretch>
        </p:blipFill>
        <p:spPr bwMode="auto">
          <a:xfrm>
            <a:off x="5220072" y="2276872"/>
            <a:ext cx="3744416" cy="2307492"/>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srcRect l="19971" t="16975" r="20940" b="7254"/>
          <a:stretch>
            <a:fillRect/>
          </a:stretch>
        </p:blipFill>
        <p:spPr bwMode="auto">
          <a:xfrm>
            <a:off x="5508104" y="4509120"/>
            <a:ext cx="3240360" cy="2337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1123596"/>
            <a:ext cx="9144000" cy="1153276"/>
          </a:xfrm>
        </p:spPr>
        <p:txBody>
          <a:bodyPr/>
          <a:lstStyle/>
          <a:p>
            <a:pPr>
              <a:defRPr/>
            </a:pPr>
            <a:r>
              <a:rPr lang="en-GB" dirty="0" smtClean="0">
                <a:solidFill>
                  <a:srgbClr val="FFFF00"/>
                </a:solidFill>
              </a:rPr>
              <a:t>Un vie après l’</a:t>
            </a:r>
            <a:r>
              <a:rPr lang="en-GB" baseline="30000" dirty="0" smtClean="0">
                <a:solidFill>
                  <a:srgbClr val="FFFF00"/>
                </a:solidFill>
              </a:rPr>
              <a:t>3</a:t>
            </a:r>
            <a:r>
              <a:rPr lang="en-GB" dirty="0" smtClean="0">
                <a:solidFill>
                  <a:srgbClr val="FFFF00"/>
                </a:solidFill>
              </a:rPr>
              <a:t>He</a:t>
            </a:r>
            <a:endParaRPr lang="fr-FR" dirty="0" smtClean="0">
              <a:solidFill>
                <a:srgbClr val="FFFF00"/>
              </a:solidFill>
            </a:endParaRPr>
          </a:p>
        </p:txBody>
      </p:sp>
      <p:sp>
        <p:nvSpPr>
          <p:cNvPr id="30723" name="Content Placeholder 2"/>
          <p:cNvSpPr>
            <a:spLocks noGrp="1"/>
          </p:cNvSpPr>
          <p:nvPr>
            <p:ph idx="1"/>
          </p:nvPr>
        </p:nvSpPr>
        <p:spPr>
          <a:xfrm>
            <a:off x="0" y="1772816"/>
            <a:ext cx="8964488" cy="1368152"/>
          </a:xfrm>
        </p:spPr>
        <p:txBody>
          <a:bodyPr>
            <a:noAutofit/>
          </a:bodyPr>
          <a:lstStyle/>
          <a:p>
            <a:r>
              <a:rPr lang="en-GB" sz="2000" dirty="0" smtClean="0"/>
              <a:t>Un nouveau type de </a:t>
            </a:r>
            <a:r>
              <a:rPr lang="en-GB" sz="2000" dirty="0" err="1" smtClean="0"/>
              <a:t>detecteur</a:t>
            </a:r>
            <a:r>
              <a:rPr lang="en-GB" sz="2000" dirty="0" smtClean="0"/>
              <a:t> à base de Bore (B</a:t>
            </a:r>
            <a:r>
              <a:rPr lang="en-GB" sz="2000" baseline="-25000" dirty="0" smtClean="0"/>
              <a:t>4</a:t>
            </a:r>
            <a:r>
              <a:rPr lang="en-GB" sz="2000" dirty="0" smtClean="0"/>
              <a:t>C)</a:t>
            </a:r>
          </a:p>
          <a:p>
            <a:pPr>
              <a:buNone/>
            </a:pPr>
            <a:endParaRPr lang="en-GB" sz="2000" dirty="0" smtClean="0"/>
          </a:p>
          <a:p>
            <a:pPr lvl="1">
              <a:buNone/>
            </a:pPr>
            <a:endParaRPr lang="en-GB" sz="1800" dirty="0" smtClean="0"/>
          </a:p>
          <a:p>
            <a:pPr lvl="1">
              <a:buNone/>
            </a:pPr>
            <a:endParaRPr lang="en-GB" sz="1800" dirty="0" smtClean="0"/>
          </a:p>
          <a:p>
            <a:pPr>
              <a:buNone/>
            </a:pPr>
            <a:endParaRPr lang="en-GB" sz="2200" dirty="0" smtClean="0"/>
          </a:p>
          <a:p>
            <a:pPr>
              <a:buNone/>
            </a:pPr>
            <a:endParaRPr lang="en-GB" sz="2200" dirty="0" smtClean="0"/>
          </a:p>
        </p:txBody>
      </p:sp>
      <p:grpSp>
        <p:nvGrpSpPr>
          <p:cNvPr id="2" name="Group 6"/>
          <p:cNvGrpSpPr/>
          <p:nvPr/>
        </p:nvGrpSpPr>
        <p:grpSpPr>
          <a:xfrm>
            <a:off x="3275856" y="2780928"/>
            <a:ext cx="2664296" cy="1510482"/>
            <a:chOff x="2843808" y="2276872"/>
            <a:chExt cx="2664296" cy="1510482"/>
          </a:xfrm>
        </p:grpSpPr>
        <p:pic>
          <p:nvPicPr>
            <p:cNvPr id="9" name="Picture 2" descr="C:\Users\ferraton\Documents\Documents scientifiques et techniques\B4C multicouche\grille.JPG"/>
            <p:cNvPicPr>
              <a:picLocks noChangeAspect="1" noChangeArrowheads="1"/>
            </p:cNvPicPr>
            <p:nvPr/>
          </p:nvPicPr>
          <p:blipFill>
            <a:blip r:embed="rId4" cstate="print"/>
            <a:srcRect/>
            <a:stretch>
              <a:fillRect/>
            </a:stretch>
          </p:blipFill>
          <p:spPr bwMode="auto">
            <a:xfrm>
              <a:off x="2843808" y="2276872"/>
              <a:ext cx="2015943" cy="1510482"/>
            </a:xfrm>
            <a:prstGeom prst="rect">
              <a:avLst/>
            </a:prstGeom>
            <a:noFill/>
          </p:spPr>
        </p:pic>
        <p:cxnSp>
          <p:nvCxnSpPr>
            <p:cNvPr id="10" name="Connecteur droit avec flèche 8"/>
            <p:cNvCxnSpPr/>
            <p:nvPr/>
          </p:nvCxnSpPr>
          <p:spPr>
            <a:xfrm flipH="1">
              <a:off x="4355976" y="2780928"/>
              <a:ext cx="1152128" cy="14401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21217077">
              <a:off x="4657044" y="2606369"/>
              <a:ext cx="761491" cy="276999"/>
            </a:xfrm>
            <a:prstGeom prst="rect">
              <a:avLst/>
            </a:prstGeom>
          </p:spPr>
          <p:txBody>
            <a:bodyPr wrap="none">
              <a:spAutoFit/>
            </a:bodyPr>
            <a:lstStyle/>
            <a:p>
              <a:r>
                <a:rPr lang="en-US" sz="1200" b="1" dirty="0" smtClean="0">
                  <a:solidFill>
                    <a:srgbClr val="0070C0"/>
                  </a:solidFill>
                </a:rPr>
                <a:t>neutrons</a:t>
              </a:r>
              <a:endParaRPr lang="fr-FR" sz="1200" b="1" dirty="0">
                <a:solidFill>
                  <a:srgbClr val="0070C0"/>
                </a:solidFill>
              </a:endParaRPr>
            </a:p>
          </p:txBody>
        </p:sp>
      </p:grpSp>
      <p:graphicFrame>
        <p:nvGraphicFramePr>
          <p:cNvPr id="12" name="Objet 63"/>
          <p:cNvGraphicFramePr>
            <a:graphicFrameLocks noChangeAspect="1"/>
          </p:cNvGraphicFramePr>
          <p:nvPr/>
        </p:nvGraphicFramePr>
        <p:xfrm>
          <a:off x="107504" y="4797152"/>
          <a:ext cx="2910643" cy="432048"/>
        </p:xfrm>
        <a:graphic>
          <a:graphicData uri="http://schemas.openxmlformats.org/presentationml/2006/ole">
            <p:oleObj spid="_x0000_s696322" name="Équation" r:id="rId5" imgW="3251160" imgH="482400" progId="Equation.3">
              <p:embed/>
            </p:oleObj>
          </a:graphicData>
        </a:graphic>
      </p:graphicFrame>
      <p:grpSp>
        <p:nvGrpSpPr>
          <p:cNvPr id="3" name="Group 12"/>
          <p:cNvGrpSpPr/>
          <p:nvPr/>
        </p:nvGrpSpPr>
        <p:grpSpPr>
          <a:xfrm>
            <a:off x="4499992" y="4715825"/>
            <a:ext cx="2855857" cy="2142175"/>
            <a:chOff x="6060102" y="4149080"/>
            <a:chExt cx="2855857" cy="2142175"/>
          </a:xfrm>
        </p:grpSpPr>
        <p:pic>
          <p:nvPicPr>
            <p:cNvPr id="14" name="Picture 5" descr="C:\Users\ferraton\Documents\Documents scientifiques et techniques\B4C multicouche\IN6_proto\Photos\PA221127.JPG"/>
            <p:cNvPicPr>
              <a:picLocks noChangeAspect="1" noChangeArrowheads="1"/>
            </p:cNvPicPr>
            <p:nvPr/>
          </p:nvPicPr>
          <p:blipFill>
            <a:blip r:embed="rId6" cstate="print"/>
            <a:srcRect/>
            <a:stretch>
              <a:fillRect/>
            </a:stretch>
          </p:blipFill>
          <p:spPr bwMode="auto">
            <a:xfrm>
              <a:off x="6060102" y="4149080"/>
              <a:ext cx="2855857" cy="2142175"/>
            </a:xfrm>
            <a:prstGeom prst="rect">
              <a:avLst/>
            </a:prstGeom>
            <a:noFill/>
          </p:spPr>
        </p:pic>
        <p:cxnSp>
          <p:nvCxnSpPr>
            <p:cNvPr id="15" name="Connecteur droit avec flèche 64"/>
            <p:cNvCxnSpPr/>
            <p:nvPr/>
          </p:nvCxnSpPr>
          <p:spPr>
            <a:xfrm flipV="1">
              <a:off x="6156175" y="5229199"/>
              <a:ext cx="1080120" cy="21602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rot="20842698">
              <a:off x="6606001" y="4919304"/>
              <a:ext cx="1033388" cy="276999"/>
            </a:xfrm>
            <a:prstGeom prst="rect">
              <a:avLst/>
            </a:prstGeom>
          </p:spPr>
          <p:txBody>
            <a:bodyPr wrap="square">
              <a:spAutoFit/>
            </a:bodyPr>
            <a:lstStyle/>
            <a:p>
              <a:r>
                <a:rPr lang="en-US" sz="1200" b="1" dirty="0" smtClean="0">
                  <a:solidFill>
                    <a:srgbClr val="0070C0"/>
                  </a:solidFill>
                </a:rPr>
                <a:t>neutrons</a:t>
              </a:r>
              <a:endParaRPr lang="fr-FR" sz="1200" b="1" dirty="0">
                <a:solidFill>
                  <a:srgbClr val="0070C0"/>
                </a:solidFill>
              </a:endParaRPr>
            </a:p>
          </p:txBody>
        </p:sp>
      </p:grpSp>
      <p:grpSp>
        <p:nvGrpSpPr>
          <p:cNvPr id="4" name="Group 16"/>
          <p:cNvGrpSpPr/>
          <p:nvPr/>
        </p:nvGrpSpPr>
        <p:grpSpPr>
          <a:xfrm>
            <a:off x="179512" y="2636912"/>
            <a:ext cx="2661333" cy="1584176"/>
            <a:chOff x="6300192" y="908720"/>
            <a:chExt cx="2661333" cy="1584176"/>
          </a:xfrm>
        </p:grpSpPr>
        <p:sp>
          <p:nvSpPr>
            <p:cNvPr id="18" name="Rectangle 17"/>
            <p:cNvSpPr/>
            <p:nvPr/>
          </p:nvSpPr>
          <p:spPr>
            <a:xfrm>
              <a:off x="7596336" y="1340768"/>
              <a:ext cx="1008112" cy="1152128"/>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7020272" y="1340768"/>
              <a:ext cx="504056" cy="11521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7452320" y="1340768"/>
              <a:ext cx="144016" cy="11521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6948264" y="1340768"/>
              <a:ext cx="144016" cy="11521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7380312" y="908720"/>
              <a:ext cx="1530484" cy="276999"/>
            </a:xfrm>
            <a:prstGeom prst="rect">
              <a:avLst/>
            </a:prstGeom>
            <a:noFill/>
          </p:spPr>
          <p:txBody>
            <a:bodyPr wrap="none">
              <a:spAutoFit/>
            </a:bodyPr>
            <a:lstStyle/>
            <a:p>
              <a:r>
                <a:rPr lang="en-US" sz="1200" dirty="0" smtClean="0">
                  <a:solidFill>
                    <a:schemeClr val="bg1">
                      <a:lumMod val="50000"/>
                    </a:schemeClr>
                  </a:solidFill>
                </a:rPr>
                <a:t>Al substrate (0.5 mm)</a:t>
              </a:r>
              <a:endParaRPr lang="fr-FR" sz="1200" dirty="0">
                <a:solidFill>
                  <a:schemeClr val="bg1">
                    <a:lumMod val="50000"/>
                  </a:schemeClr>
                </a:solidFill>
              </a:endParaRPr>
            </a:p>
          </p:txBody>
        </p:sp>
        <p:sp>
          <p:nvSpPr>
            <p:cNvPr id="23" name="Rectangle 22"/>
            <p:cNvSpPr/>
            <p:nvPr/>
          </p:nvSpPr>
          <p:spPr>
            <a:xfrm>
              <a:off x="8100392" y="1700808"/>
              <a:ext cx="712054" cy="261610"/>
            </a:xfrm>
            <a:prstGeom prst="rect">
              <a:avLst/>
            </a:prstGeom>
          </p:spPr>
          <p:txBody>
            <a:bodyPr wrap="none">
              <a:spAutoFit/>
            </a:bodyPr>
            <a:lstStyle/>
            <a:p>
              <a:r>
                <a:rPr lang="en-US" sz="1050" b="1" dirty="0" smtClean="0">
                  <a:solidFill>
                    <a:srgbClr val="0070C0"/>
                  </a:solidFill>
                </a:rPr>
                <a:t>neutrons</a:t>
              </a:r>
              <a:endParaRPr lang="fr-FR" sz="1050" b="1" dirty="0">
                <a:solidFill>
                  <a:srgbClr val="0070C0"/>
                </a:solidFill>
              </a:endParaRPr>
            </a:p>
          </p:txBody>
        </p:sp>
        <p:sp>
          <p:nvSpPr>
            <p:cNvPr id="24" name="Rectangle 23"/>
            <p:cNvSpPr/>
            <p:nvPr/>
          </p:nvSpPr>
          <p:spPr>
            <a:xfrm>
              <a:off x="6300192" y="908720"/>
              <a:ext cx="935513" cy="461665"/>
            </a:xfrm>
            <a:prstGeom prst="rect">
              <a:avLst/>
            </a:prstGeom>
            <a:noFill/>
          </p:spPr>
          <p:txBody>
            <a:bodyPr wrap="none">
              <a:spAutoFit/>
            </a:bodyPr>
            <a:lstStyle/>
            <a:p>
              <a:pPr algn="ctr"/>
              <a:r>
                <a:rPr lang="en-US" sz="1200" baseline="30000" dirty="0" smtClean="0">
                  <a:solidFill>
                    <a:srgbClr val="00B0F0"/>
                  </a:solidFill>
                </a:rPr>
                <a:t>10</a:t>
              </a:r>
              <a:r>
                <a:rPr lang="en-US" sz="1200" dirty="0" smtClean="0">
                  <a:solidFill>
                    <a:srgbClr val="00B0F0"/>
                  </a:solidFill>
                </a:rPr>
                <a:t>B</a:t>
              </a:r>
              <a:r>
                <a:rPr lang="en-US" sz="1200" baseline="-25000" dirty="0" smtClean="0">
                  <a:solidFill>
                    <a:srgbClr val="00B0F0"/>
                  </a:solidFill>
                </a:rPr>
                <a:t>4</a:t>
              </a:r>
              <a:r>
                <a:rPr lang="en-US" sz="1200" dirty="0" smtClean="0">
                  <a:solidFill>
                    <a:srgbClr val="00B0F0"/>
                  </a:solidFill>
                </a:rPr>
                <a:t>C layers </a:t>
              </a:r>
            </a:p>
            <a:p>
              <a:pPr algn="ctr"/>
              <a:r>
                <a:rPr lang="en-US" sz="1200" dirty="0" smtClean="0">
                  <a:solidFill>
                    <a:srgbClr val="00B0F0"/>
                  </a:solidFill>
                </a:rPr>
                <a:t>(1 µm)</a:t>
              </a:r>
              <a:endParaRPr lang="fr-FR" sz="1200" dirty="0">
                <a:solidFill>
                  <a:srgbClr val="00B0F0"/>
                </a:solidFill>
              </a:endParaRPr>
            </a:p>
          </p:txBody>
        </p:sp>
        <p:cxnSp>
          <p:nvCxnSpPr>
            <p:cNvPr id="25" name="Connecteur droit avec flèche 26"/>
            <p:cNvCxnSpPr/>
            <p:nvPr/>
          </p:nvCxnSpPr>
          <p:spPr>
            <a:xfrm>
              <a:off x="7092280" y="1268760"/>
              <a:ext cx="432048" cy="36004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Connecteur droit avec flèche 28"/>
            <p:cNvCxnSpPr/>
            <p:nvPr/>
          </p:nvCxnSpPr>
          <p:spPr>
            <a:xfrm flipH="1">
              <a:off x="7020272" y="1268760"/>
              <a:ext cx="72008" cy="36004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 name="Connecteur droit avec flèche 32"/>
            <p:cNvCxnSpPr/>
            <p:nvPr/>
          </p:nvCxnSpPr>
          <p:spPr>
            <a:xfrm flipH="1">
              <a:off x="7308304" y="1124744"/>
              <a:ext cx="360040" cy="288032"/>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 name="Connecteur droit avec flèche 39"/>
            <p:cNvCxnSpPr/>
            <p:nvPr/>
          </p:nvCxnSpPr>
          <p:spPr>
            <a:xfrm flipV="1">
              <a:off x="7308304" y="1772816"/>
              <a:ext cx="432048" cy="432048"/>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8841447">
              <a:off x="6857437" y="1736679"/>
              <a:ext cx="1212191" cy="261610"/>
            </a:xfrm>
            <a:prstGeom prst="rect">
              <a:avLst/>
            </a:prstGeom>
          </p:spPr>
          <p:txBody>
            <a:bodyPr wrap="none">
              <a:spAutoFit/>
            </a:bodyPr>
            <a:lstStyle/>
            <a:p>
              <a:r>
                <a:rPr lang="en-US" sz="1050" b="1" dirty="0" smtClean="0">
                  <a:solidFill>
                    <a:srgbClr val="7030A0"/>
                  </a:solidFill>
                </a:rPr>
                <a:t>Fission fragments</a:t>
              </a:r>
              <a:endParaRPr lang="fr-FR" sz="1050" b="1" dirty="0">
                <a:solidFill>
                  <a:srgbClr val="7030A0"/>
                </a:solidFill>
              </a:endParaRPr>
            </a:p>
          </p:txBody>
        </p:sp>
        <p:sp>
          <p:nvSpPr>
            <p:cNvPr id="30" name="Rectangle 29"/>
            <p:cNvSpPr/>
            <p:nvPr/>
          </p:nvSpPr>
          <p:spPr>
            <a:xfrm>
              <a:off x="8100392" y="2204864"/>
              <a:ext cx="861133" cy="253916"/>
            </a:xfrm>
            <a:prstGeom prst="rect">
              <a:avLst/>
            </a:prstGeom>
          </p:spPr>
          <p:txBody>
            <a:bodyPr wrap="none">
              <a:spAutoFit/>
            </a:bodyPr>
            <a:lstStyle/>
            <a:p>
              <a:r>
                <a:rPr lang="en-US" sz="1050" b="1" dirty="0" smtClean="0">
                  <a:solidFill>
                    <a:srgbClr val="FF0000"/>
                  </a:solidFill>
                </a:rPr>
                <a:t>Gas mixture</a:t>
              </a:r>
              <a:endParaRPr lang="fr-FR" sz="1050" b="1" dirty="0">
                <a:solidFill>
                  <a:srgbClr val="FF0000"/>
                </a:solidFill>
              </a:endParaRPr>
            </a:p>
          </p:txBody>
        </p:sp>
        <p:cxnSp>
          <p:nvCxnSpPr>
            <p:cNvPr id="31" name="Connecteur droit avec flèche 18"/>
            <p:cNvCxnSpPr/>
            <p:nvPr/>
          </p:nvCxnSpPr>
          <p:spPr>
            <a:xfrm flipH="1">
              <a:off x="7524328" y="1988840"/>
              <a:ext cx="1296144"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444208" y="1340768"/>
              <a:ext cx="504056" cy="1152128"/>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Rectangle 32"/>
          <p:cNvSpPr/>
          <p:nvPr/>
        </p:nvSpPr>
        <p:spPr>
          <a:xfrm>
            <a:off x="539552" y="4509120"/>
            <a:ext cx="1865382" cy="276999"/>
          </a:xfrm>
          <a:prstGeom prst="rect">
            <a:avLst/>
          </a:prstGeom>
        </p:spPr>
        <p:txBody>
          <a:bodyPr wrap="none">
            <a:spAutoFit/>
          </a:bodyPr>
          <a:lstStyle/>
          <a:p>
            <a:r>
              <a:rPr lang="en-US" sz="1200" dirty="0" smtClean="0"/>
              <a:t>Neutron conversion in </a:t>
            </a:r>
            <a:r>
              <a:rPr lang="en-US" sz="1200" baseline="30000" dirty="0" smtClean="0"/>
              <a:t>10</a:t>
            </a:r>
            <a:r>
              <a:rPr lang="en-US" sz="1200" dirty="0" smtClean="0"/>
              <a:t>B :</a:t>
            </a:r>
            <a:endParaRPr lang="fr-FR" sz="1200" dirty="0"/>
          </a:p>
        </p:txBody>
      </p:sp>
      <p:pic>
        <p:nvPicPr>
          <p:cNvPr id="34" name="Picture 4" descr="C:\Users\ferraton\Documents\Documents scientifiques et techniques\B4C multicouche\IN6_proto\Photos\P9211261.JPG"/>
          <p:cNvPicPr>
            <a:picLocks noChangeAspect="1" noChangeArrowheads="1"/>
          </p:cNvPicPr>
          <p:nvPr/>
        </p:nvPicPr>
        <p:blipFill>
          <a:blip r:embed="rId7" cstate="print"/>
          <a:srcRect/>
          <a:stretch>
            <a:fillRect/>
          </a:stretch>
        </p:blipFill>
        <p:spPr bwMode="auto">
          <a:xfrm>
            <a:off x="6444208" y="2852936"/>
            <a:ext cx="1944216" cy="1458075"/>
          </a:xfrm>
          <a:prstGeom prst="rect">
            <a:avLst/>
          </a:prstGeom>
          <a:noFill/>
        </p:spPr>
      </p:pic>
      <p:sp>
        <p:nvSpPr>
          <p:cNvPr id="35" name="TextBox 34"/>
          <p:cNvSpPr txBox="1"/>
          <p:nvPr/>
        </p:nvSpPr>
        <p:spPr>
          <a:xfrm>
            <a:off x="0" y="6453336"/>
            <a:ext cx="4296369" cy="338554"/>
          </a:xfrm>
          <a:prstGeom prst="rect">
            <a:avLst/>
          </a:prstGeom>
          <a:noFill/>
        </p:spPr>
        <p:txBody>
          <a:bodyPr wrap="none" rtlCol="0">
            <a:spAutoFit/>
          </a:bodyPr>
          <a:lstStyle/>
          <a:p>
            <a:r>
              <a:rPr lang="en-US" sz="1600" b="1" dirty="0" smtClean="0">
                <a:solidFill>
                  <a:srgbClr val="002060"/>
                </a:solidFill>
                <a:effectLst>
                  <a:outerShdw blurRad="38100" dist="38100" dir="2700000" algn="tl">
                    <a:srgbClr val="000000">
                      <a:alpha val="43137"/>
                    </a:srgbClr>
                  </a:outerShdw>
                </a:effectLst>
              </a:rPr>
              <a:t>ILL, ESS, </a:t>
            </a:r>
            <a:r>
              <a:rPr lang="en-US" sz="1600" b="1" dirty="0" err="1" smtClean="0">
                <a:solidFill>
                  <a:srgbClr val="002060"/>
                </a:solidFill>
                <a:effectLst>
                  <a:outerShdw blurRad="38100" dist="38100" dir="2700000" algn="tl">
                    <a:srgbClr val="000000">
                      <a:alpha val="43137"/>
                    </a:srgbClr>
                  </a:outerShdw>
                </a:effectLst>
              </a:rPr>
              <a:t>Lingöpings</a:t>
            </a:r>
            <a:r>
              <a:rPr lang="en-US" sz="1600" b="1" dirty="0" smtClean="0">
                <a:solidFill>
                  <a:srgbClr val="002060"/>
                </a:solidFill>
                <a:effectLst>
                  <a:outerShdw blurRad="38100" dist="38100" dir="2700000" algn="tl">
                    <a:srgbClr val="000000">
                      <a:alpha val="43137"/>
                    </a:srgbClr>
                  </a:outerShdw>
                </a:effectLst>
              </a:rPr>
              <a:t>, Perugia (FP7)</a:t>
            </a:r>
            <a:endParaRPr lang="fr-FR" sz="1600" b="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More than simply neutrons</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r>
              <a:rPr lang="en-US" sz="2200" dirty="0" smtClean="0"/>
              <a:t>Development of Partnerships and support services</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de-DE" sz="2000" kern="1200" dirty="0" smtClean="0">
                <a:solidFill>
                  <a:srgbClr val="002060"/>
                </a:solidFill>
                <a:latin typeface="+mn-lt"/>
                <a:ea typeface="+mn-ea"/>
                <a:cs typeface="+mn-cs"/>
              </a:rPr>
              <a:t>Deuteration Laboratory and Partnership for Structural Biology</a:t>
            </a:r>
            <a:endParaRPr lang="fr-FR" sz="2000" dirty="0" smtClean="0"/>
          </a:p>
          <a:p>
            <a:pPr lvl="1"/>
            <a:endParaRPr lang="en-GB" sz="1800" dirty="0"/>
          </a:p>
        </p:txBody>
      </p:sp>
      <p:grpSp>
        <p:nvGrpSpPr>
          <p:cNvPr id="2" name="Group 6"/>
          <p:cNvGrpSpPr>
            <a:grpSpLocks/>
          </p:cNvGrpSpPr>
          <p:nvPr/>
        </p:nvGrpSpPr>
        <p:grpSpPr bwMode="auto">
          <a:xfrm>
            <a:off x="785786" y="2571744"/>
            <a:ext cx="5910288" cy="2282841"/>
            <a:chOff x="-749" y="3475"/>
            <a:chExt cx="5988" cy="2657"/>
          </a:xfrm>
        </p:grpSpPr>
        <p:pic>
          <p:nvPicPr>
            <p:cNvPr id="9" name="Picture 7"/>
            <p:cNvPicPr>
              <a:picLocks noChangeAspect="1" noChangeArrowheads="1"/>
            </p:cNvPicPr>
            <p:nvPr/>
          </p:nvPicPr>
          <p:blipFill>
            <a:blip r:embed="rId3" cstate="print"/>
            <a:srcRect t="4886" b="4733"/>
            <a:stretch>
              <a:fillRect/>
            </a:stretch>
          </p:blipFill>
          <p:spPr bwMode="auto">
            <a:xfrm>
              <a:off x="-749" y="3475"/>
              <a:ext cx="5602" cy="2657"/>
            </a:xfrm>
            <a:prstGeom prst="rect">
              <a:avLst/>
            </a:prstGeom>
            <a:noFill/>
            <a:ln w="9525">
              <a:solidFill>
                <a:schemeClr val="bg1"/>
              </a:solidFill>
              <a:miter lim="800000"/>
              <a:headEnd/>
              <a:tailEnd/>
            </a:ln>
          </p:spPr>
        </p:pic>
        <p:sp>
          <p:nvSpPr>
            <p:cNvPr id="10" name="Text Box 8"/>
            <p:cNvSpPr txBox="1">
              <a:spLocks noChangeArrowheads="1"/>
            </p:cNvSpPr>
            <p:nvPr/>
          </p:nvSpPr>
          <p:spPr bwMode="auto">
            <a:xfrm>
              <a:off x="-453" y="3510"/>
              <a:ext cx="5692" cy="2557"/>
            </a:xfrm>
            <a:prstGeom prst="rect">
              <a:avLst/>
            </a:prstGeom>
            <a:noFill/>
            <a:ln w="9525">
              <a:noFill/>
              <a:miter lim="800000"/>
              <a:headEnd/>
              <a:tailEnd/>
            </a:ln>
          </p:spPr>
          <p:txBody>
            <a:bodyPr>
              <a:spAutoFit/>
            </a:bodyPr>
            <a:lstStyle/>
            <a:p>
              <a:pPr>
                <a:spcBef>
                  <a:spcPct val="50000"/>
                </a:spcBef>
                <a:buClr>
                  <a:srgbClr val="FF0000"/>
                </a:buClr>
              </a:pPr>
              <a:endParaRPr lang="de-DE">
                <a:solidFill>
                  <a:srgbClr val="3333FF"/>
                </a:solidFill>
              </a:endParaRPr>
            </a:p>
            <a:p>
              <a:pPr lvl="1">
                <a:spcBef>
                  <a:spcPct val="50000"/>
                </a:spcBef>
                <a:buClr>
                  <a:srgbClr val="FF0000"/>
                </a:buClr>
              </a:pPr>
              <a:endParaRPr lang="de-DE" sz="2100">
                <a:solidFill>
                  <a:srgbClr val="3333FF"/>
                </a:solidFill>
                <a:latin typeface="Comic Sans MS" pitchFamily="66" charset="0"/>
              </a:endParaRPr>
            </a:p>
            <a:p>
              <a:pPr>
                <a:spcBef>
                  <a:spcPct val="50000"/>
                </a:spcBef>
              </a:pPr>
              <a:r>
                <a:rPr lang="de-DE" sz="2800">
                  <a:solidFill>
                    <a:srgbClr val="3333FF"/>
                  </a:solidFill>
                  <a:latin typeface="Comic Sans MS" pitchFamily="66" charset="0"/>
                </a:rPr>
                <a:t>	</a:t>
              </a:r>
              <a:endParaRPr lang="de-DE" sz="2200">
                <a:solidFill>
                  <a:srgbClr val="3333FF"/>
                </a:solidFill>
                <a:latin typeface="Comic Sans MS" pitchFamily="66" charset="0"/>
              </a:endParaRPr>
            </a:p>
            <a:p>
              <a:pPr>
                <a:spcBef>
                  <a:spcPct val="50000"/>
                </a:spcBef>
              </a:pPr>
              <a:r>
                <a:rPr lang="de-DE" sz="2200">
                  <a:solidFill>
                    <a:srgbClr val="3333FF"/>
                  </a:solidFill>
                  <a:latin typeface="Comic Sans MS" pitchFamily="66" charset="0"/>
                </a:rPr>
                <a:t>	</a:t>
              </a:r>
            </a:p>
            <a:p>
              <a:pPr>
                <a:spcBef>
                  <a:spcPct val="50000"/>
                </a:spcBef>
              </a:pPr>
              <a:r>
                <a:rPr lang="de-DE" sz="2800">
                  <a:solidFill>
                    <a:srgbClr val="3333FF"/>
                  </a:solidFill>
                  <a:latin typeface="Comic Sans MS" pitchFamily="66" charset="0"/>
                </a:rPr>
                <a:t>	 </a:t>
              </a:r>
            </a:p>
          </p:txBody>
        </p:sp>
      </p:grpSp>
      <p:pic>
        <p:nvPicPr>
          <p:cNvPr id="11" name="Picture 5" descr="Dlab1"/>
          <p:cNvPicPr>
            <a:picLocks noChangeAspect="1" noChangeArrowheads="1"/>
          </p:cNvPicPr>
          <p:nvPr/>
        </p:nvPicPr>
        <p:blipFill>
          <a:blip r:embed="rId4" cstate="print"/>
          <a:srcRect/>
          <a:stretch>
            <a:fillRect/>
          </a:stretch>
        </p:blipFill>
        <p:spPr bwMode="auto">
          <a:xfrm>
            <a:off x="6715140" y="2571744"/>
            <a:ext cx="1589495" cy="2119327"/>
          </a:xfrm>
          <a:prstGeom prst="rect">
            <a:avLst/>
          </a:prstGeom>
          <a:noFill/>
          <a:ln w="9525">
            <a:solidFill>
              <a:schemeClr val="bg1"/>
            </a:solidFill>
            <a:miter lim="800000"/>
            <a:headEnd/>
            <a:tailEnd/>
          </a:ln>
        </p:spPr>
      </p:pic>
      <p:pic>
        <p:nvPicPr>
          <p:cNvPr id="12" name="Picture 7" descr="Report_Cameron_SANS"/>
          <p:cNvPicPr>
            <a:picLocks noChangeAspect="1" noChangeArrowheads="1"/>
          </p:cNvPicPr>
          <p:nvPr/>
        </p:nvPicPr>
        <p:blipFill>
          <a:blip r:embed="rId5" cstate="print"/>
          <a:srcRect/>
          <a:stretch>
            <a:fillRect/>
          </a:stretch>
        </p:blipFill>
        <p:spPr bwMode="auto">
          <a:xfrm>
            <a:off x="3571868" y="5064127"/>
            <a:ext cx="2711350" cy="1793873"/>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srcRect/>
          <a:stretch>
            <a:fillRect/>
          </a:stretch>
        </p:blipFill>
        <p:spPr bwMode="auto">
          <a:xfrm>
            <a:off x="1000100" y="4954591"/>
            <a:ext cx="2440236" cy="1903409"/>
          </a:xfrm>
          <a:prstGeom prst="rect">
            <a:avLst/>
          </a:prstGeom>
          <a:noFill/>
          <a:ln w="9525">
            <a:noFill/>
            <a:miter lim="800000"/>
            <a:headEnd/>
            <a:tailEnd/>
          </a:ln>
        </p:spPr>
      </p:pic>
      <p:pic>
        <p:nvPicPr>
          <p:cNvPr id="14" name="Picture 3"/>
          <p:cNvPicPr>
            <a:picLocks noChangeAspect="1" noChangeArrowheads="1"/>
          </p:cNvPicPr>
          <p:nvPr/>
        </p:nvPicPr>
        <p:blipFill>
          <a:blip r:embed="rId7" cstate="print"/>
          <a:srcRect/>
          <a:stretch>
            <a:fillRect/>
          </a:stretch>
        </p:blipFill>
        <p:spPr bwMode="auto">
          <a:xfrm>
            <a:off x="6572264" y="4929198"/>
            <a:ext cx="2113690" cy="1719764"/>
          </a:xfrm>
          <a:prstGeom prst="rect">
            <a:avLst/>
          </a:prstGeom>
          <a:noFill/>
          <a:ln w="9525">
            <a:noFill/>
            <a:miter lim="800000"/>
            <a:headEnd/>
            <a:tailEnd/>
          </a:ln>
        </p:spPr>
      </p:pic>
      <p:pic>
        <p:nvPicPr>
          <p:cNvPr id="15" name="Picture 14" descr="stepping Stones"/>
          <p:cNvPicPr>
            <a:picLocks noChangeAspect="1" noChangeArrowheads="1"/>
          </p:cNvPicPr>
          <p:nvPr/>
        </p:nvPicPr>
        <p:blipFill>
          <a:blip r:embed="rId8" cstate="print"/>
          <a:srcRect/>
          <a:stretch>
            <a:fillRect/>
          </a:stretch>
        </p:blipFill>
        <p:spPr bwMode="auto">
          <a:xfrm>
            <a:off x="323528" y="2924944"/>
            <a:ext cx="2304256" cy="3517313"/>
          </a:xfrm>
          <a:prstGeom prst="rect">
            <a:avLst/>
          </a:prstGeom>
          <a:noFill/>
          <a:ln w="9525">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More than simply neutrons</a:t>
            </a:r>
            <a:endParaRPr lang="fr-FR" dirty="0" smtClean="0"/>
          </a:p>
        </p:txBody>
      </p:sp>
      <p:sp>
        <p:nvSpPr>
          <p:cNvPr id="29699" name="Content Placeholder 2"/>
          <p:cNvSpPr>
            <a:spLocks noGrp="1"/>
          </p:cNvSpPr>
          <p:nvPr>
            <p:ph idx="1"/>
          </p:nvPr>
        </p:nvSpPr>
        <p:spPr>
          <a:xfrm>
            <a:off x="179512" y="1772816"/>
            <a:ext cx="8964488" cy="4181484"/>
          </a:xfrm>
        </p:spPr>
        <p:txBody>
          <a:bodyPr>
            <a:normAutofit/>
          </a:bodyPr>
          <a:lstStyle/>
          <a:p>
            <a:r>
              <a:rPr lang="en-US" sz="2200" dirty="0" smtClean="0"/>
              <a:t>Making neutrons accessible to new communities</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de-DE" sz="2000" kern="1200" dirty="0" smtClean="0">
                <a:solidFill>
                  <a:srgbClr val="002060"/>
                </a:solidFill>
                <a:latin typeface="+mn-lt"/>
                <a:ea typeface="+mn-ea"/>
                <a:cs typeface="+mn-cs"/>
              </a:rPr>
              <a:t>Deuteration Laboratory and Partnership for Structural Biology</a:t>
            </a:r>
          </a:p>
          <a:p>
            <a:pPr lvl="1">
              <a:defRPr/>
            </a:pPr>
            <a:r>
              <a:rPr lang="de-DE" dirty="0" smtClean="0"/>
              <a:t>Facility for Materials Engineering</a:t>
            </a:r>
            <a:endParaRPr lang="fr-FR" dirty="0" smtClean="0"/>
          </a:p>
          <a:p>
            <a:pPr lvl="1">
              <a:defRPr/>
            </a:pPr>
            <a:r>
              <a:rPr lang="de-DE" dirty="0" smtClean="0"/>
              <a:t>Partnership for Soft Condensed Matter</a:t>
            </a:r>
            <a:endParaRPr lang="fr-FR" dirty="0" smtClean="0"/>
          </a:p>
          <a:p>
            <a:pPr marL="640080" marR="0" lvl="1" indent="-246888" algn="l" defTabSz="914400" rtl="0" eaLnBrk="1" fontAlgn="auto" latinLnBrk="0" hangingPunct="1">
              <a:lnSpc>
                <a:spcPct val="100000"/>
              </a:lnSpc>
              <a:spcBef>
                <a:spcPct val="20000"/>
              </a:spcBef>
              <a:spcAft>
                <a:spcPts val="0"/>
              </a:spcAft>
              <a:buClr>
                <a:srgbClr val="002060"/>
              </a:buClr>
              <a:buSzPct val="85000"/>
              <a:buNone/>
              <a:tabLst/>
              <a:defRPr/>
            </a:pPr>
            <a:endParaRPr lang="fr-FR" sz="2000" dirty="0" smtClean="0"/>
          </a:p>
          <a:p>
            <a:pPr lvl="1"/>
            <a:endParaRPr lang="en-GB" sz="1800" dirty="0"/>
          </a:p>
        </p:txBody>
      </p:sp>
      <p:pic>
        <p:nvPicPr>
          <p:cNvPr id="14" name="Picture 6" descr="newfamelogo2"/>
          <p:cNvPicPr>
            <a:picLocks noChangeAspect="1" noChangeArrowheads="1"/>
          </p:cNvPicPr>
          <p:nvPr/>
        </p:nvPicPr>
        <p:blipFill>
          <a:blip r:embed="rId3" cstate="print"/>
          <a:srcRect/>
          <a:stretch>
            <a:fillRect/>
          </a:stretch>
        </p:blipFill>
        <p:spPr bwMode="auto">
          <a:xfrm>
            <a:off x="71406" y="6035440"/>
            <a:ext cx="4864845" cy="608270"/>
          </a:xfrm>
          <a:prstGeom prst="rect">
            <a:avLst/>
          </a:prstGeom>
          <a:noFill/>
          <a:ln w="9525">
            <a:noFill/>
            <a:miter lim="800000"/>
            <a:headEnd/>
            <a:tailEnd/>
          </a:ln>
        </p:spPr>
      </p:pic>
      <p:pic>
        <p:nvPicPr>
          <p:cNvPr id="16" name="Picture 19" descr="materials_Fig3"/>
          <p:cNvPicPr>
            <a:picLocks noChangeAspect="1" noChangeArrowheads="1"/>
          </p:cNvPicPr>
          <p:nvPr/>
        </p:nvPicPr>
        <p:blipFill>
          <a:blip r:embed="rId4" cstate="print"/>
          <a:srcRect/>
          <a:stretch>
            <a:fillRect/>
          </a:stretch>
        </p:blipFill>
        <p:spPr bwMode="auto">
          <a:xfrm>
            <a:off x="71406" y="3856998"/>
            <a:ext cx="2571736" cy="1929456"/>
          </a:xfrm>
          <a:prstGeom prst="rect">
            <a:avLst/>
          </a:prstGeom>
          <a:noFill/>
          <a:ln w="9525">
            <a:noFill/>
            <a:miter lim="800000"/>
            <a:headEnd/>
            <a:tailEnd/>
          </a:ln>
        </p:spPr>
      </p:pic>
      <p:pic>
        <p:nvPicPr>
          <p:cNvPr id="17" name="Picture 5"/>
          <p:cNvPicPr>
            <a:picLocks noChangeAspect="1" noChangeArrowheads="1"/>
          </p:cNvPicPr>
          <p:nvPr/>
        </p:nvPicPr>
        <p:blipFill>
          <a:blip r:embed="rId5" cstate="print"/>
          <a:srcRect/>
          <a:stretch>
            <a:fillRect/>
          </a:stretch>
        </p:blipFill>
        <p:spPr bwMode="auto">
          <a:xfrm>
            <a:off x="2987824" y="3356992"/>
            <a:ext cx="2643206" cy="1961268"/>
          </a:xfrm>
          <a:prstGeom prst="rect">
            <a:avLst/>
          </a:prstGeom>
          <a:noFill/>
          <a:ln w="9525">
            <a:noFill/>
            <a:miter lim="800000"/>
            <a:headEnd/>
            <a:tailEnd/>
          </a:ln>
        </p:spPr>
      </p:pic>
      <p:pic>
        <p:nvPicPr>
          <p:cNvPr id="19" name="Image 20" descr="science building_vue plongeante jour.jpg"/>
          <p:cNvPicPr>
            <a:picLocks noChangeAspect="1"/>
          </p:cNvPicPr>
          <p:nvPr/>
        </p:nvPicPr>
        <p:blipFill>
          <a:blip r:embed="rId6" cstate="print"/>
          <a:srcRect/>
          <a:stretch>
            <a:fillRect/>
          </a:stretch>
        </p:blipFill>
        <p:spPr bwMode="auto">
          <a:xfrm>
            <a:off x="6012160" y="3573016"/>
            <a:ext cx="2666966"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4584" y="0"/>
            <a:ext cx="8507288" cy="1153276"/>
          </a:xfrm>
        </p:spPr>
        <p:txBody>
          <a:bodyPr/>
          <a:lstStyle/>
          <a:p>
            <a:pPr>
              <a:defRPr/>
            </a:pPr>
            <a:r>
              <a:rPr lang="en-GB" dirty="0" smtClean="0"/>
              <a:t>ILL today</a:t>
            </a:r>
            <a:endParaRPr lang="fr-FR" dirty="0" smtClean="0"/>
          </a:p>
        </p:txBody>
      </p:sp>
      <p:sp>
        <p:nvSpPr>
          <p:cNvPr id="29699" name="Content Placeholder 2"/>
          <p:cNvSpPr>
            <a:spLocks noGrp="1"/>
          </p:cNvSpPr>
          <p:nvPr>
            <p:ph idx="1"/>
          </p:nvPr>
        </p:nvSpPr>
        <p:spPr>
          <a:xfrm>
            <a:off x="0" y="1767796"/>
            <a:ext cx="9324528" cy="4181484"/>
          </a:xfrm>
        </p:spPr>
        <p:txBody>
          <a:bodyPr>
            <a:normAutofit/>
          </a:bodyPr>
          <a:lstStyle/>
          <a:p>
            <a:pPr rtl="0" eaLnBrk="0" latinLnBrk="0" hangingPunct="0"/>
            <a:r>
              <a:rPr kumimoji="0" lang="en-US" sz="2200" kern="1200" dirty="0" smtClean="0">
                <a:solidFill>
                  <a:srgbClr val="002060"/>
                </a:solidFill>
                <a:latin typeface="+mn-lt"/>
                <a:ea typeface="+mn-ea"/>
                <a:cs typeface="+mn-cs"/>
              </a:rPr>
              <a:t>500 staff</a:t>
            </a:r>
            <a:endParaRPr kumimoji="0" lang="en-US" sz="2200" kern="1200" dirty="0" smtClean="0">
              <a:solidFill>
                <a:srgbClr val="FF0000"/>
              </a:solidFill>
              <a:latin typeface="+mn-lt"/>
              <a:ea typeface="+mn-ea"/>
              <a:cs typeface="+mn-cs"/>
            </a:endParaRPr>
          </a:p>
          <a:p>
            <a:pPr eaLnBrk="0" hangingPunct="0"/>
            <a:r>
              <a:rPr kumimoji="0" lang="en-US" sz="2200" kern="1200" dirty="0" smtClean="0">
                <a:solidFill>
                  <a:srgbClr val="002060"/>
                </a:solidFill>
                <a:latin typeface="+mn-lt"/>
                <a:ea typeface="+mn-ea"/>
                <a:cs typeface="+mn-cs"/>
              </a:rPr>
              <a:t>4500 users</a:t>
            </a:r>
            <a:endParaRPr kumimoji="0" lang="en-US" sz="2200" kern="1200" dirty="0" smtClean="0">
              <a:solidFill>
                <a:srgbClr val="FF0000"/>
              </a:solidFill>
              <a:latin typeface="+mn-lt"/>
              <a:ea typeface="+mn-ea"/>
              <a:cs typeface="+mn-cs"/>
            </a:endParaRPr>
          </a:p>
          <a:p>
            <a:pPr rtl="0" eaLnBrk="0" latinLnBrk="0" hangingPunct="0"/>
            <a:r>
              <a:rPr kumimoji="0" lang="en-US" sz="2200" kern="1200" dirty="0" smtClean="0">
                <a:solidFill>
                  <a:srgbClr val="002060"/>
                </a:solidFill>
                <a:latin typeface="+mn-lt"/>
                <a:ea typeface="+mn-ea"/>
                <a:cs typeface="+mn-cs"/>
              </a:rPr>
              <a:t>1400 Proposals in 2011</a:t>
            </a:r>
            <a:endParaRPr lang="en-GB" sz="2200" dirty="0" smtClean="0">
              <a:solidFill>
                <a:srgbClr val="FF0000"/>
              </a:solidFill>
            </a:endParaRPr>
          </a:p>
          <a:p>
            <a:pPr rtl="0" eaLnBrk="0" latinLnBrk="0" hangingPunct="0"/>
            <a:r>
              <a:rPr kumimoji="0" lang="en-US" sz="2200" kern="1200" dirty="0" smtClean="0">
                <a:solidFill>
                  <a:srgbClr val="002060"/>
                </a:solidFill>
                <a:latin typeface="+mn-lt"/>
                <a:ea typeface="+mn-ea"/>
                <a:cs typeface="+mn-cs"/>
              </a:rPr>
              <a:t>2000 User visits in 2011</a:t>
            </a:r>
            <a:endParaRPr lang="en-GB" sz="2200" dirty="0" smtClean="0">
              <a:solidFill>
                <a:srgbClr val="FF0000"/>
              </a:solidFill>
            </a:endParaRPr>
          </a:p>
          <a:p>
            <a:pPr rtl="0" eaLnBrk="0" latinLnBrk="0" hangingPunct="0"/>
            <a:r>
              <a:rPr kumimoji="0" lang="en-US" sz="2200" kern="1200" dirty="0" smtClean="0">
                <a:solidFill>
                  <a:srgbClr val="002060"/>
                </a:solidFill>
                <a:latin typeface="+mn-lt"/>
                <a:ea typeface="+mn-ea"/>
                <a:cs typeface="+mn-cs"/>
              </a:rPr>
              <a:t>800 Experimental sessions</a:t>
            </a:r>
            <a:endParaRPr lang="en-GB" sz="2200" dirty="0" smtClean="0"/>
          </a:p>
          <a:p>
            <a:pPr rtl="0" eaLnBrk="0" latinLnBrk="0" hangingPunct="0"/>
            <a:r>
              <a:rPr kumimoji="0" lang="en-US" sz="2200" kern="1200" dirty="0" smtClean="0">
                <a:solidFill>
                  <a:srgbClr val="002060"/>
                </a:solidFill>
                <a:latin typeface="+mn-lt"/>
                <a:ea typeface="+mn-ea"/>
                <a:cs typeface="+mn-cs"/>
              </a:rPr>
              <a:t>200 reactor days </a:t>
            </a:r>
            <a:r>
              <a:rPr kumimoji="0" lang="en-US" sz="2200" kern="1200" dirty="0" smtClean="0">
                <a:latin typeface="+mn-lt"/>
                <a:ea typeface="+mn-ea"/>
                <a:cs typeface="+mn-cs"/>
              </a:rPr>
              <a:t>(99% beam)</a:t>
            </a:r>
          </a:p>
          <a:p>
            <a:pPr rtl="0" eaLnBrk="0" latinLnBrk="0" hangingPunct="0"/>
            <a:r>
              <a:rPr kumimoji="0" lang="en-US" sz="2200" kern="1200" dirty="0" smtClean="0">
                <a:solidFill>
                  <a:srgbClr val="002060"/>
                </a:solidFill>
                <a:latin typeface="+mn-lt"/>
                <a:ea typeface="+mn-ea"/>
                <a:cs typeface="+mn-cs"/>
              </a:rPr>
              <a:t>37 (+10) Neutron instruments (+CRGs)</a:t>
            </a:r>
            <a:endParaRPr lang="en-GB" sz="2200" dirty="0" smtClean="0"/>
          </a:p>
          <a:p>
            <a:pPr rtl="0" eaLnBrk="0" latinLnBrk="0" hangingPunct="0"/>
            <a:r>
              <a:rPr kumimoji="0" lang="en-US" sz="2200" kern="1200" dirty="0" smtClean="0">
                <a:solidFill>
                  <a:srgbClr val="002060"/>
                </a:solidFill>
                <a:latin typeface="+mn-lt"/>
                <a:ea typeface="+mn-ea"/>
                <a:cs typeface="+mn-cs"/>
              </a:rPr>
              <a:t>600 Refereed scientific </a:t>
            </a:r>
            <a:r>
              <a:rPr kumimoji="0" lang="en-US" sz="2200" kern="1200" dirty="0" err="1" smtClean="0">
                <a:solidFill>
                  <a:srgbClr val="002060"/>
                </a:solidFill>
                <a:latin typeface="+mn-lt"/>
                <a:ea typeface="+mn-ea"/>
                <a:cs typeface="+mn-cs"/>
              </a:rPr>
              <a:t>pub’ns</a:t>
            </a:r>
            <a:endParaRPr lang="en-GB" sz="2200" dirty="0"/>
          </a:p>
        </p:txBody>
      </p:sp>
      <p:pic>
        <p:nvPicPr>
          <p:cNvPr id="8" name="Picture 7"/>
          <p:cNvPicPr/>
          <p:nvPr/>
        </p:nvPicPr>
        <p:blipFill>
          <a:blip r:embed="rId3" cstate="print"/>
          <a:srcRect/>
          <a:stretch>
            <a:fillRect/>
          </a:stretch>
        </p:blipFill>
        <p:spPr bwMode="auto">
          <a:xfrm>
            <a:off x="5148064" y="1196752"/>
            <a:ext cx="4032448" cy="2952328"/>
          </a:xfrm>
          <a:prstGeom prst="rect">
            <a:avLst/>
          </a:prstGeom>
          <a:noFill/>
          <a:ln w="9525">
            <a:noFill/>
            <a:miter lim="800000"/>
            <a:headEnd/>
            <a:tailEnd/>
          </a:ln>
        </p:spPr>
      </p:pic>
      <p:graphicFrame>
        <p:nvGraphicFramePr>
          <p:cNvPr id="6" name="Chart 5"/>
          <p:cNvGraphicFramePr/>
          <p:nvPr/>
        </p:nvGraphicFramePr>
        <p:xfrm>
          <a:off x="3635896" y="4293096"/>
          <a:ext cx="5508104" cy="27809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ILL today</a:t>
            </a:r>
            <a:endParaRPr lang="fr-FR" dirty="0" smtClean="0"/>
          </a:p>
        </p:txBody>
      </p:sp>
      <p:sp>
        <p:nvSpPr>
          <p:cNvPr id="29699" name="Content Placeholder 2"/>
          <p:cNvSpPr>
            <a:spLocks noGrp="1"/>
          </p:cNvSpPr>
          <p:nvPr>
            <p:ph idx="1"/>
          </p:nvPr>
        </p:nvSpPr>
        <p:spPr>
          <a:xfrm>
            <a:off x="0" y="1767796"/>
            <a:ext cx="9324528" cy="4181484"/>
          </a:xfrm>
        </p:spPr>
        <p:txBody>
          <a:bodyPr>
            <a:normAutofit/>
          </a:bodyPr>
          <a:lstStyle/>
          <a:p>
            <a:pPr rtl="0" eaLnBrk="0" latinLnBrk="0" hangingPunct="0"/>
            <a:r>
              <a:rPr kumimoji="0" lang="en-US" sz="2200" kern="1200" dirty="0" smtClean="0">
                <a:solidFill>
                  <a:srgbClr val="002060"/>
                </a:solidFill>
                <a:latin typeface="+mn-lt"/>
                <a:ea typeface="+mn-ea"/>
                <a:cs typeface="+mn-cs"/>
              </a:rPr>
              <a:t>500 staff</a:t>
            </a:r>
            <a:endParaRPr kumimoji="0" lang="en-US" sz="2200" kern="1200" dirty="0" smtClean="0">
              <a:solidFill>
                <a:srgbClr val="FF0000"/>
              </a:solidFill>
              <a:latin typeface="+mn-lt"/>
              <a:ea typeface="+mn-ea"/>
              <a:cs typeface="+mn-cs"/>
            </a:endParaRPr>
          </a:p>
          <a:p>
            <a:pPr eaLnBrk="0" hangingPunct="0"/>
            <a:r>
              <a:rPr kumimoji="0" lang="en-US" sz="2200" kern="1200" dirty="0" smtClean="0">
                <a:solidFill>
                  <a:srgbClr val="002060"/>
                </a:solidFill>
                <a:latin typeface="+mn-lt"/>
                <a:ea typeface="+mn-ea"/>
                <a:cs typeface="+mn-cs"/>
              </a:rPr>
              <a:t>4500 users</a:t>
            </a:r>
            <a:endParaRPr kumimoji="0" lang="en-US" sz="2200" kern="1200" dirty="0" smtClean="0">
              <a:solidFill>
                <a:srgbClr val="FF0000"/>
              </a:solidFill>
              <a:latin typeface="+mn-lt"/>
              <a:ea typeface="+mn-ea"/>
              <a:cs typeface="+mn-cs"/>
            </a:endParaRPr>
          </a:p>
          <a:p>
            <a:pPr rtl="0" eaLnBrk="0" latinLnBrk="0" hangingPunct="0"/>
            <a:r>
              <a:rPr kumimoji="0" lang="en-US" sz="2200" kern="1200" dirty="0" smtClean="0">
                <a:solidFill>
                  <a:srgbClr val="002060"/>
                </a:solidFill>
                <a:latin typeface="+mn-lt"/>
                <a:ea typeface="+mn-ea"/>
                <a:cs typeface="+mn-cs"/>
              </a:rPr>
              <a:t>1400 Proposals in 2011</a:t>
            </a:r>
            <a:endParaRPr lang="en-GB" sz="2200" dirty="0" smtClean="0">
              <a:solidFill>
                <a:srgbClr val="FF0000"/>
              </a:solidFill>
            </a:endParaRPr>
          </a:p>
          <a:p>
            <a:pPr rtl="0" eaLnBrk="0" latinLnBrk="0" hangingPunct="0"/>
            <a:r>
              <a:rPr kumimoji="0" lang="en-US" sz="2200" kern="1200" dirty="0" smtClean="0">
                <a:solidFill>
                  <a:srgbClr val="002060"/>
                </a:solidFill>
                <a:latin typeface="+mn-lt"/>
                <a:ea typeface="+mn-ea"/>
                <a:cs typeface="+mn-cs"/>
              </a:rPr>
              <a:t>2000 User visits in 2011</a:t>
            </a:r>
            <a:endParaRPr lang="en-GB" sz="2200" dirty="0" smtClean="0">
              <a:solidFill>
                <a:srgbClr val="FF0000"/>
              </a:solidFill>
            </a:endParaRPr>
          </a:p>
          <a:p>
            <a:pPr rtl="0" eaLnBrk="0" latinLnBrk="0" hangingPunct="0"/>
            <a:r>
              <a:rPr kumimoji="0" lang="en-US" sz="2200" kern="1200" dirty="0" smtClean="0">
                <a:solidFill>
                  <a:srgbClr val="002060"/>
                </a:solidFill>
                <a:latin typeface="+mn-lt"/>
                <a:ea typeface="+mn-ea"/>
                <a:cs typeface="+mn-cs"/>
              </a:rPr>
              <a:t>800 Experimental sessions</a:t>
            </a:r>
            <a:endParaRPr lang="en-GB" sz="2200" dirty="0" smtClean="0"/>
          </a:p>
          <a:p>
            <a:pPr rtl="0" eaLnBrk="0" latinLnBrk="0" hangingPunct="0"/>
            <a:r>
              <a:rPr kumimoji="0" lang="en-US" sz="2200" kern="1200" dirty="0" smtClean="0">
                <a:solidFill>
                  <a:srgbClr val="002060"/>
                </a:solidFill>
                <a:latin typeface="+mn-lt"/>
                <a:ea typeface="+mn-ea"/>
                <a:cs typeface="+mn-cs"/>
              </a:rPr>
              <a:t>200 reactor days </a:t>
            </a:r>
            <a:r>
              <a:rPr kumimoji="0" lang="en-US" sz="2200" kern="1200" dirty="0" smtClean="0">
                <a:latin typeface="+mn-lt"/>
                <a:ea typeface="+mn-ea"/>
                <a:cs typeface="+mn-cs"/>
              </a:rPr>
              <a:t>(99% beam)</a:t>
            </a:r>
          </a:p>
          <a:p>
            <a:pPr rtl="0" eaLnBrk="0" latinLnBrk="0" hangingPunct="0"/>
            <a:r>
              <a:rPr kumimoji="0" lang="en-US" sz="2200" kern="1200" dirty="0" smtClean="0">
                <a:solidFill>
                  <a:srgbClr val="002060"/>
                </a:solidFill>
                <a:latin typeface="+mn-lt"/>
                <a:ea typeface="+mn-ea"/>
                <a:cs typeface="+mn-cs"/>
              </a:rPr>
              <a:t>37 (+10) Neutron instruments (+CRGs)</a:t>
            </a:r>
            <a:endParaRPr lang="en-GB" sz="2200" dirty="0" smtClean="0"/>
          </a:p>
          <a:p>
            <a:pPr rtl="0" eaLnBrk="0" latinLnBrk="0" hangingPunct="0"/>
            <a:r>
              <a:rPr kumimoji="0" lang="en-US" sz="2200" kern="1200" dirty="0" smtClean="0">
                <a:solidFill>
                  <a:srgbClr val="002060"/>
                </a:solidFill>
                <a:latin typeface="+mn-lt"/>
                <a:ea typeface="+mn-ea"/>
                <a:cs typeface="+mn-cs"/>
              </a:rPr>
              <a:t>600 Refereed scientific </a:t>
            </a:r>
            <a:r>
              <a:rPr kumimoji="0" lang="en-US" sz="2200" kern="1200" dirty="0" err="1" smtClean="0">
                <a:solidFill>
                  <a:srgbClr val="002060"/>
                </a:solidFill>
                <a:latin typeface="+mn-lt"/>
                <a:ea typeface="+mn-ea"/>
                <a:cs typeface="+mn-cs"/>
              </a:rPr>
              <a:t>pub’ns</a:t>
            </a:r>
            <a:endParaRPr lang="en-GB" sz="2200" dirty="0"/>
          </a:p>
        </p:txBody>
      </p:sp>
      <p:pic>
        <p:nvPicPr>
          <p:cNvPr id="7" name="Chart 1"/>
          <p:cNvPicPr>
            <a:picLocks noChangeArrowheads="1"/>
          </p:cNvPicPr>
          <p:nvPr/>
        </p:nvPicPr>
        <p:blipFill>
          <a:blip r:embed="rId3" cstate="print"/>
          <a:srcRect/>
          <a:stretch>
            <a:fillRect/>
          </a:stretch>
        </p:blipFill>
        <p:spPr bwMode="auto">
          <a:xfrm>
            <a:off x="4716016" y="3717032"/>
            <a:ext cx="4427984" cy="3140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26"/>
          <p:cNvSpPr>
            <a:spLocks noGrp="1" noChangeArrowheads="1"/>
          </p:cNvSpPr>
          <p:nvPr>
            <p:ph type="title"/>
          </p:nvPr>
        </p:nvSpPr>
        <p:spPr/>
        <p:txBody>
          <a:bodyPr/>
          <a:lstStyle/>
          <a:p>
            <a:pPr eaLnBrk="1" hangingPunct="1"/>
            <a:r>
              <a:rPr lang="en-US" dirty="0" smtClean="0"/>
              <a:t>Outline</a:t>
            </a:r>
            <a:endParaRPr lang="en-US" dirty="0" smtClean="0">
              <a:cs typeface="Arial" pitchFamily="34" charset="0"/>
            </a:endParaRPr>
          </a:p>
        </p:txBody>
      </p:sp>
      <p:sp>
        <p:nvSpPr>
          <p:cNvPr id="11269" name="Rectangle 1027"/>
          <p:cNvSpPr>
            <a:spLocks noGrp="1" noChangeArrowheads="1"/>
          </p:cNvSpPr>
          <p:nvPr>
            <p:ph type="body" idx="1"/>
          </p:nvPr>
        </p:nvSpPr>
        <p:spPr>
          <a:xfrm>
            <a:off x="0" y="1916832"/>
            <a:ext cx="9396413" cy="4495800"/>
          </a:xfrm>
        </p:spPr>
        <p:txBody>
          <a:bodyPr/>
          <a:lstStyle/>
          <a:p>
            <a:pPr rtl="0" eaLnBrk="1" latinLnBrk="0" hangingPunct="1"/>
            <a:r>
              <a:rPr kumimoji="0" lang="en-US" sz="2400" kern="1200" dirty="0" smtClean="0">
                <a:solidFill>
                  <a:srgbClr val="002060"/>
                </a:solidFill>
                <a:latin typeface="+mn-lt"/>
                <a:ea typeface="+mn-ea"/>
                <a:cs typeface="+mn-cs"/>
              </a:rPr>
              <a:t>Why neutrons?</a:t>
            </a:r>
            <a:endParaRPr lang="fr-FR" sz="2400" dirty="0" smtClean="0"/>
          </a:p>
          <a:p>
            <a:pPr rtl="0" eaLnBrk="1" latinLnBrk="0" hangingPunct="1"/>
            <a:r>
              <a:rPr kumimoji="0" lang="en-GB" sz="2400" kern="1200" dirty="0" smtClean="0">
                <a:solidFill>
                  <a:srgbClr val="002060"/>
                </a:solidFill>
                <a:latin typeface="+mn-lt"/>
                <a:ea typeface="+mn-ea"/>
                <a:cs typeface="+mn-cs"/>
              </a:rPr>
              <a:t>The ILL</a:t>
            </a:r>
            <a:endParaRPr lang="fr-FR" dirty="0" smtClean="0"/>
          </a:p>
          <a:p>
            <a:pPr lvl="1"/>
            <a:r>
              <a:rPr kumimoji="0" lang="en-US" sz="2000" kern="1200" dirty="0" smtClean="0">
                <a:solidFill>
                  <a:srgbClr val="002060"/>
                </a:solidFill>
                <a:latin typeface="+mn-lt"/>
                <a:ea typeface="+mn-ea"/>
                <a:cs typeface="+mn-cs"/>
              </a:rPr>
              <a:t>Past</a:t>
            </a:r>
          </a:p>
          <a:p>
            <a:pPr lvl="1"/>
            <a:r>
              <a:rPr lang="en-US" dirty="0" smtClean="0"/>
              <a:t>Present</a:t>
            </a:r>
          </a:p>
          <a:p>
            <a:pPr lvl="1"/>
            <a:r>
              <a:rPr lang="en-US" dirty="0" smtClean="0"/>
              <a:t>Future</a:t>
            </a:r>
            <a:endParaRPr lang="fr-FR" dirty="0" smtClean="0"/>
          </a:p>
        </p:txBody>
      </p:sp>
      <p:pic>
        <p:nvPicPr>
          <p:cNvPr id="5" name="Picture 4"/>
          <p:cNvPicPr>
            <a:picLocks noChangeAspect="1" noChangeArrowheads="1"/>
          </p:cNvPicPr>
          <p:nvPr/>
        </p:nvPicPr>
        <p:blipFill>
          <a:blip r:embed="rId3" cstate="print"/>
          <a:srcRect/>
          <a:stretch>
            <a:fillRect/>
          </a:stretch>
        </p:blipFill>
        <p:spPr bwMode="auto">
          <a:xfrm flipH="1">
            <a:off x="3327637" y="2564904"/>
            <a:ext cx="5348819" cy="39604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smtClean="0"/>
              <a:t>…and new partner countries</a:t>
            </a:r>
            <a:endParaRPr lang="fr-FR" dirty="0" smtClean="0"/>
          </a:p>
        </p:txBody>
      </p:sp>
      <p:pic>
        <p:nvPicPr>
          <p:cNvPr id="657410" name="Picture 2"/>
          <p:cNvPicPr>
            <a:picLocks noChangeAspect="1" noChangeArrowheads="1"/>
          </p:cNvPicPr>
          <p:nvPr/>
        </p:nvPicPr>
        <p:blipFill>
          <a:blip r:embed="rId3" cstate="print"/>
          <a:srcRect/>
          <a:stretch>
            <a:fillRect/>
          </a:stretch>
        </p:blipFill>
        <p:spPr bwMode="auto">
          <a:xfrm>
            <a:off x="539553" y="2865114"/>
            <a:ext cx="9073007" cy="3992886"/>
          </a:xfrm>
          <a:prstGeom prst="rect">
            <a:avLst/>
          </a:prstGeom>
          <a:noFill/>
          <a:ln w="9525">
            <a:noFill/>
            <a:miter lim="800000"/>
            <a:headEnd/>
            <a:tailEnd/>
          </a:ln>
        </p:spPr>
      </p:pic>
      <p:sp>
        <p:nvSpPr>
          <p:cNvPr id="27" name="Rectangle 26"/>
          <p:cNvSpPr/>
          <p:nvPr/>
        </p:nvSpPr>
        <p:spPr>
          <a:xfrm>
            <a:off x="539552" y="2852936"/>
            <a:ext cx="3528392" cy="4005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3"/>
          <p:cNvSpPr txBox="1">
            <a:spLocks noChangeArrowheads="1"/>
          </p:cNvSpPr>
          <p:nvPr/>
        </p:nvSpPr>
        <p:spPr>
          <a:xfrm>
            <a:off x="0" y="2173560"/>
            <a:ext cx="7772400" cy="4684440"/>
          </a:xfrm>
          <a:prstGeom prst="rect">
            <a:avLst/>
          </a:prstGeom>
        </p:spPr>
        <p:txBody>
          <a:bodyPr vert="horz">
            <a:normAutofit fontScale="92500" lnSpcReduction="20000"/>
          </a:bodyPr>
          <a:lstStyle/>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r>
              <a:rPr kumimoji="0" lang="en-US" sz="2400" b="0" i="0" u="none" strike="noStrike" kern="1200" cap="none" spc="0" normalizeH="0" baseline="0" noProof="0" dirty="0" smtClean="0">
                <a:ln>
                  <a:noFill/>
                </a:ln>
                <a:solidFill>
                  <a:srgbClr val="002060"/>
                </a:solidFill>
                <a:effectLst/>
                <a:uLnTx/>
                <a:uFillTx/>
                <a:latin typeface="+mn-lt"/>
                <a:ea typeface="+mn-ea"/>
                <a:cs typeface="+mn-cs"/>
              </a:rPr>
              <a:t>France, Germany, UK</a:t>
            </a:r>
          </a:p>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r>
              <a:rPr kumimoji="0" lang="en-US" sz="2400" b="0" i="0" u="none" strike="noStrike" kern="1200" cap="none" spc="0" normalizeH="0" baseline="0" noProof="0" dirty="0" smtClean="0">
                <a:ln>
                  <a:noFill/>
                </a:ln>
                <a:solidFill>
                  <a:srgbClr val="002060"/>
                </a:solidFill>
                <a:effectLst/>
                <a:uLnTx/>
                <a:uFillTx/>
                <a:latin typeface="+mn-lt"/>
                <a:ea typeface="+mn-ea"/>
                <a:cs typeface="+mn-cs"/>
              </a:rPr>
              <a:t>Scientific Partners</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mn-lt"/>
                <a:ea typeface="+mn-ea"/>
                <a:cs typeface="+mn-cs"/>
              </a:rPr>
              <a:t>Spain		</a:t>
            </a:r>
            <a:r>
              <a:rPr kumimoji="0" lang="en-US" sz="2000" b="0" i="0" u="none" strike="noStrike" kern="1200" cap="none" spc="0" normalizeH="0" baseline="0" noProof="0" dirty="0" smtClean="0">
                <a:ln>
                  <a:noFill/>
                </a:ln>
                <a:solidFill>
                  <a:srgbClr val="FF0000"/>
                </a:solidFill>
                <a:effectLst/>
                <a:uLnTx/>
                <a:uFillTx/>
                <a:latin typeface="+mn-lt"/>
                <a:ea typeface="+mn-ea"/>
                <a:cs typeface="+mn-cs"/>
              </a:rPr>
              <a:t>1987</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S</a:t>
            </a:r>
            <a:r>
              <a:rPr kumimoji="0" lang="en-US" altLang="en-US" sz="2000" b="0" i="0" u="none" strike="noStrike" kern="1200" cap="none" spc="0" normalizeH="0" baseline="0" noProof="0" dirty="0" err="1" smtClean="0">
                <a:ln>
                  <a:noFill/>
                </a:ln>
                <a:solidFill>
                  <a:srgbClr val="002060"/>
                </a:solidFill>
                <a:effectLst/>
                <a:uLnTx/>
                <a:uFillTx/>
                <a:latin typeface="+mn-lt"/>
                <a:ea typeface="+mn-ea"/>
                <a:cs typeface="+mn-cs"/>
              </a:rPr>
              <a:t>witzerland</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GB" altLang="en-US" sz="2000" b="0" i="0" u="none" strike="noStrike" kern="1200" cap="none" spc="0" normalizeH="0" baseline="0" noProof="0" dirty="0" smtClean="0">
                <a:ln>
                  <a:noFill/>
                </a:ln>
                <a:solidFill>
                  <a:srgbClr val="FF0000"/>
                </a:solidFill>
                <a:effectLst/>
                <a:uLnTx/>
                <a:uFillTx/>
                <a:latin typeface="+mn-lt"/>
                <a:ea typeface="+mn-ea"/>
                <a:cs typeface="+mn-cs"/>
              </a:rPr>
              <a:t>1988</a:t>
            </a:r>
            <a:endParaRPr kumimoji="0" lang="en-US" altLang="en-US" sz="2000" b="0" i="0" u="none" strike="noStrike" kern="1200" cap="none" spc="0" normalizeH="0" baseline="0" noProof="0" dirty="0" smtClean="0">
              <a:ln>
                <a:noFill/>
              </a:ln>
              <a:solidFill>
                <a:srgbClr val="FF0000"/>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Au</a:t>
            </a:r>
            <a:r>
              <a:rPr kumimoji="0" lang="en-US" altLang="en-US" sz="2000" b="0" i="0" u="none" strike="noStrike" kern="1200" cap="none" spc="0" normalizeH="0" baseline="0" noProof="0" dirty="0" err="1" smtClean="0">
                <a:ln>
                  <a:noFill/>
                </a:ln>
                <a:solidFill>
                  <a:srgbClr val="002060"/>
                </a:solidFill>
                <a:effectLst/>
                <a:uLnTx/>
                <a:uFillTx/>
                <a:latin typeface="+mn-lt"/>
                <a:ea typeface="+mn-ea"/>
                <a:cs typeface="+mn-cs"/>
              </a:rPr>
              <a:t>stria</a:t>
            </a: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GB" altLang="en-US" sz="2000" b="0" i="0" u="none" strike="noStrike" kern="1200" cap="none" spc="0" normalizeH="0" baseline="0" noProof="0" dirty="0" smtClean="0">
                <a:ln>
                  <a:noFill/>
                </a:ln>
                <a:solidFill>
                  <a:srgbClr val="FF0000"/>
                </a:solidFill>
                <a:effectLst/>
                <a:uLnTx/>
                <a:uFillTx/>
                <a:latin typeface="+mn-lt"/>
                <a:ea typeface="+mn-ea"/>
                <a:cs typeface="+mn-cs"/>
              </a:rPr>
              <a:t>1990</a:t>
            </a:r>
            <a:endParaRPr kumimoji="0" lang="en-US" altLang="en-US" sz="2000" b="0" i="0" u="none" strike="noStrike" kern="1200" cap="none" spc="0" normalizeH="0" baseline="0" noProof="0" dirty="0" smtClean="0">
              <a:ln>
                <a:noFill/>
              </a:ln>
              <a:solidFill>
                <a:srgbClr val="FF0000"/>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GB" altLang="en-US" sz="2000" b="0" i="0" u="none" strike="noStrike" kern="1200" cap="none" spc="0" normalizeH="0" baseline="0" noProof="0" dirty="0" err="1" smtClean="0">
                <a:ln>
                  <a:noFill/>
                </a:ln>
                <a:solidFill>
                  <a:srgbClr val="002060"/>
                </a:solidFill>
                <a:effectLst/>
                <a:uLnTx/>
                <a:uFillTx/>
                <a:latin typeface="+mn-lt"/>
                <a:ea typeface="+mn-ea"/>
                <a:cs typeface="+mn-cs"/>
              </a:rPr>
              <a:t>Russi</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a</a:t>
            </a: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GB" altLang="en-US" sz="2000" b="0" i="0" u="none" strike="noStrike" kern="1200" cap="none" spc="0" normalizeH="0" baseline="0" noProof="0" dirty="0" smtClean="0">
                <a:ln>
                  <a:noFill/>
                </a:ln>
                <a:solidFill>
                  <a:srgbClr val="FF0000"/>
                </a:solidFill>
                <a:effectLst/>
                <a:uLnTx/>
                <a:uFillTx/>
                <a:latin typeface="+mn-lt"/>
                <a:ea typeface="+mn-ea"/>
                <a:cs typeface="+mn-cs"/>
              </a:rPr>
              <a:t>1996</a:t>
            </a:r>
            <a:endParaRPr kumimoji="0" lang="en-US" altLang="en-US" sz="2000" b="0" i="0" u="none" strike="noStrike" kern="1200" cap="none" spc="0" normalizeH="0" baseline="0" noProof="0" dirty="0" smtClean="0">
              <a:ln>
                <a:noFill/>
              </a:ln>
              <a:solidFill>
                <a:srgbClr val="FF0000"/>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Ital</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y</a:t>
            </a: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GB" altLang="en-US" sz="2000" b="0" i="0" u="none" strike="noStrike" kern="1200" cap="none" spc="0" normalizeH="0" baseline="0" noProof="0" dirty="0" smtClean="0">
                <a:ln>
                  <a:noFill/>
                </a:ln>
                <a:solidFill>
                  <a:srgbClr val="FF0000"/>
                </a:solidFill>
                <a:effectLst/>
                <a:uLnTx/>
                <a:uFillTx/>
                <a:latin typeface="+mn-lt"/>
                <a:ea typeface="+mn-ea"/>
                <a:cs typeface="+mn-cs"/>
              </a:rPr>
              <a:t>1997</a:t>
            </a:r>
            <a:endParaRPr kumimoji="0" lang="en-US" altLang="en-US" sz="2000" b="0" i="0" u="none" strike="noStrike" kern="1200" cap="none" spc="0" normalizeH="0" baseline="0" noProof="0" dirty="0" smtClean="0">
              <a:ln>
                <a:noFill/>
              </a:ln>
              <a:solidFill>
                <a:srgbClr val="FF0000"/>
              </a:solidFill>
              <a:effectLst/>
              <a:uLnTx/>
              <a:uFillTx/>
              <a:latin typeface="+mn-lt"/>
              <a:ea typeface="+mn-ea"/>
              <a:cs typeface="+mn-cs"/>
            </a:endParaRP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Czech Rep</a:t>
            </a: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GB" altLang="en-US" sz="2000" b="0" i="0" u="none" strike="noStrike" kern="1200" cap="none" spc="0" normalizeH="0" baseline="0" noProof="0" dirty="0" smtClean="0">
                <a:ln>
                  <a:noFill/>
                </a:ln>
                <a:solidFill>
                  <a:srgbClr val="FF0000"/>
                </a:solidFill>
                <a:effectLst/>
                <a:uLnTx/>
                <a:uFillTx/>
                <a:latin typeface="+mn-lt"/>
                <a:ea typeface="+mn-ea"/>
                <a:cs typeface="+mn-cs"/>
              </a:rPr>
              <a:t>1999</a:t>
            </a: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 </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GB" altLang="en-US" sz="2000" b="0" i="0" u="none" strike="noStrike" kern="1200" cap="none" spc="0" normalizeH="0" baseline="0" noProof="0" dirty="0" smtClean="0">
                <a:ln>
                  <a:noFill/>
                </a:ln>
                <a:solidFill>
                  <a:srgbClr val="002060"/>
                </a:solidFill>
                <a:effectLst/>
                <a:uLnTx/>
                <a:uFillTx/>
                <a:latin typeface="+mn-lt"/>
                <a:ea typeface="+mn-ea"/>
                <a:cs typeface="+mn-cs"/>
              </a:rPr>
              <a:t>Sweden</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,Hungary </a:t>
            </a:r>
            <a:r>
              <a:rPr kumimoji="0" lang="en-US" altLang="en-US" sz="2000" b="0" i="0" u="none" strike="noStrike" kern="1200" cap="none" spc="0" normalizeH="0" baseline="0" noProof="0" dirty="0" smtClean="0">
                <a:ln>
                  <a:noFill/>
                </a:ln>
                <a:solidFill>
                  <a:srgbClr val="FF0000"/>
                </a:solidFill>
                <a:effectLst/>
                <a:uLnTx/>
                <a:uFillTx/>
                <a:latin typeface="+mn-lt"/>
                <a:ea typeface="+mn-ea"/>
                <a:cs typeface="+mn-cs"/>
              </a:rPr>
              <a:t>2005</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Belgium, Poland 	 </a:t>
            </a:r>
            <a:r>
              <a:rPr kumimoji="0" lang="en-US" altLang="en-US" sz="2000" b="0" i="0" u="none" strike="noStrike" kern="1200" cap="none" spc="0" normalizeH="0" baseline="0" noProof="0" dirty="0" smtClean="0">
                <a:ln>
                  <a:noFill/>
                </a:ln>
                <a:solidFill>
                  <a:srgbClr val="FF0000"/>
                </a:solidFill>
                <a:effectLst/>
                <a:uLnTx/>
                <a:uFillTx/>
                <a:latin typeface="+mn-lt"/>
                <a:ea typeface="+mn-ea"/>
                <a:cs typeface="+mn-cs"/>
              </a:rPr>
              <a:t>2006</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Slovakia, </a:t>
            </a:r>
            <a:r>
              <a:rPr kumimoji="0" lang="en-US" altLang="en-US" sz="2000" b="0" i="0" u="none" strike="noStrike" kern="1200" cap="none" spc="0" normalizeH="0" baseline="0" noProof="0" dirty="0" err="1" smtClean="0">
                <a:ln>
                  <a:noFill/>
                </a:ln>
                <a:solidFill>
                  <a:srgbClr val="002060"/>
                </a:solidFill>
                <a:effectLst/>
                <a:uLnTx/>
                <a:uFillTx/>
                <a:latin typeface="+mn-lt"/>
                <a:ea typeface="+mn-ea"/>
                <a:cs typeface="+mn-cs"/>
              </a:rPr>
              <a:t>Denm’k</a:t>
            </a: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 </a:t>
            </a:r>
            <a:r>
              <a:rPr kumimoji="0" lang="en-US" altLang="en-US" sz="2000" b="0" i="0" u="none" strike="noStrike" kern="1200" cap="none" spc="0" normalizeH="0" baseline="0" noProof="0" dirty="0" smtClean="0">
                <a:ln>
                  <a:noFill/>
                </a:ln>
                <a:solidFill>
                  <a:srgbClr val="FF0000"/>
                </a:solidFill>
                <a:effectLst/>
                <a:uLnTx/>
                <a:uFillTx/>
                <a:latin typeface="+mn-lt"/>
                <a:ea typeface="+mn-ea"/>
                <a:cs typeface="+mn-cs"/>
              </a:rPr>
              <a:t>2009</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r>
              <a:rPr kumimoji="0" lang="en-US" altLang="en-US" sz="2000" b="0" i="0" u="none" strike="noStrike" kern="1200" cap="none" spc="0" normalizeH="0" baseline="0" noProof="0" dirty="0" smtClean="0">
                <a:ln>
                  <a:noFill/>
                </a:ln>
                <a:solidFill>
                  <a:srgbClr val="002060"/>
                </a:solidFill>
                <a:effectLst/>
                <a:uLnTx/>
                <a:uFillTx/>
                <a:latin typeface="+mn-lt"/>
                <a:ea typeface="+mn-ea"/>
                <a:cs typeface="+mn-cs"/>
              </a:rPr>
              <a:t>India</a:t>
            </a:r>
            <a:r>
              <a:rPr kumimoji="0" lang="en-US" altLang="en-US" sz="2000" b="0" i="0" u="none" strike="noStrike" kern="1200" cap="none" spc="0" normalizeH="0" baseline="0" noProof="0" dirty="0" smtClean="0">
                <a:ln>
                  <a:noFill/>
                </a:ln>
                <a:solidFill>
                  <a:srgbClr val="FF0000"/>
                </a:solidFill>
                <a:effectLst/>
                <a:uLnTx/>
                <a:uFillTx/>
                <a:latin typeface="+mn-lt"/>
                <a:ea typeface="+mn-ea"/>
                <a:cs typeface="+mn-cs"/>
              </a:rPr>
              <a:t> 		 2011</a:t>
            </a:r>
          </a:p>
          <a:p>
            <a:pPr marL="640080" marR="0" lvl="1" indent="-246888" algn="l" defTabSz="914400" rtl="0" eaLnBrk="1" fontAlgn="auto" latinLnBrk="0" hangingPunct="1">
              <a:lnSpc>
                <a:spcPct val="100000"/>
              </a:lnSpc>
              <a:spcBef>
                <a:spcPct val="20000"/>
              </a:spcBef>
              <a:spcAft>
                <a:spcPts val="0"/>
              </a:spcAft>
              <a:buClr>
                <a:srgbClr val="002060"/>
              </a:buClr>
              <a:buSzPct val="85000"/>
              <a:buFont typeface="Arial" pitchFamily="34" charset="0"/>
              <a:buChar char="-"/>
              <a:tabLst/>
              <a:defRPr/>
            </a:pPr>
            <a:endParaRPr kumimoji="0" lang="en-US" altLang="en-US" sz="2000" b="0" i="0" u="none" strike="noStrike" kern="1200" cap="none" spc="0" normalizeH="0" baseline="0" noProof="0" dirty="0" smtClean="0">
              <a:ln>
                <a:noFill/>
              </a:ln>
              <a:solidFill>
                <a:srgbClr val="FF00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r>
              <a:rPr kumimoji="0" lang="en-US" sz="2400" b="0" i="0" u="none" strike="noStrike" kern="1200" cap="none" spc="0" normalizeH="0" baseline="0" noProof="0" dirty="0" smtClean="0">
                <a:ln>
                  <a:noFill/>
                </a:ln>
                <a:solidFill>
                  <a:srgbClr val="002060"/>
                </a:solidFill>
                <a:effectLst/>
                <a:uLnTx/>
                <a:uFillTx/>
                <a:latin typeface="+mn-lt"/>
                <a:ea typeface="+mn-ea"/>
                <a:cs typeface="+mn-cs"/>
              </a:rPr>
              <a:t>Now cover 96% of EU</a:t>
            </a:r>
          </a:p>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r>
              <a:rPr lang="en-US" sz="2400" dirty="0" smtClean="0">
                <a:solidFill>
                  <a:srgbClr val="002060"/>
                </a:solidFill>
              </a:rPr>
              <a:t>Member of </a:t>
            </a:r>
            <a:r>
              <a:rPr lang="en-US" sz="2400" dirty="0" err="1" smtClean="0">
                <a:solidFill>
                  <a:srgbClr val="002060"/>
                </a:solidFill>
              </a:rPr>
              <a:t>EIROForum</a:t>
            </a:r>
            <a:r>
              <a:rPr lang="en-US" sz="2400" dirty="0" smtClean="0">
                <a:solidFill>
                  <a:srgbClr val="002060"/>
                </a:solidFill>
              </a:rPr>
              <a:t> – chair 2012-2013 </a:t>
            </a:r>
            <a:endParaRPr kumimoji="0" lang="fr-FR" sz="24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30" name="Oval 29"/>
          <p:cNvSpPr/>
          <p:nvPr/>
        </p:nvSpPr>
        <p:spPr>
          <a:xfrm>
            <a:off x="4572000" y="36450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Oval 30"/>
          <p:cNvSpPr/>
          <p:nvPr/>
        </p:nvSpPr>
        <p:spPr>
          <a:xfrm>
            <a:off x="4644008" y="37890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Oval 31"/>
          <p:cNvSpPr/>
          <p:nvPr/>
        </p:nvSpPr>
        <p:spPr>
          <a:xfrm>
            <a:off x="4499992" y="39414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val 32"/>
          <p:cNvSpPr/>
          <p:nvPr/>
        </p:nvSpPr>
        <p:spPr>
          <a:xfrm>
            <a:off x="4932040" y="39330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Oval 33"/>
          <p:cNvSpPr/>
          <p:nvPr/>
        </p:nvSpPr>
        <p:spPr>
          <a:xfrm>
            <a:off x="4788024" y="37890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Oval 34"/>
          <p:cNvSpPr/>
          <p:nvPr/>
        </p:nvSpPr>
        <p:spPr>
          <a:xfrm>
            <a:off x="4860032" y="36450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p:cNvSpPr/>
          <p:nvPr/>
        </p:nvSpPr>
        <p:spPr>
          <a:xfrm>
            <a:off x="5076056" y="36450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p:cNvSpPr/>
          <p:nvPr/>
        </p:nvSpPr>
        <p:spPr>
          <a:xfrm>
            <a:off x="4932040" y="371703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p:cNvSpPr/>
          <p:nvPr/>
        </p:nvSpPr>
        <p:spPr>
          <a:xfrm>
            <a:off x="4716016" y="371703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val 39"/>
          <p:cNvSpPr/>
          <p:nvPr/>
        </p:nvSpPr>
        <p:spPr>
          <a:xfrm>
            <a:off x="4788024" y="357301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val 40"/>
          <p:cNvSpPr/>
          <p:nvPr/>
        </p:nvSpPr>
        <p:spPr>
          <a:xfrm>
            <a:off x="4932040" y="342900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val 41"/>
          <p:cNvSpPr/>
          <p:nvPr/>
        </p:nvSpPr>
        <p:spPr>
          <a:xfrm>
            <a:off x="4932040" y="378904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val 42"/>
          <p:cNvSpPr/>
          <p:nvPr/>
        </p:nvSpPr>
        <p:spPr>
          <a:xfrm>
            <a:off x="6588224"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18" descr="logo_eiroforum.jpg"/>
          <p:cNvPicPr>
            <a:picLocks noChangeAspect="1"/>
          </p:cNvPicPr>
          <p:nvPr/>
        </p:nvPicPr>
        <p:blipFill>
          <a:blip r:embed="rId4" cstate="print"/>
          <a:stretch>
            <a:fillRect/>
          </a:stretch>
        </p:blipFill>
        <p:spPr>
          <a:xfrm>
            <a:off x="7353548" y="5517232"/>
            <a:ext cx="1790452" cy="1227739"/>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dirty="0" smtClean="0"/>
              <a:t>ILL and the Netherlands</a:t>
            </a:r>
            <a:endParaRPr lang="fr-FR" dirty="0" smtClean="0"/>
          </a:p>
        </p:txBody>
      </p:sp>
      <p:sp>
        <p:nvSpPr>
          <p:cNvPr id="29" name="Rectangle 3"/>
          <p:cNvSpPr txBox="1">
            <a:spLocks noChangeArrowheads="1"/>
          </p:cNvSpPr>
          <p:nvPr/>
        </p:nvSpPr>
        <p:spPr>
          <a:xfrm>
            <a:off x="0" y="2173560"/>
            <a:ext cx="9144000" cy="468444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r>
              <a:rPr kumimoji="0" lang="en-US" sz="2200" b="0" i="0" u="none" strike="noStrike" kern="1200" cap="none" spc="0" normalizeH="0" baseline="0" noProof="0" dirty="0" smtClean="0">
                <a:ln>
                  <a:noFill/>
                </a:ln>
                <a:solidFill>
                  <a:srgbClr val="002060"/>
                </a:solidFill>
                <a:effectLst/>
                <a:uLnTx/>
                <a:uFillTx/>
                <a:latin typeface="+mn-lt"/>
                <a:ea typeface="+mn-ea"/>
                <a:cs typeface="+mn-cs"/>
              </a:rPr>
              <a:t>Beam-time applications around the 0.5 % level</a:t>
            </a:r>
            <a:r>
              <a:rPr kumimoji="0" lang="en-US" sz="2200" b="0" i="0" u="none" strike="noStrike" kern="1200" cap="none" spc="0" normalizeH="0" noProof="0" dirty="0" smtClean="0">
                <a:ln>
                  <a:noFill/>
                </a:ln>
                <a:solidFill>
                  <a:srgbClr val="002060"/>
                </a:solidFill>
                <a:effectLst/>
                <a:uLnTx/>
                <a:uFillTx/>
                <a:latin typeface="+mn-lt"/>
                <a:ea typeface="+mn-ea"/>
                <a:cs typeface="+mn-cs"/>
              </a:rPr>
              <a:t> </a:t>
            </a:r>
            <a:r>
              <a:rPr kumimoji="0" lang="en-US" sz="2200" b="0" i="0" u="none" strike="noStrike" kern="1200" cap="none" spc="0" normalizeH="0" baseline="0" noProof="0" dirty="0" smtClean="0">
                <a:ln>
                  <a:noFill/>
                </a:ln>
                <a:solidFill>
                  <a:srgbClr val="002060"/>
                </a:solidFill>
                <a:effectLst/>
                <a:uLnTx/>
                <a:uFillTx/>
                <a:latin typeface="+mn-lt"/>
                <a:ea typeface="+mn-ea"/>
                <a:cs typeface="+mn-cs"/>
              </a:rPr>
              <a:t>– in collaboration with scientists from member countries</a:t>
            </a:r>
          </a:p>
          <a:p>
            <a:pPr marL="1188720" lvl="2" indent="-274320">
              <a:spcBef>
                <a:spcPct val="20000"/>
              </a:spcBef>
              <a:buClr>
                <a:srgbClr val="002060"/>
              </a:buClr>
              <a:buSzPct val="95000"/>
              <a:defRPr/>
            </a:pPr>
            <a:endParaRPr lang="en-US" sz="2200" dirty="0" smtClean="0">
              <a:solidFill>
                <a:srgbClr val="002060"/>
              </a:solidFill>
            </a:endParaRPr>
          </a:p>
          <a:p>
            <a:pPr marL="1188720" lvl="2" indent="-274320">
              <a:spcBef>
                <a:spcPct val="20000"/>
              </a:spcBef>
              <a:buClr>
                <a:srgbClr val="002060"/>
              </a:buClr>
              <a:buSzPct val="95000"/>
              <a:defRPr/>
            </a:pPr>
            <a:r>
              <a:rPr lang="en-US" sz="2200" dirty="0" smtClean="0">
                <a:solidFill>
                  <a:srgbClr val="002060"/>
                </a:solidFill>
              </a:rPr>
              <a:t>- Registered users</a:t>
            </a:r>
            <a:endParaRPr kumimoji="0" lang="en-US" sz="2200" b="0" i="0" u="none" strike="noStrike" kern="1200" cap="none" spc="0" normalizeH="0" baseline="0" noProof="0" dirty="0" smtClean="0">
              <a:ln>
                <a:noFill/>
              </a:ln>
              <a:solidFill>
                <a:srgbClr val="00206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002060"/>
              </a:buClr>
              <a:buSzPct val="95000"/>
              <a:buFont typeface="Wingdings 2"/>
              <a:buChar char=""/>
              <a:tabLst/>
              <a:defRPr/>
            </a:pPr>
            <a:endParaRPr kumimoji="0" lang="en-US" sz="24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23" name="TextBox 22"/>
          <p:cNvSpPr txBox="1"/>
          <p:nvPr/>
        </p:nvSpPr>
        <p:spPr>
          <a:xfrm>
            <a:off x="971600" y="3861048"/>
            <a:ext cx="2324675" cy="2308324"/>
          </a:xfrm>
          <a:prstGeom prst="rect">
            <a:avLst/>
          </a:prstGeom>
          <a:noFill/>
        </p:spPr>
        <p:txBody>
          <a:bodyPr wrap="none" rtlCol="0">
            <a:spAutoFit/>
          </a:bodyPr>
          <a:lstStyle/>
          <a:p>
            <a:r>
              <a:rPr lang="nl-NL" sz="1200" dirty="0" smtClean="0">
                <a:solidFill>
                  <a:srgbClr val="002060"/>
                </a:solidFill>
              </a:rPr>
              <a:t>AMSTERDAM 	14 </a:t>
            </a:r>
          </a:p>
          <a:p>
            <a:r>
              <a:rPr lang="nl-NL" sz="1200" dirty="0" smtClean="0">
                <a:solidFill>
                  <a:srgbClr val="002060"/>
                </a:solidFill>
              </a:rPr>
              <a:t>DELFT 		38 </a:t>
            </a:r>
          </a:p>
          <a:p>
            <a:r>
              <a:rPr lang="nl-NL" sz="1200" dirty="0" smtClean="0">
                <a:solidFill>
                  <a:srgbClr val="002060"/>
                </a:solidFill>
              </a:rPr>
              <a:t>EINDHOVEN 	14 </a:t>
            </a:r>
          </a:p>
          <a:p>
            <a:r>
              <a:rPr lang="nl-NL" sz="1200" dirty="0" smtClean="0">
                <a:solidFill>
                  <a:srgbClr val="002060"/>
                </a:solidFill>
              </a:rPr>
              <a:t>GRONINGEN 	7 </a:t>
            </a:r>
          </a:p>
          <a:p>
            <a:r>
              <a:rPr lang="nl-NL" sz="1200" dirty="0" smtClean="0">
                <a:solidFill>
                  <a:srgbClr val="002060"/>
                </a:solidFill>
              </a:rPr>
              <a:t>LEIDEN 		12 </a:t>
            </a:r>
          </a:p>
          <a:p>
            <a:r>
              <a:rPr lang="nl-NL" sz="1200" dirty="0" smtClean="0">
                <a:solidFill>
                  <a:srgbClr val="002060"/>
                </a:solidFill>
              </a:rPr>
              <a:t>NIJMEGEN 		7 </a:t>
            </a:r>
          </a:p>
          <a:p>
            <a:r>
              <a:rPr lang="nl-NL" sz="1200" dirty="0" smtClean="0">
                <a:solidFill>
                  <a:srgbClr val="002060"/>
                </a:solidFill>
              </a:rPr>
              <a:t>NOORDWIJK 	1 </a:t>
            </a:r>
          </a:p>
          <a:p>
            <a:r>
              <a:rPr lang="nl-NL" sz="1200" dirty="0" smtClean="0">
                <a:solidFill>
                  <a:srgbClr val="002060"/>
                </a:solidFill>
              </a:rPr>
              <a:t>PETTEN 		6 </a:t>
            </a:r>
          </a:p>
          <a:p>
            <a:r>
              <a:rPr lang="nl-NL" sz="1200" dirty="0" smtClean="0">
                <a:solidFill>
                  <a:srgbClr val="002060"/>
                </a:solidFill>
              </a:rPr>
              <a:t>TWENTE 		4 </a:t>
            </a:r>
          </a:p>
          <a:p>
            <a:r>
              <a:rPr lang="nl-NL" sz="1200" dirty="0" smtClean="0">
                <a:solidFill>
                  <a:srgbClr val="002060"/>
                </a:solidFill>
              </a:rPr>
              <a:t>UTRECHT 		10 </a:t>
            </a:r>
          </a:p>
          <a:p>
            <a:r>
              <a:rPr lang="nl-NL" sz="1200" dirty="0" smtClean="0">
                <a:solidFill>
                  <a:srgbClr val="002060"/>
                </a:solidFill>
              </a:rPr>
              <a:t>WAGENINGEN 	24</a:t>
            </a:r>
          </a:p>
          <a:p>
            <a:r>
              <a:rPr lang="nl-NL" sz="1200" dirty="0" smtClean="0">
                <a:solidFill>
                  <a:srgbClr val="002060"/>
                </a:solidFill>
              </a:rPr>
              <a:t> 		137</a:t>
            </a:r>
            <a:endParaRPr lang="fr-FR" sz="1200" dirty="0">
              <a:solidFill>
                <a:srgbClr val="002060"/>
              </a:solidFill>
            </a:endParaRPr>
          </a:p>
        </p:txBody>
      </p:sp>
      <p:grpSp>
        <p:nvGrpSpPr>
          <p:cNvPr id="30" name="Group 29"/>
          <p:cNvGrpSpPr/>
          <p:nvPr/>
        </p:nvGrpSpPr>
        <p:grpSpPr>
          <a:xfrm>
            <a:off x="4644008" y="3342684"/>
            <a:ext cx="2932621" cy="3515316"/>
            <a:chOff x="3635896" y="3342684"/>
            <a:chExt cx="2932621" cy="3515316"/>
          </a:xfrm>
        </p:grpSpPr>
        <p:pic>
          <p:nvPicPr>
            <p:cNvPr id="21" name="Picture 20" descr="Map-Netherlands.jpg"/>
            <p:cNvPicPr>
              <a:picLocks noChangeAspect="1"/>
            </p:cNvPicPr>
            <p:nvPr/>
          </p:nvPicPr>
          <p:blipFill>
            <a:blip r:embed="rId3" cstate="print"/>
            <a:stretch>
              <a:fillRect/>
            </a:stretch>
          </p:blipFill>
          <p:spPr>
            <a:xfrm>
              <a:off x="3635896" y="3342684"/>
              <a:ext cx="2932621" cy="3515316"/>
            </a:xfrm>
            <a:prstGeom prst="rect">
              <a:avLst/>
            </a:prstGeom>
          </p:spPr>
        </p:pic>
        <p:grpSp>
          <p:nvGrpSpPr>
            <p:cNvPr id="28" name="Group 27"/>
            <p:cNvGrpSpPr/>
            <p:nvPr/>
          </p:nvGrpSpPr>
          <p:grpSpPr>
            <a:xfrm>
              <a:off x="4283968" y="4005064"/>
              <a:ext cx="1842120" cy="1944216"/>
              <a:chOff x="4283968" y="4005064"/>
              <a:chExt cx="1842120" cy="1944216"/>
            </a:xfrm>
          </p:grpSpPr>
          <p:sp>
            <p:nvSpPr>
              <p:cNvPr id="8" name="Oval 7"/>
              <p:cNvSpPr/>
              <p:nvPr/>
            </p:nvSpPr>
            <p:spPr>
              <a:xfrm>
                <a:off x="5076056" y="573325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96136" y="4005064"/>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436096" y="5373216"/>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44008" y="443711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12160" y="4941168"/>
                <a:ext cx="113928" cy="1139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220072" y="5157192"/>
                <a:ext cx="318120" cy="3299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499992" y="5013176"/>
                <a:ext cx="80392" cy="80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60032" y="508518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860032" y="4869160"/>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2000" y="5013176"/>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283968" y="5085184"/>
                <a:ext cx="36004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A changing world</a:t>
            </a:r>
            <a:endParaRPr lang="fr-FR" dirty="0" smtClean="0"/>
          </a:p>
        </p:txBody>
      </p:sp>
      <p:grpSp>
        <p:nvGrpSpPr>
          <p:cNvPr id="2" name="Group 16"/>
          <p:cNvGrpSpPr>
            <a:grpSpLocks/>
          </p:cNvGrpSpPr>
          <p:nvPr/>
        </p:nvGrpSpPr>
        <p:grpSpPr bwMode="auto">
          <a:xfrm>
            <a:off x="301625" y="3429000"/>
            <a:ext cx="8842375" cy="2544762"/>
            <a:chOff x="113" y="1565"/>
            <a:chExt cx="5570" cy="1603"/>
          </a:xfrm>
        </p:grpSpPr>
        <p:grpSp>
          <p:nvGrpSpPr>
            <p:cNvPr id="3" name="Group 9"/>
            <p:cNvGrpSpPr>
              <a:grpSpLocks/>
            </p:cNvGrpSpPr>
            <p:nvPr/>
          </p:nvGrpSpPr>
          <p:grpSpPr bwMode="auto">
            <a:xfrm>
              <a:off x="3470" y="1565"/>
              <a:ext cx="2213" cy="1603"/>
              <a:chOff x="3360" y="1680"/>
              <a:chExt cx="2304" cy="1603"/>
            </a:xfrm>
          </p:grpSpPr>
          <p:pic>
            <p:nvPicPr>
              <p:cNvPr id="21" name="Picture 10"/>
              <p:cNvPicPr>
                <a:picLocks noChangeAspect="1" noChangeArrowheads="1"/>
              </p:cNvPicPr>
              <p:nvPr/>
            </p:nvPicPr>
            <p:blipFill>
              <a:blip r:embed="rId3" cstate="print"/>
              <a:srcRect/>
              <a:stretch>
                <a:fillRect/>
              </a:stretch>
            </p:blipFill>
            <p:spPr bwMode="auto">
              <a:xfrm>
                <a:off x="3360" y="1680"/>
                <a:ext cx="2304" cy="1603"/>
              </a:xfrm>
              <a:prstGeom prst="rect">
                <a:avLst/>
              </a:prstGeom>
              <a:noFill/>
              <a:ln w="9525">
                <a:solidFill>
                  <a:schemeClr val="bg1"/>
                </a:solidFill>
                <a:miter lim="800000"/>
                <a:headEnd/>
                <a:tailEnd/>
              </a:ln>
            </p:spPr>
          </p:pic>
          <p:sp>
            <p:nvSpPr>
              <p:cNvPr id="22" name="Text Box 11"/>
              <p:cNvSpPr txBox="1">
                <a:spLocks noChangeArrowheads="1"/>
              </p:cNvSpPr>
              <p:nvPr/>
            </p:nvSpPr>
            <p:spPr bwMode="auto">
              <a:xfrm>
                <a:off x="4270" y="2953"/>
                <a:ext cx="1388" cy="288"/>
              </a:xfrm>
              <a:prstGeom prst="rect">
                <a:avLst/>
              </a:prstGeom>
              <a:noFill/>
              <a:ln w="9525">
                <a:noFill/>
                <a:miter lim="800000"/>
                <a:headEnd/>
                <a:tailEnd/>
              </a:ln>
            </p:spPr>
            <p:txBody>
              <a:bodyPr wrap="none">
                <a:spAutoFit/>
              </a:bodyPr>
              <a:lstStyle/>
              <a:p>
                <a:pPr eaLnBrk="0" hangingPunct="0"/>
                <a:r>
                  <a:rPr lang="en-GB" sz="2400">
                    <a:solidFill>
                      <a:schemeClr val="bg1"/>
                    </a:solidFill>
                  </a:rPr>
                  <a:t>J-PARC Tokai</a:t>
                </a:r>
              </a:p>
            </p:txBody>
          </p:sp>
        </p:grpSp>
        <p:grpSp>
          <p:nvGrpSpPr>
            <p:cNvPr id="4" name="Group 12"/>
            <p:cNvGrpSpPr>
              <a:grpSpLocks/>
            </p:cNvGrpSpPr>
            <p:nvPr/>
          </p:nvGrpSpPr>
          <p:grpSpPr bwMode="auto">
            <a:xfrm>
              <a:off x="113" y="1570"/>
              <a:ext cx="2222" cy="1582"/>
              <a:chOff x="1440" y="1840"/>
              <a:chExt cx="1920" cy="1278"/>
            </a:xfrm>
          </p:grpSpPr>
          <p:pic>
            <p:nvPicPr>
              <p:cNvPr id="19" name="Picture 13" descr="sns Oct 2004 2"/>
              <p:cNvPicPr>
                <a:picLocks noChangeAspect="1" noChangeArrowheads="1"/>
              </p:cNvPicPr>
              <p:nvPr/>
            </p:nvPicPr>
            <p:blipFill>
              <a:blip r:embed="rId4" cstate="print"/>
              <a:srcRect/>
              <a:stretch>
                <a:fillRect/>
              </a:stretch>
            </p:blipFill>
            <p:spPr bwMode="auto">
              <a:xfrm>
                <a:off x="1440" y="1840"/>
                <a:ext cx="1920" cy="1278"/>
              </a:xfrm>
              <a:prstGeom prst="rect">
                <a:avLst/>
              </a:prstGeom>
              <a:noFill/>
              <a:ln w="9525">
                <a:solidFill>
                  <a:schemeClr val="bg1"/>
                </a:solidFill>
                <a:miter lim="800000"/>
                <a:headEnd/>
                <a:tailEnd/>
              </a:ln>
            </p:spPr>
          </p:pic>
          <p:sp>
            <p:nvSpPr>
              <p:cNvPr id="20" name="Text Box 14"/>
              <p:cNvSpPr txBox="1">
                <a:spLocks noChangeArrowheads="1"/>
              </p:cNvSpPr>
              <p:nvPr/>
            </p:nvSpPr>
            <p:spPr bwMode="auto">
              <a:xfrm>
                <a:off x="1824" y="2781"/>
                <a:ext cx="1272" cy="233"/>
              </a:xfrm>
              <a:prstGeom prst="rect">
                <a:avLst/>
              </a:prstGeom>
              <a:noFill/>
              <a:ln w="9525">
                <a:noFill/>
                <a:miter lim="800000"/>
                <a:headEnd/>
                <a:tailEnd/>
              </a:ln>
            </p:spPr>
            <p:txBody>
              <a:bodyPr wrap="none">
                <a:spAutoFit/>
              </a:bodyPr>
              <a:lstStyle/>
              <a:p>
                <a:pPr eaLnBrk="0" hangingPunct="0"/>
                <a:r>
                  <a:rPr lang="en-GB" sz="2400">
                    <a:solidFill>
                      <a:schemeClr val="bg1"/>
                    </a:solidFill>
                  </a:rPr>
                  <a:t>SNS Oak Ridge</a:t>
                </a:r>
              </a:p>
            </p:txBody>
          </p:sp>
        </p:grpSp>
      </p:grpSp>
      <p:grpSp>
        <p:nvGrpSpPr>
          <p:cNvPr id="5" name="Group 23"/>
          <p:cNvGrpSpPr>
            <a:grpSpLocks/>
          </p:cNvGrpSpPr>
          <p:nvPr/>
        </p:nvGrpSpPr>
        <p:grpSpPr bwMode="auto">
          <a:xfrm>
            <a:off x="3620616" y="1700808"/>
            <a:ext cx="2535560" cy="5148461"/>
            <a:chOff x="2028" y="618"/>
            <a:chExt cx="1824" cy="3606"/>
          </a:xfrm>
        </p:grpSpPr>
        <p:grpSp>
          <p:nvGrpSpPr>
            <p:cNvPr id="6" name="Group 3"/>
            <p:cNvGrpSpPr>
              <a:grpSpLocks/>
            </p:cNvGrpSpPr>
            <p:nvPr/>
          </p:nvGrpSpPr>
          <p:grpSpPr bwMode="auto">
            <a:xfrm>
              <a:off x="2028" y="618"/>
              <a:ext cx="1824" cy="3606"/>
              <a:chOff x="1920" y="517"/>
              <a:chExt cx="1824" cy="3606"/>
            </a:xfrm>
          </p:grpSpPr>
          <p:grpSp>
            <p:nvGrpSpPr>
              <p:cNvPr id="7" name="Group 4"/>
              <p:cNvGrpSpPr>
                <a:grpSpLocks/>
              </p:cNvGrpSpPr>
              <p:nvPr/>
            </p:nvGrpSpPr>
            <p:grpSpPr bwMode="auto">
              <a:xfrm>
                <a:off x="1968" y="2544"/>
                <a:ext cx="1728" cy="1579"/>
                <a:chOff x="2016" y="2544"/>
                <a:chExt cx="1728" cy="1579"/>
              </a:xfrm>
            </p:grpSpPr>
            <p:pic>
              <p:nvPicPr>
                <p:cNvPr id="28" name="Picture 5" descr="FRM photo"/>
                <p:cNvPicPr>
                  <a:picLocks noChangeAspect="1" noChangeArrowheads="1"/>
                </p:cNvPicPr>
                <p:nvPr/>
              </p:nvPicPr>
              <p:blipFill>
                <a:blip r:embed="rId5" cstate="print"/>
                <a:srcRect/>
                <a:stretch>
                  <a:fillRect/>
                </a:stretch>
              </p:blipFill>
              <p:spPr bwMode="auto">
                <a:xfrm>
                  <a:off x="2016" y="2544"/>
                  <a:ext cx="1728" cy="1579"/>
                </a:xfrm>
                <a:prstGeom prst="rect">
                  <a:avLst/>
                </a:prstGeom>
                <a:noFill/>
                <a:ln w="9525">
                  <a:solidFill>
                    <a:schemeClr val="bg1"/>
                  </a:solidFill>
                  <a:miter lim="800000"/>
                  <a:headEnd/>
                  <a:tailEnd/>
                </a:ln>
              </p:spPr>
            </p:pic>
            <p:sp>
              <p:nvSpPr>
                <p:cNvPr id="29" name="Text Box 6"/>
                <p:cNvSpPr txBox="1">
                  <a:spLocks noChangeArrowheads="1"/>
                </p:cNvSpPr>
                <p:nvPr/>
              </p:nvSpPr>
              <p:spPr bwMode="auto">
                <a:xfrm>
                  <a:off x="2094" y="3788"/>
                  <a:ext cx="1375" cy="288"/>
                </a:xfrm>
                <a:prstGeom prst="rect">
                  <a:avLst/>
                </a:prstGeom>
                <a:noFill/>
                <a:ln w="9525">
                  <a:noFill/>
                  <a:miter lim="800000"/>
                  <a:headEnd/>
                  <a:tailEnd/>
                </a:ln>
              </p:spPr>
              <p:txBody>
                <a:bodyPr wrap="none">
                  <a:spAutoFit/>
                </a:bodyPr>
                <a:lstStyle/>
                <a:p>
                  <a:pPr eaLnBrk="0" hangingPunct="0"/>
                  <a:r>
                    <a:rPr lang="en-GB" sz="2400">
                      <a:solidFill>
                        <a:schemeClr val="bg1"/>
                      </a:solidFill>
                    </a:rPr>
                    <a:t>FRM-II Munich</a:t>
                  </a:r>
                </a:p>
              </p:txBody>
            </p:sp>
          </p:grpSp>
          <p:pic>
            <p:nvPicPr>
              <p:cNvPr id="27" name="Picture 7" descr="ISIS TS2 2"/>
              <p:cNvPicPr>
                <a:picLocks noChangeAspect="1" noChangeArrowheads="1"/>
              </p:cNvPicPr>
              <p:nvPr/>
            </p:nvPicPr>
            <p:blipFill>
              <a:blip r:embed="rId6" cstate="print"/>
              <a:srcRect/>
              <a:stretch>
                <a:fillRect/>
              </a:stretch>
            </p:blipFill>
            <p:spPr bwMode="auto">
              <a:xfrm>
                <a:off x="1920" y="517"/>
                <a:ext cx="1824" cy="1515"/>
              </a:xfrm>
              <a:prstGeom prst="rect">
                <a:avLst/>
              </a:prstGeom>
              <a:noFill/>
              <a:ln w="9525">
                <a:solidFill>
                  <a:srgbClr val="000066"/>
                </a:solidFill>
                <a:miter lim="800000"/>
                <a:headEnd/>
                <a:tailEnd/>
              </a:ln>
            </p:spPr>
          </p:pic>
        </p:grpSp>
        <p:sp>
          <p:nvSpPr>
            <p:cNvPr id="25" name="Text Box 22"/>
            <p:cNvSpPr txBox="1">
              <a:spLocks noChangeArrowheads="1"/>
            </p:cNvSpPr>
            <p:nvPr/>
          </p:nvSpPr>
          <p:spPr bwMode="auto">
            <a:xfrm>
              <a:off x="2423" y="618"/>
              <a:ext cx="1047" cy="288"/>
            </a:xfrm>
            <a:prstGeom prst="rect">
              <a:avLst/>
            </a:prstGeom>
            <a:noFill/>
            <a:ln w="9525">
              <a:noFill/>
              <a:miter lim="800000"/>
              <a:headEnd/>
              <a:tailEnd/>
            </a:ln>
          </p:spPr>
          <p:txBody>
            <a:bodyPr wrap="none">
              <a:spAutoFit/>
            </a:bodyPr>
            <a:lstStyle/>
            <a:p>
              <a:r>
                <a:rPr lang="en-US" sz="2400">
                  <a:solidFill>
                    <a:srgbClr val="3333FF"/>
                  </a:solidFill>
                </a:rPr>
                <a:t>ISIS + TSII</a:t>
              </a:r>
              <a:endParaRPr lang="fr-FR" sz="2400">
                <a:solidFill>
                  <a:srgbClr val="3333FF"/>
                </a:solidFil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Where next ?</a:t>
            </a:r>
            <a:endParaRPr lang="en-GB" dirty="0"/>
          </a:p>
        </p:txBody>
      </p:sp>
      <p:sp>
        <p:nvSpPr>
          <p:cNvPr id="7" name="Footer Placeholder 6"/>
          <p:cNvSpPr>
            <a:spLocks noGrp="1"/>
          </p:cNvSpPr>
          <p:nvPr>
            <p:ph type="ftr" sz="quarter" idx="11"/>
          </p:nvPr>
        </p:nvSpPr>
        <p:spPr/>
        <p:txBody>
          <a:bodyPr/>
          <a:lstStyle/>
          <a:p>
            <a:pPr algn="ctr">
              <a:defRPr/>
            </a:pPr>
            <a:r>
              <a:rPr lang="en-US" dirty="0"/>
              <a:t>Panel Meetings March 2011</a:t>
            </a:r>
          </a:p>
        </p:txBody>
      </p:sp>
      <p:sp>
        <p:nvSpPr>
          <p:cNvPr id="10243"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58B27B-252E-4858-9A1A-204F36FCF366}" type="slidenum">
              <a:rPr lang="en-US" smtClean="0">
                <a:solidFill>
                  <a:srgbClr val="D1EAEE"/>
                </a:solidFill>
              </a:rPr>
              <a:pPr fontAlgn="base">
                <a:spcBef>
                  <a:spcPct val="0"/>
                </a:spcBef>
                <a:spcAft>
                  <a:spcPct val="0"/>
                </a:spcAft>
                <a:defRPr/>
              </a:pPr>
              <a:t>33</a:t>
            </a:fld>
            <a:endParaRPr lang="en-US" smtClean="0">
              <a:solidFill>
                <a:srgbClr val="D1EAEE"/>
              </a:solidFill>
            </a:endParaRPr>
          </a:p>
        </p:txBody>
      </p:sp>
      <p:sp>
        <p:nvSpPr>
          <p:cNvPr id="1029" name="TextBox 4"/>
          <p:cNvSpPr txBox="1">
            <a:spLocks noChangeArrowheads="1"/>
          </p:cNvSpPr>
          <p:nvPr/>
        </p:nvSpPr>
        <p:spPr bwMode="auto">
          <a:xfrm>
            <a:off x="214313" y="1671638"/>
            <a:ext cx="8929687" cy="1784350"/>
          </a:xfrm>
          <a:prstGeom prst="rect">
            <a:avLst/>
          </a:prstGeom>
          <a:noFill/>
          <a:ln w="9525">
            <a:noFill/>
            <a:miter lim="800000"/>
            <a:headEnd/>
            <a:tailEnd/>
          </a:ln>
        </p:spPr>
        <p:txBody>
          <a:bodyPr>
            <a:spAutoFit/>
          </a:bodyPr>
          <a:lstStyle/>
          <a:p>
            <a:endParaRPr lang="en-US" sz="2600"/>
          </a:p>
          <a:p>
            <a:endParaRPr lang="en-US" sz="2800"/>
          </a:p>
          <a:p>
            <a:endParaRPr lang="en-US" sz="2800"/>
          </a:p>
          <a:p>
            <a:r>
              <a:rPr lang="en-US" sz="2800"/>
              <a:t>		</a:t>
            </a:r>
          </a:p>
        </p:txBody>
      </p:sp>
      <p:graphicFrame>
        <p:nvGraphicFramePr>
          <p:cNvPr id="1026" name="Object 5"/>
          <p:cNvGraphicFramePr>
            <a:graphicFrameLocks noChangeAspect="1"/>
          </p:cNvGraphicFramePr>
          <p:nvPr/>
        </p:nvGraphicFramePr>
        <p:xfrm>
          <a:off x="107950" y="3992563"/>
          <a:ext cx="8807450" cy="2532062"/>
        </p:xfrm>
        <a:graphic>
          <a:graphicData uri="http://schemas.openxmlformats.org/presentationml/2006/ole">
            <p:oleObj spid="_x0000_s533506" name="CorelDRAW" r:id="rId4" imgW="11582280" imgH="3321360" progId="CorelDraw.Graphic.7">
              <p:link updateAutomatic="1"/>
            </p:oleObj>
          </a:graphicData>
        </a:graphic>
      </p:graphicFrame>
      <p:sp>
        <p:nvSpPr>
          <p:cNvPr id="9" name="Rectangle 8"/>
          <p:cNvSpPr/>
          <p:nvPr/>
        </p:nvSpPr>
        <p:spPr>
          <a:xfrm>
            <a:off x="-1476672" y="2420938"/>
            <a:ext cx="1655763" cy="2376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Content Placeholder 2"/>
          <p:cNvSpPr>
            <a:spLocks noGrp="1"/>
          </p:cNvSpPr>
          <p:nvPr>
            <p:ph idx="1"/>
          </p:nvPr>
        </p:nvSpPr>
        <p:spPr>
          <a:xfrm>
            <a:off x="179512" y="1772816"/>
            <a:ext cx="8964488" cy="4181484"/>
          </a:xfrm>
        </p:spPr>
        <p:txBody>
          <a:bodyPr>
            <a:normAutofit/>
          </a:bodyPr>
          <a:lstStyle/>
          <a:p>
            <a:r>
              <a:rPr lang="en-GB" sz="2200" dirty="0" smtClean="0"/>
              <a:t>...and well beyond</a:t>
            </a:r>
            <a:endParaRPr lang="en-GB" sz="2200" dirty="0"/>
          </a:p>
        </p:txBody>
      </p:sp>
      <p:pic>
        <p:nvPicPr>
          <p:cNvPr id="12" name="Picture 11" descr="ess_scandinavia_site.jpg"/>
          <p:cNvPicPr>
            <a:picLocks noChangeAspect="1"/>
          </p:cNvPicPr>
          <p:nvPr/>
        </p:nvPicPr>
        <p:blipFill>
          <a:blip r:embed="rId5" cstate="print"/>
          <a:stretch>
            <a:fillRect/>
          </a:stretch>
        </p:blipFill>
        <p:spPr>
          <a:xfrm>
            <a:off x="0" y="1700808"/>
            <a:ext cx="4509337" cy="2904511"/>
          </a:xfrm>
          <a:prstGeom prst="rect">
            <a:avLst/>
          </a:prstGeom>
        </p:spPr>
      </p:pic>
      <p:sp>
        <p:nvSpPr>
          <p:cNvPr id="13" name="Rectangle 12"/>
          <p:cNvSpPr/>
          <p:nvPr/>
        </p:nvSpPr>
        <p:spPr>
          <a:xfrm>
            <a:off x="4572000" y="1772816"/>
            <a:ext cx="4572000" cy="1938992"/>
          </a:xfrm>
          <a:prstGeom prst="rect">
            <a:avLst/>
          </a:prstGeom>
        </p:spPr>
        <p:txBody>
          <a:bodyPr wrap="square">
            <a:spAutoFit/>
          </a:bodyPr>
          <a:lstStyle/>
          <a:p>
            <a:pPr>
              <a:buFont typeface="Arial" pitchFamily="34" charset="0"/>
              <a:buChar char="•"/>
            </a:pPr>
            <a:r>
              <a:rPr lang="en-GB" sz="2000" dirty="0" smtClean="0">
                <a:solidFill>
                  <a:srgbClr val="002060"/>
                </a:solidFill>
              </a:rPr>
              <a:t>ILL Associates’ Neutron Working Group: ILL leader in Europe for at least 15 years and planning </a:t>
            </a:r>
            <a:r>
              <a:rPr lang="en-GB" sz="2000" i="1" dirty="0" smtClean="0">
                <a:solidFill>
                  <a:srgbClr val="002060"/>
                </a:solidFill>
              </a:rPr>
              <a:t>must</a:t>
            </a:r>
            <a:r>
              <a:rPr lang="en-GB" sz="2000" dirty="0" smtClean="0">
                <a:solidFill>
                  <a:srgbClr val="002060"/>
                </a:solidFill>
              </a:rPr>
              <a:t> be joined up</a:t>
            </a:r>
          </a:p>
          <a:p>
            <a:pPr>
              <a:buFont typeface="Arial" pitchFamily="34" charset="0"/>
              <a:buChar char="•"/>
            </a:pPr>
            <a:endParaRPr lang="en-GB" sz="2000" dirty="0" smtClean="0">
              <a:solidFill>
                <a:srgbClr val="002060"/>
              </a:solidFill>
            </a:endParaRPr>
          </a:p>
          <a:p>
            <a:pPr>
              <a:buFont typeface="Arial" pitchFamily="34" charset="0"/>
              <a:buChar char="•"/>
            </a:pPr>
            <a:r>
              <a:rPr lang="en-GB" sz="2000" dirty="0" smtClean="0">
                <a:solidFill>
                  <a:srgbClr val="002060"/>
                </a:solidFill>
              </a:rPr>
              <a:t>ILL planning horizon: 2030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GB" dirty="0" smtClean="0"/>
              <a:t>EU needs: now and the future</a:t>
            </a:r>
            <a:endParaRPr lang="fr-FR" dirty="0" smtClean="0"/>
          </a:p>
        </p:txBody>
      </p:sp>
      <p:sp>
        <p:nvSpPr>
          <p:cNvPr id="30723" name="Content Placeholder 2"/>
          <p:cNvSpPr>
            <a:spLocks noGrp="1"/>
          </p:cNvSpPr>
          <p:nvPr>
            <p:ph idx="1"/>
          </p:nvPr>
        </p:nvSpPr>
        <p:spPr>
          <a:xfrm>
            <a:off x="0" y="1700808"/>
            <a:ext cx="8964488" cy="2664296"/>
          </a:xfrm>
        </p:spPr>
        <p:txBody>
          <a:bodyPr>
            <a:normAutofit fontScale="92500" lnSpcReduction="10000"/>
          </a:bodyPr>
          <a:lstStyle/>
          <a:p>
            <a:r>
              <a:rPr lang="en-GB" sz="2200" dirty="0" smtClean="0"/>
              <a:t>ILL Associates’ Neutron Working Group: ILL leader in Europe for at least 15 years and planning </a:t>
            </a:r>
            <a:r>
              <a:rPr lang="en-GB" sz="2200" i="1" dirty="0" smtClean="0"/>
              <a:t>must</a:t>
            </a:r>
            <a:r>
              <a:rPr lang="en-GB" sz="2200" dirty="0" smtClean="0"/>
              <a:t> be joined up</a:t>
            </a:r>
          </a:p>
          <a:p>
            <a:r>
              <a:rPr lang="en-GB" sz="2200" dirty="0" smtClean="0"/>
              <a:t>Even then, ILL will still lead ESS in key areas</a:t>
            </a:r>
          </a:p>
          <a:p>
            <a:pPr lvl="1"/>
            <a:r>
              <a:rPr lang="en-GB" sz="1800" dirty="0" smtClean="0"/>
              <a:t>Long-term flux stability e.g. for kinetic measurements</a:t>
            </a:r>
          </a:p>
          <a:p>
            <a:pPr lvl="1"/>
            <a:r>
              <a:rPr lang="en-GB" sz="1800" dirty="0" smtClean="0"/>
              <a:t>Hot neutrons</a:t>
            </a:r>
          </a:p>
          <a:p>
            <a:pPr lvl="1"/>
            <a:r>
              <a:rPr lang="en-GB" sz="1800" dirty="0" smtClean="0"/>
              <a:t>Measurements at specific (</a:t>
            </a:r>
            <a:r>
              <a:rPr lang="en-GB" sz="1800" dirty="0" err="1" smtClean="0"/>
              <a:t>Q,w</a:t>
            </a:r>
            <a:r>
              <a:rPr lang="en-GB" sz="1800" dirty="0" smtClean="0"/>
              <a:t>) e.g. </a:t>
            </a:r>
            <a:r>
              <a:rPr lang="en-GB" sz="1800" dirty="0" err="1" smtClean="0"/>
              <a:t>Cryopad</a:t>
            </a:r>
            <a:endParaRPr lang="en-GB" sz="1800" dirty="0" smtClean="0"/>
          </a:p>
          <a:p>
            <a:pPr lvl="1"/>
            <a:r>
              <a:rPr lang="en-GB" sz="1800" dirty="0" smtClean="0"/>
              <a:t>No particular advantage with broad-band techniques e.g. NSE</a:t>
            </a:r>
          </a:p>
          <a:p>
            <a:r>
              <a:rPr lang="en-GB" sz="2200" dirty="0" smtClean="0"/>
              <a:t>Nuclear authorities indicate planning horizon of 2030</a:t>
            </a:r>
          </a:p>
          <a:p>
            <a:pPr lvl="1"/>
            <a:endParaRPr lang="en-GB" sz="1800" dirty="0" smtClean="0"/>
          </a:p>
          <a:p>
            <a:pPr lvl="1">
              <a:buNone/>
            </a:pPr>
            <a:endParaRPr lang="en-GB" sz="1800" dirty="0" smtClean="0"/>
          </a:p>
          <a:p>
            <a:pPr>
              <a:buNone/>
            </a:pPr>
            <a:endParaRPr lang="en-GB" sz="2200" dirty="0" smtClean="0"/>
          </a:p>
          <a:p>
            <a:pPr>
              <a:buNone/>
            </a:pPr>
            <a:endParaRPr lang="en-GB" sz="2200" dirty="0" smtClean="0"/>
          </a:p>
        </p:txBody>
      </p:sp>
      <p:graphicFrame>
        <p:nvGraphicFramePr>
          <p:cNvPr id="854019" name="Object 5"/>
          <p:cNvGraphicFramePr>
            <a:graphicFrameLocks noChangeAspect="1"/>
          </p:cNvGraphicFramePr>
          <p:nvPr/>
        </p:nvGraphicFramePr>
        <p:xfrm>
          <a:off x="168275" y="4209306"/>
          <a:ext cx="8807450" cy="2532062"/>
        </p:xfrm>
        <a:graphic>
          <a:graphicData uri="http://schemas.openxmlformats.org/presentationml/2006/ole">
            <p:oleObj spid="_x0000_s663554" name="CorelDRAW" r:id="rId4" imgW="11582280" imgH="3321360" progId="CorelDraw.Graphic.7">
              <p:link updateAutomatic="1"/>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smtClean="0"/>
              <a:t>Where next: 2020 Vision</a:t>
            </a:r>
            <a:endParaRPr lang="en-GB" dirty="0"/>
          </a:p>
        </p:txBody>
      </p:sp>
      <p:sp>
        <p:nvSpPr>
          <p:cNvPr id="10243"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58B27B-252E-4858-9A1A-204F36FCF366}" type="slidenum">
              <a:rPr lang="en-US" smtClean="0">
                <a:solidFill>
                  <a:srgbClr val="D1EAEE"/>
                </a:solidFill>
              </a:rPr>
              <a:pPr fontAlgn="base">
                <a:spcBef>
                  <a:spcPct val="0"/>
                </a:spcBef>
                <a:spcAft>
                  <a:spcPct val="0"/>
                </a:spcAft>
                <a:defRPr/>
              </a:pPr>
              <a:t>35</a:t>
            </a:fld>
            <a:endParaRPr lang="en-US" smtClean="0">
              <a:solidFill>
                <a:srgbClr val="D1EAEE"/>
              </a:solidFill>
            </a:endParaRPr>
          </a:p>
        </p:txBody>
      </p:sp>
      <p:sp>
        <p:nvSpPr>
          <p:cNvPr id="1029" name="TextBox 4"/>
          <p:cNvSpPr txBox="1">
            <a:spLocks noChangeArrowheads="1"/>
          </p:cNvSpPr>
          <p:nvPr/>
        </p:nvSpPr>
        <p:spPr bwMode="auto">
          <a:xfrm>
            <a:off x="214313" y="1671638"/>
            <a:ext cx="8929687" cy="1784350"/>
          </a:xfrm>
          <a:prstGeom prst="rect">
            <a:avLst/>
          </a:prstGeom>
          <a:noFill/>
          <a:ln w="9525">
            <a:noFill/>
            <a:miter lim="800000"/>
            <a:headEnd/>
            <a:tailEnd/>
          </a:ln>
        </p:spPr>
        <p:txBody>
          <a:bodyPr>
            <a:spAutoFit/>
          </a:bodyPr>
          <a:lstStyle/>
          <a:p>
            <a:endParaRPr lang="en-US" sz="2600"/>
          </a:p>
          <a:p>
            <a:endParaRPr lang="en-US" sz="2800"/>
          </a:p>
          <a:p>
            <a:endParaRPr lang="en-US" sz="2800"/>
          </a:p>
          <a:p>
            <a:r>
              <a:rPr lang="en-US" sz="2800"/>
              <a:t>		</a:t>
            </a:r>
          </a:p>
        </p:txBody>
      </p:sp>
      <p:graphicFrame>
        <p:nvGraphicFramePr>
          <p:cNvPr id="1026" name="Object 5"/>
          <p:cNvGraphicFramePr>
            <a:graphicFrameLocks noChangeAspect="1"/>
          </p:cNvGraphicFramePr>
          <p:nvPr/>
        </p:nvGraphicFramePr>
        <p:xfrm>
          <a:off x="107950" y="3992563"/>
          <a:ext cx="8807450" cy="2532062"/>
        </p:xfrm>
        <a:graphic>
          <a:graphicData uri="http://schemas.openxmlformats.org/presentationml/2006/ole">
            <p:oleObj spid="_x0000_s532482" name="CorelDRAW" r:id="rId4" imgW="11582280" imgH="3321360" progId="CorelDraw.Graphic.7">
              <p:link updateAutomatic="1"/>
            </p:oleObj>
          </a:graphicData>
        </a:graphic>
      </p:graphicFrame>
      <p:sp>
        <p:nvSpPr>
          <p:cNvPr id="10" name="Content Placeholder 2"/>
          <p:cNvSpPr>
            <a:spLocks noGrp="1"/>
          </p:cNvSpPr>
          <p:nvPr>
            <p:ph idx="1"/>
          </p:nvPr>
        </p:nvSpPr>
        <p:spPr>
          <a:xfrm>
            <a:off x="179512" y="1772816"/>
            <a:ext cx="8964488" cy="4181484"/>
          </a:xfrm>
        </p:spPr>
        <p:txBody>
          <a:bodyPr>
            <a:normAutofit/>
          </a:bodyPr>
          <a:lstStyle/>
          <a:p>
            <a:r>
              <a:rPr lang="en-GB" sz="2200" dirty="0" smtClean="0"/>
              <a:t>Beyond the Millennium: 2020 Vision</a:t>
            </a:r>
            <a:endParaRPr lang="en-GB" sz="2200" dirty="0"/>
          </a:p>
        </p:txBody>
      </p:sp>
      <p:sp>
        <p:nvSpPr>
          <p:cNvPr id="13" name="Rectangle 12"/>
          <p:cNvSpPr/>
          <p:nvPr/>
        </p:nvSpPr>
        <p:spPr>
          <a:xfrm>
            <a:off x="5220072" y="3861048"/>
            <a:ext cx="39239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3" descr="sm_0001.jpg"/>
          <p:cNvPicPr>
            <a:picLocks noChangeAspect="1"/>
          </p:cNvPicPr>
          <p:nvPr/>
        </p:nvPicPr>
        <p:blipFill>
          <a:blip r:embed="rId5" cstate="print"/>
          <a:srcRect/>
          <a:stretch>
            <a:fillRect/>
          </a:stretch>
        </p:blipFill>
        <p:spPr bwMode="auto">
          <a:xfrm>
            <a:off x="179512" y="1844824"/>
            <a:ext cx="8705850" cy="224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noFill/>
          </a:ln>
        </p:spPr>
        <p:txBody>
          <a:bodyPr/>
          <a:lstStyle/>
          <a:p>
            <a:pPr>
              <a:defRPr/>
            </a:pPr>
            <a:r>
              <a:rPr lang="en-GB" smtClean="0"/>
              <a:t> </a:t>
            </a:r>
            <a:endParaRPr lang="fr-FR" dirty="0"/>
          </a:p>
        </p:txBody>
      </p:sp>
      <p:sp>
        <p:nvSpPr>
          <p:cNvPr id="9" name="Content Placeholder 8"/>
          <p:cNvSpPr>
            <a:spLocks noGrp="1"/>
          </p:cNvSpPr>
          <p:nvPr>
            <p:ph idx="1"/>
          </p:nvPr>
        </p:nvSpPr>
        <p:spPr/>
        <p:txBody>
          <a:bodyPr/>
          <a:lstStyle/>
          <a:p>
            <a:endParaRPr lang="en-GB" dirty="0"/>
          </a:p>
        </p:txBody>
      </p:sp>
      <p:pic>
        <p:nvPicPr>
          <p:cNvPr id="28675" name="Picture 4" descr="sm_0005.jpg"/>
          <p:cNvPicPr>
            <a:picLocks noChangeAspect="1"/>
          </p:cNvPicPr>
          <p:nvPr/>
        </p:nvPicPr>
        <p:blipFill>
          <a:blip r:embed="rId3" cstate="print">
            <a:lum bright="-2000" contrast="-2000"/>
          </a:blip>
          <a:srcRect/>
          <a:stretch>
            <a:fillRect/>
          </a:stretch>
        </p:blipFill>
        <p:spPr bwMode="auto">
          <a:xfrm>
            <a:off x="0" y="1778793"/>
            <a:ext cx="9144000" cy="3954463"/>
          </a:xfrm>
          <a:prstGeom prst="rect">
            <a:avLst/>
          </a:prstGeom>
          <a:noFill/>
          <a:ln w="9525">
            <a:noFill/>
            <a:miter lim="800000"/>
            <a:headEnd/>
            <a:tailEnd/>
          </a:ln>
        </p:spPr>
      </p:pic>
      <p:sp>
        <p:nvSpPr>
          <p:cNvPr id="8" name="Title 1"/>
          <p:cNvSpPr txBox="1">
            <a:spLocks/>
          </p:cNvSpPr>
          <p:nvPr/>
        </p:nvSpPr>
        <p:spPr bwMode="auto">
          <a:xfrm>
            <a:off x="1371600" y="1628775"/>
            <a:ext cx="7772400" cy="1362075"/>
          </a:xfrm>
          <a:prstGeom prst="rect">
            <a:avLst/>
          </a:prstGeom>
          <a:noFill/>
          <a:ln w="9525">
            <a:noFill/>
            <a:miter lim="800000"/>
            <a:headEnd/>
            <a:tailEnd/>
          </a:ln>
        </p:spPr>
        <p:txBody>
          <a:bodyPr lIns="0" tIns="0" rIns="0" bIns="0" anchor="b">
            <a:scene3d>
              <a:camera prst="orthographicFront"/>
              <a:lightRig rig="freezing" dir="t">
                <a:rot lat="0" lon="0" rev="5640000"/>
              </a:lightRig>
            </a:scene3d>
            <a:sp3d prstMaterial="flat">
              <a:bevelT w="38100" h="38100"/>
            </a:sp3d>
          </a:bodyPr>
          <a:lstStyle/>
          <a:p>
            <a:pPr algn="r" defTabSz="914400">
              <a:buClrTx/>
              <a:buSzTx/>
              <a:buFontTx/>
              <a:buNone/>
              <a:defRPr/>
            </a:pPr>
            <a:endParaRPr lang="fr-FR" sz="4000" b="1" dirty="0">
              <a:ln w="635">
                <a:noFill/>
              </a:ln>
              <a:solidFill>
                <a:schemeClr val="accent1">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1" name="TextBox 4"/>
          <p:cNvSpPr txBox="1">
            <a:spLocks noChangeArrowheads="1"/>
          </p:cNvSpPr>
          <p:nvPr/>
        </p:nvSpPr>
        <p:spPr bwMode="auto">
          <a:xfrm>
            <a:off x="2185294" y="5921404"/>
            <a:ext cx="4834978" cy="1107996"/>
          </a:xfrm>
          <a:prstGeom prst="rect">
            <a:avLst/>
          </a:prstGeom>
          <a:noFill/>
          <a:ln w="9525">
            <a:noFill/>
            <a:miter lim="800000"/>
            <a:headEnd/>
            <a:tailEnd/>
          </a:ln>
        </p:spPr>
        <p:txBody>
          <a:bodyPr wrap="none">
            <a:spAutoFit/>
          </a:bodyPr>
          <a:lstStyle/>
          <a:p>
            <a:pPr algn="ctr">
              <a:defRPr/>
            </a:pPr>
            <a:r>
              <a:rPr lang="en-GB" sz="2400" dirty="0" err="1" smtClean="0">
                <a:solidFill>
                  <a:srgbClr val="002060"/>
                </a:solidFill>
                <a:latin typeface="+mj-lt"/>
              </a:rPr>
              <a:t>Institut</a:t>
            </a:r>
            <a:r>
              <a:rPr lang="en-GB" sz="2400" dirty="0" smtClean="0">
                <a:solidFill>
                  <a:srgbClr val="002060"/>
                </a:solidFill>
                <a:latin typeface="+mj-lt"/>
              </a:rPr>
              <a:t> </a:t>
            </a:r>
            <a:r>
              <a:rPr lang="en-GB" sz="2400" dirty="0">
                <a:solidFill>
                  <a:srgbClr val="002060"/>
                </a:solidFill>
                <a:latin typeface="+mj-lt"/>
              </a:rPr>
              <a:t>Laue-</a:t>
            </a:r>
            <a:r>
              <a:rPr lang="en-GB" sz="2400" dirty="0" err="1">
                <a:solidFill>
                  <a:srgbClr val="002060"/>
                </a:solidFill>
                <a:latin typeface="+mj-lt"/>
              </a:rPr>
              <a:t>Langevin</a:t>
            </a:r>
            <a:r>
              <a:rPr lang="en-GB" sz="2400" dirty="0">
                <a:solidFill>
                  <a:srgbClr val="002060"/>
                </a:solidFill>
                <a:latin typeface="+mj-lt"/>
              </a:rPr>
              <a:t>, </a:t>
            </a:r>
            <a:r>
              <a:rPr lang="en-GB" sz="2400" dirty="0" smtClean="0">
                <a:solidFill>
                  <a:srgbClr val="002060"/>
                </a:solidFill>
                <a:latin typeface="+mj-lt"/>
              </a:rPr>
              <a:t>Grenoble</a:t>
            </a:r>
          </a:p>
          <a:p>
            <a:pPr algn="ctr">
              <a:defRPr/>
            </a:pPr>
            <a:r>
              <a:rPr lang="en-GB" sz="2400" u="sng" dirty="0" smtClean="0">
                <a:solidFill>
                  <a:schemeClr val="accent1">
                    <a:lumMod val="75000"/>
                  </a:schemeClr>
                </a:solidFill>
                <a:latin typeface="+mj-lt"/>
              </a:rPr>
              <a:t>www.ill.eu</a:t>
            </a:r>
            <a:r>
              <a:rPr lang="en-GB" sz="2400" u="sng" dirty="0" smtClean="0">
                <a:solidFill>
                  <a:srgbClr val="002060"/>
                </a:solidFill>
                <a:latin typeface="+mj-lt"/>
              </a:rPr>
              <a:t> </a:t>
            </a:r>
            <a:endParaRPr lang="en-GB" sz="2400" u="sng" dirty="0">
              <a:solidFill>
                <a:srgbClr val="002060"/>
              </a:solidFill>
              <a:latin typeface="+mj-lt"/>
            </a:endParaRPr>
          </a:p>
          <a:p>
            <a:pPr>
              <a:defRPr/>
            </a:pPr>
            <a:endParaRPr lang="fr-FR" dirty="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1026"/>
          <p:cNvSpPr>
            <a:spLocks noGrp="1" noChangeArrowheads="1"/>
          </p:cNvSpPr>
          <p:nvPr>
            <p:ph type="title"/>
          </p:nvPr>
        </p:nvSpPr>
        <p:spPr/>
        <p:txBody>
          <a:bodyPr/>
          <a:lstStyle/>
          <a:p>
            <a:pPr eaLnBrk="1" hangingPunct="1"/>
            <a:r>
              <a:rPr lang="en-US" dirty="0" smtClean="0"/>
              <a:t>Raison d’</a:t>
            </a:r>
            <a:r>
              <a:rPr lang="en-US" dirty="0" smtClean="0">
                <a:cs typeface="Arial" pitchFamily="34" charset="0"/>
              </a:rPr>
              <a:t>être</a:t>
            </a:r>
          </a:p>
        </p:txBody>
      </p:sp>
      <p:sp>
        <p:nvSpPr>
          <p:cNvPr id="11269" name="Rectangle 1027"/>
          <p:cNvSpPr>
            <a:spLocks noGrp="1" noChangeArrowheads="1"/>
          </p:cNvSpPr>
          <p:nvPr>
            <p:ph type="body" idx="1"/>
          </p:nvPr>
        </p:nvSpPr>
        <p:spPr>
          <a:xfrm>
            <a:off x="0" y="1813520"/>
            <a:ext cx="9396413" cy="4495800"/>
          </a:xfrm>
        </p:spPr>
        <p:txBody>
          <a:bodyPr/>
          <a:lstStyle/>
          <a:p>
            <a:pPr eaLnBrk="1" hangingPunct="1"/>
            <a:r>
              <a:rPr lang="en-US" dirty="0" smtClean="0"/>
              <a:t>A unique probe of ‘where atoms are and what atoms do’</a:t>
            </a:r>
          </a:p>
          <a:p>
            <a:pPr lvl="1"/>
            <a:r>
              <a:rPr lang="en-US" sz="1200" i="1" dirty="0" smtClean="0"/>
              <a:t>to paraphrase the citation for the Nobel Prize in Physics awarded to </a:t>
            </a:r>
            <a:r>
              <a:rPr lang="en-US" sz="1200" i="1" dirty="0" err="1" smtClean="0"/>
              <a:t>Brockhouse</a:t>
            </a:r>
            <a:r>
              <a:rPr lang="en-US" sz="1200" i="1" dirty="0" smtClean="0"/>
              <a:t> and Shull in 1994</a:t>
            </a:r>
          </a:p>
        </p:txBody>
      </p:sp>
      <p:grpSp>
        <p:nvGrpSpPr>
          <p:cNvPr id="2" name="Group 1028"/>
          <p:cNvGrpSpPr>
            <a:grpSpLocks/>
          </p:cNvGrpSpPr>
          <p:nvPr/>
        </p:nvGrpSpPr>
        <p:grpSpPr bwMode="auto">
          <a:xfrm>
            <a:off x="2235993" y="3074069"/>
            <a:ext cx="4640263" cy="2443163"/>
            <a:chOff x="720" y="2400"/>
            <a:chExt cx="2923" cy="1539"/>
          </a:xfrm>
        </p:grpSpPr>
        <p:pic>
          <p:nvPicPr>
            <p:cNvPr id="11271" name="Picture 1029"/>
            <p:cNvPicPr>
              <a:picLocks noChangeArrowheads="1"/>
            </p:cNvPicPr>
            <p:nvPr/>
          </p:nvPicPr>
          <p:blipFill>
            <a:blip r:embed="rId3" cstate="print"/>
            <a:srcRect/>
            <a:stretch>
              <a:fillRect/>
            </a:stretch>
          </p:blipFill>
          <p:spPr bwMode="auto">
            <a:xfrm>
              <a:off x="2785" y="2400"/>
              <a:ext cx="858" cy="1168"/>
            </a:xfrm>
            <a:prstGeom prst="rect">
              <a:avLst/>
            </a:prstGeom>
            <a:noFill/>
            <a:ln w="9525">
              <a:noFill/>
              <a:miter lim="800000"/>
              <a:headEnd/>
              <a:tailEnd/>
            </a:ln>
          </p:spPr>
        </p:pic>
        <p:pic>
          <p:nvPicPr>
            <p:cNvPr id="11272" name="Picture 1030"/>
            <p:cNvPicPr>
              <a:picLocks noChangeArrowheads="1"/>
            </p:cNvPicPr>
            <p:nvPr/>
          </p:nvPicPr>
          <p:blipFill>
            <a:blip r:embed="rId4" cstate="print"/>
            <a:srcRect/>
            <a:stretch>
              <a:fillRect/>
            </a:stretch>
          </p:blipFill>
          <p:spPr bwMode="auto">
            <a:xfrm>
              <a:off x="881" y="2400"/>
              <a:ext cx="858" cy="1168"/>
            </a:xfrm>
            <a:prstGeom prst="rect">
              <a:avLst/>
            </a:prstGeom>
            <a:noFill/>
            <a:ln w="9525">
              <a:noFill/>
              <a:miter lim="800000"/>
              <a:headEnd/>
              <a:tailEnd/>
            </a:ln>
          </p:spPr>
        </p:pic>
        <p:sp>
          <p:nvSpPr>
            <p:cNvPr id="11273" name="Rectangle 1031"/>
            <p:cNvSpPr>
              <a:spLocks noChangeArrowheads="1"/>
            </p:cNvSpPr>
            <p:nvPr/>
          </p:nvSpPr>
          <p:spPr bwMode="auto">
            <a:xfrm>
              <a:off x="720" y="3708"/>
              <a:ext cx="1180" cy="231"/>
            </a:xfrm>
            <a:prstGeom prst="rect">
              <a:avLst/>
            </a:prstGeom>
            <a:noFill/>
            <a:ln w="9525">
              <a:noFill/>
              <a:miter lim="800000"/>
              <a:headEnd/>
              <a:tailEnd/>
            </a:ln>
          </p:spPr>
          <p:txBody>
            <a:bodyPr wrap="none" lIns="92075" tIns="46038" rIns="92075" bIns="46038">
              <a:spAutoFit/>
            </a:bodyPr>
            <a:lstStyle/>
            <a:p>
              <a:pPr eaLnBrk="0" hangingPunct="0"/>
              <a:r>
                <a:rPr lang="en-GB"/>
                <a:t>Bert Brockhouse</a:t>
              </a:r>
            </a:p>
          </p:txBody>
        </p:sp>
        <p:sp>
          <p:nvSpPr>
            <p:cNvPr id="11274" name="Rectangle 1032"/>
            <p:cNvSpPr>
              <a:spLocks noChangeArrowheads="1"/>
            </p:cNvSpPr>
            <p:nvPr/>
          </p:nvSpPr>
          <p:spPr bwMode="auto">
            <a:xfrm>
              <a:off x="2821" y="3708"/>
              <a:ext cx="724" cy="231"/>
            </a:xfrm>
            <a:prstGeom prst="rect">
              <a:avLst/>
            </a:prstGeom>
            <a:noFill/>
            <a:ln w="9525">
              <a:noFill/>
              <a:miter lim="800000"/>
              <a:headEnd/>
              <a:tailEnd/>
            </a:ln>
          </p:spPr>
          <p:txBody>
            <a:bodyPr wrap="none" lIns="92075" tIns="46038" rIns="92075" bIns="46038">
              <a:spAutoFit/>
            </a:bodyPr>
            <a:lstStyle/>
            <a:p>
              <a:pPr eaLnBrk="0" hangingPunct="0"/>
              <a:r>
                <a:rPr lang="en-GB"/>
                <a:t>Cliff Shull</a:t>
              </a: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t>What’s special about neutrons?</a:t>
            </a:r>
            <a:endParaRPr dirty="0" smtClean="0">
              <a:cs typeface="Arial" charset="0"/>
            </a:endParaRPr>
          </a:p>
        </p:txBody>
      </p:sp>
      <p:sp>
        <p:nvSpPr>
          <p:cNvPr id="43011" name="Rectangle 3"/>
          <p:cNvSpPr>
            <a:spLocks noGrp="1" noChangeArrowheads="1"/>
          </p:cNvSpPr>
          <p:nvPr>
            <p:ph idx="1"/>
          </p:nvPr>
        </p:nvSpPr>
        <p:spPr>
          <a:xfrm>
            <a:off x="0" y="2143125"/>
            <a:ext cx="9144000" cy="4181475"/>
          </a:xfrm>
        </p:spPr>
        <p:txBody>
          <a:bodyPr/>
          <a:lstStyle/>
          <a:p>
            <a:r>
              <a:rPr lang="en-US" dirty="0" smtClean="0"/>
              <a:t>Wavelength typically comparable to </a:t>
            </a:r>
            <a:r>
              <a:rPr lang="en-US" dirty="0" err="1" smtClean="0"/>
              <a:t>interatomic</a:t>
            </a:r>
            <a:r>
              <a:rPr lang="en-US" dirty="0" smtClean="0"/>
              <a:t> spacing</a:t>
            </a:r>
          </a:p>
          <a:p>
            <a:pPr lvl="1"/>
            <a:r>
              <a:rPr lang="en-US" sz="1600" dirty="0" smtClean="0"/>
              <a:t>Explore structure of matter from 0.001 – 1000 nm</a:t>
            </a:r>
          </a:p>
          <a:p>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pic>
        <p:nvPicPr>
          <p:cNvPr id="10" name="Picture 1" descr="diffraction"/>
          <p:cNvPicPr>
            <a:picLocks noChangeAspect="1" noChangeArrowheads="1"/>
          </p:cNvPicPr>
          <p:nvPr/>
        </p:nvPicPr>
        <p:blipFill>
          <a:blip r:embed="rId4" cstate="print"/>
          <a:srcRect/>
          <a:stretch>
            <a:fillRect/>
          </a:stretch>
        </p:blipFill>
        <p:spPr bwMode="auto">
          <a:xfrm>
            <a:off x="4226322" y="3068662"/>
            <a:ext cx="3802062" cy="3168650"/>
          </a:xfrm>
          <a:prstGeom prst="rect">
            <a:avLst/>
          </a:prstGeom>
          <a:noFill/>
          <a:ln w="9525">
            <a:noFill/>
            <a:miter lim="800000"/>
            <a:headEnd/>
            <a:tailEnd/>
          </a:ln>
        </p:spPr>
      </p:pic>
      <p:sp>
        <p:nvSpPr>
          <p:cNvPr id="6" name="Oval 5"/>
          <p:cNvSpPr/>
          <p:nvPr/>
        </p:nvSpPr>
        <p:spPr>
          <a:xfrm>
            <a:off x="2051720" y="39330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Straight Arrow Connector 6"/>
          <p:cNvCxnSpPr/>
          <p:nvPr/>
        </p:nvCxnSpPr>
        <p:spPr>
          <a:xfrm>
            <a:off x="2555776" y="4077072"/>
            <a:ext cx="7920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8" name="Object 1"/>
          <p:cNvGraphicFramePr>
            <a:graphicFrameLocks noChangeAspect="1"/>
          </p:cNvGraphicFramePr>
          <p:nvPr/>
        </p:nvGraphicFramePr>
        <p:xfrm>
          <a:off x="1331640" y="4365104"/>
          <a:ext cx="1819970" cy="864096"/>
        </p:xfrm>
        <a:graphic>
          <a:graphicData uri="http://schemas.openxmlformats.org/presentationml/2006/ole">
            <p:oleObj spid="_x0000_s186370" name="Graph" r:id="rId5" imgW="3065760" imgH="2548800" progId="">
              <p:embed/>
            </p:oleObj>
          </a:graphicData>
        </a:graphic>
      </p:graphicFrame>
      <p:sp>
        <p:nvSpPr>
          <p:cNvPr id="9" name="TextBox 8"/>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a:t>
            </a:r>
            <a:endParaRPr lang="en-GB"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t>What’s special about neutrons (2) ?</a:t>
            </a:r>
            <a:endParaRPr dirty="0" smtClean="0">
              <a:cs typeface="Arial" charset="0"/>
            </a:endParaRPr>
          </a:p>
        </p:txBody>
      </p:sp>
      <p:sp>
        <p:nvSpPr>
          <p:cNvPr id="43011" name="Rectangle 3"/>
          <p:cNvSpPr>
            <a:spLocks noGrp="1" noChangeArrowheads="1"/>
          </p:cNvSpPr>
          <p:nvPr>
            <p:ph idx="1"/>
          </p:nvPr>
        </p:nvSpPr>
        <p:spPr>
          <a:xfrm>
            <a:off x="0" y="1988840"/>
            <a:ext cx="9396536" cy="4181475"/>
          </a:xfrm>
        </p:spPr>
        <p:txBody>
          <a:bodyPr/>
          <a:lstStyle/>
          <a:p>
            <a:r>
              <a:rPr lang="en-US" dirty="0" smtClean="0"/>
              <a:t>Scattering different for isotopes of same element</a:t>
            </a:r>
          </a:p>
          <a:p>
            <a:pPr lvl="1"/>
            <a:r>
              <a:rPr lang="en-US" dirty="0" smtClean="0"/>
              <a:t>Neutrons can locate light atoms (H, D) very precisely</a:t>
            </a:r>
          </a:p>
          <a:p>
            <a:pPr>
              <a:buNone/>
            </a:pPr>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pic>
        <p:nvPicPr>
          <p:cNvPr id="8" name="Picture 16" descr="scattlengths"/>
          <p:cNvPicPr>
            <a:picLocks noChangeAspect="1" noChangeArrowheads="1"/>
          </p:cNvPicPr>
          <p:nvPr/>
        </p:nvPicPr>
        <p:blipFill>
          <a:blip r:embed="rId3" cstate="print"/>
          <a:srcRect/>
          <a:stretch>
            <a:fillRect/>
          </a:stretch>
        </p:blipFill>
        <p:spPr bwMode="auto">
          <a:xfrm>
            <a:off x="169664" y="2852936"/>
            <a:ext cx="4978400" cy="3435350"/>
          </a:xfrm>
          <a:prstGeom prst="rect">
            <a:avLst/>
          </a:prstGeom>
          <a:noFill/>
          <a:ln w="9525">
            <a:noFill/>
            <a:miter lim="800000"/>
            <a:headEnd/>
            <a:tailEnd/>
          </a:ln>
        </p:spPr>
      </p:pic>
      <p:sp>
        <p:nvSpPr>
          <p:cNvPr id="9" name="TextBox 8"/>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a:t>
            </a:r>
            <a:endParaRPr lang="en-GB" dirty="0">
              <a:solidFill>
                <a:srgbClr val="002060"/>
              </a:solidFill>
            </a:endParaRPr>
          </a:p>
        </p:txBody>
      </p:sp>
      <p:pic>
        <p:nvPicPr>
          <p:cNvPr id="13" name="Picture 2" descr="http://www.rtstudents.com/x-rays/jewelry-xray.jpg"/>
          <p:cNvPicPr>
            <a:picLocks noChangeAspect="1" noChangeArrowheads="1"/>
          </p:cNvPicPr>
          <p:nvPr/>
        </p:nvPicPr>
        <p:blipFill>
          <a:blip r:embed="rId4" cstate="print"/>
          <a:srcRect/>
          <a:stretch>
            <a:fillRect/>
          </a:stretch>
        </p:blipFill>
        <p:spPr bwMode="auto">
          <a:xfrm>
            <a:off x="5436096" y="2852936"/>
            <a:ext cx="1440160" cy="1920214"/>
          </a:xfrm>
          <a:prstGeom prst="rect">
            <a:avLst/>
          </a:prstGeom>
          <a:noFill/>
          <a:ln w="9525">
            <a:noFill/>
            <a:miter lim="800000"/>
            <a:headEnd/>
            <a:tailEnd/>
          </a:ln>
        </p:spPr>
      </p:pic>
      <p:pic>
        <p:nvPicPr>
          <p:cNvPr id="7" name="Picture 6" descr="untitled.png"/>
          <p:cNvPicPr>
            <a:picLocks noChangeAspect="1"/>
          </p:cNvPicPr>
          <p:nvPr/>
        </p:nvPicPr>
        <p:blipFill>
          <a:blip r:embed="rId5" cstate="print"/>
          <a:stretch>
            <a:fillRect/>
          </a:stretch>
        </p:blipFill>
        <p:spPr>
          <a:xfrm>
            <a:off x="6516216" y="5157192"/>
            <a:ext cx="2232248" cy="1382905"/>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t>What’s special about neutrons (2) ?</a:t>
            </a:r>
            <a:endParaRPr dirty="0" smtClean="0">
              <a:cs typeface="Arial" charset="0"/>
            </a:endParaRPr>
          </a:p>
        </p:txBody>
      </p:sp>
      <p:sp>
        <p:nvSpPr>
          <p:cNvPr id="43011" name="Rectangle 3"/>
          <p:cNvSpPr>
            <a:spLocks noGrp="1" noChangeArrowheads="1"/>
          </p:cNvSpPr>
          <p:nvPr>
            <p:ph idx="1"/>
          </p:nvPr>
        </p:nvSpPr>
        <p:spPr>
          <a:xfrm>
            <a:off x="0" y="1988840"/>
            <a:ext cx="9396536" cy="4181475"/>
          </a:xfrm>
        </p:spPr>
        <p:txBody>
          <a:bodyPr/>
          <a:lstStyle/>
          <a:p>
            <a:r>
              <a:rPr lang="en-US" dirty="0" smtClean="0"/>
              <a:t>Scattering different for isotopes of same element</a:t>
            </a:r>
          </a:p>
          <a:p>
            <a:pPr lvl="1"/>
            <a:r>
              <a:rPr lang="en-US" sz="1900" dirty="0" smtClean="0"/>
              <a:t>Neutrons can locate light atoms (H, D) very precisely – </a:t>
            </a:r>
            <a:r>
              <a:rPr lang="en-US" sz="1900" i="1" dirty="0" smtClean="0"/>
              <a:t>in </a:t>
            </a:r>
            <a:r>
              <a:rPr lang="en-US" sz="1900" i="1" dirty="0" err="1" smtClean="0"/>
              <a:t>operando</a:t>
            </a:r>
            <a:endParaRPr lang="en-US" sz="1900" i="1" dirty="0" smtClean="0"/>
          </a:p>
          <a:p>
            <a:pPr>
              <a:buNone/>
            </a:pPr>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pic>
        <p:nvPicPr>
          <p:cNvPr id="8" name="Picture 16" descr="scattlengths"/>
          <p:cNvPicPr>
            <a:picLocks noChangeAspect="1" noChangeArrowheads="1"/>
          </p:cNvPicPr>
          <p:nvPr/>
        </p:nvPicPr>
        <p:blipFill>
          <a:blip r:embed="rId3" cstate="print"/>
          <a:srcRect/>
          <a:stretch>
            <a:fillRect/>
          </a:stretch>
        </p:blipFill>
        <p:spPr bwMode="auto">
          <a:xfrm>
            <a:off x="169664" y="2852936"/>
            <a:ext cx="4978400" cy="3435350"/>
          </a:xfrm>
          <a:prstGeom prst="rect">
            <a:avLst/>
          </a:prstGeom>
          <a:noFill/>
          <a:ln w="9525">
            <a:noFill/>
            <a:miter lim="800000"/>
            <a:headEnd/>
            <a:tailEnd/>
          </a:ln>
        </p:spPr>
      </p:pic>
      <p:sp>
        <p:nvSpPr>
          <p:cNvPr id="9" name="TextBox 8"/>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a:t>
            </a:r>
            <a:endParaRPr lang="en-GB" dirty="0">
              <a:solidFill>
                <a:srgbClr val="002060"/>
              </a:solidFill>
            </a:endParaRPr>
          </a:p>
        </p:txBody>
      </p:sp>
      <p:pic>
        <p:nvPicPr>
          <p:cNvPr id="14" name="Picture 6" descr="figure2-3D-illustrator"/>
          <p:cNvPicPr>
            <a:picLocks noChangeAspect="1" noChangeArrowheads="1"/>
          </p:cNvPicPr>
          <p:nvPr/>
        </p:nvPicPr>
        <p:blipFill>
          <a:blip r:embed="rId4" cstate="print"/>
          <a:srcRect/>
          <a:stretch>
            <a:fillRect/>
          </a:stretch>
        </p:blipFill>
        <p:spPr bwMode="auto">
          <a:xfrm>
            <a:off x="5724128" y="4913610"/>
            <a:ext cx="2849440" cy="1944390"/>
          </a:xfrm>
          <a:prstGeom prst="rect">
            <a:avLst/>
          </a:prstGeom>
          <a:noFill/>
          <a:ln w="9525">
            <a:noFill/>
            <a:miter lim="800000"/>
            <a:headEnd/>
            <a:tailEnd/>
          </a:ln>
        </p:spPr>
      </p:pic>
      <p:grpSp>
        <p:nvGrpSpPr>
          <p:cNvPr id="15" name="Group 46"/>
          <p:cNvGrpSpPr>
            <a:grpSpLocks/>
          </p:cNvGrpSpPr>
          <p:nvPr/>
        </p:nvGrpSpPr>
        <p:grpSpPr bwMode="auto">
          <a:xfrm>
            <a:off x="5652120" y="2924944"/>
            <a:ext cx="3124200" cy="2209800"/>
            <a:chOff x="48" y="624"/>
            <a:chExt cx="1968" cy="1392"/>
          </a:xfrm>
        </p:grpSpPr>
        <p:sp>
          <p:nvSpPr>
            <p:cNvPr id="16" name="Rectangle 47"/>
            <p:cNvSpPr>
              <a:spLocks noChangeArrowheads="1"/>
            </p:cNvSpPr>
            <p:nvPr/>
          </p:nvSpPr>
          <p:spPr bwMode="auto">
            <a:xfrm>
              <a:off x="48" y="1536"/>
              <a:ext cx="1968" cy="480"/>
            </a:xfrm>
            <a:prstGeom prst="rect">
              <a:avLst/>
            </a:prstGeom>
            <a:solidFill>
              <a:schemeClr val="bg1"/>
            </a:solidFill>
            <a:ln w="9525">
              <a:noFill/>
              <a:miter lim="800000"/>
              <a:headEnd/>
              <a:tailEnd/>
            </a:ln>
          </p:spPr>
          <p:txBody>
            <a:bodyPr wrap="none" anchor="ctr"/>
            <a:lstStyle/>
            <a:p>
              <a:pPr algn="ctr"/>
              <a:endParaRPr lang="en-GB" sz="2400" dirty="0">
                <a:latin typeface="Times New Roman" pitchFamily="18" charset="0"/>
              </a:endParaRPr>
            </a:p>
          </p:txBody>
        </p:sp>
        <p:pic>
          <p:nvPicPr>
            <p:cNvPr id="17" name="Picture 48" descr="Ritter_Paulus"/>
            <p:cNvPicPr>
              <a:picLocks noChangeAspect="1" noChangeArrowheads="1"/>
            </p:cNvPicPr>
            <p:nvPr/>
          </p:nvPicPr>
          <p:blipFill>
            <a:blip r:embed="rId5" cstate="print"/>
            <a:srcRect/>
            <a:stretch>
              <a:fillRect/>
            </a:stretch>
          </p:blipFill>
          <p:spPr bwMode="auto">
            <a:xfrm>
              <a:off x="96" y="624"/>
              <a:ext cx="1872" cy="101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t>What’s special about neutrons (2) ?</a:t>
            </a:r>
            <a:endParaRPr dirty="0" smtClean="0">
              <a:cs typeface="Arial" charset="0"/>
            </a:endParaRPr>
          </a:p>
        </p:txBody>
      </p:sp>
      <p:sp>
        <p:nvSpPr>
          <p:cNvPr id="43011" name="Rectangle 3"/>
          <p:cNvSpPr>
            <a:spLocks noGrp="1" noChangeArrowheads="1"/>
          </p:cNvSpPr>
          <p:nvPr>
            <p:ph idx="1"/>
          </p:nvPr>
        </p:nvSpPr>
        <p:spPr>
          <a:xfrm>
            <a:off x="0" y="1988840"/>
            <a:ext cx="9396536" cy="4181475"/>
          </a:xfrm>
        </p:spPr>
        <p:txBody>
          <a:bodyPr/>
          <a:lstStyle/>
          <a:p>
            <a:r>
              <a:rPr lang="en-US" dirty="0" smtClean="0"/>
              <a:t>Scattering different for isotopes of same element</a:t>
            </a:r>
          </a:p>
          <a:p>
            <a:pPr lvl="1"/>
            <a:r>
              <a:rPr lang="en-US" dirty="0" smtClean="0"/>
              <a:t>Key for understanding H-storage and exploitation, biomaterials…</a:t>
            </a:r>
          </a:p>
          <a:p>
            <a:pPr>
              <a:buNone/>
            </a:pPr>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sp>
        <p:nvSpPr>
          <p:cNvPr id="9" name="TextBox 8"/>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a:t>
            </a:r>
            <a:endParaRPr lang="en-GB" dirty="0">
              <a:solidFill>
                <a:srgbClr val="002060"/>
              </a:solidFill>
            </a:endParaRPr>
          </a:p>
        </p:txBody>
      </p:sp>
      <p:pic>
        <p:nvPicPr>
          <p:cNvPr id="10" name="Picture 1073" descr="bicoucheLR_tiff"/>
          <p:cNvPicPr>
            <a:picLocks noChangeAspect="1" noChangeArrowheads="1"/>
          </p:cNvPicPr>
          <p:nvPr/>
        </p:nvPicPr>
        <p:blipFill>
          <a:blip r:embed="rId3" cstate="print"/>
          <a:srcRect l="18930" r="16962" b="16028"/>
          <a:stretch>
            <a:fillRect/>
          </a:stretch>
        </p:blipFill>
        <p:spPr bwMode="auto">
          <a:xfrm>
            <a:off x="3307506" y="3429000"/>
            <a:ext cx="2560638" cy="2665412"/>
          </a:xfrm>
          <a:prstGeom prst="rect">
            <a:avLst/>
          </a:prstGeom>
          <a:noFill/>
          <a:ln w="9525">
            <a:noFill/>
            <a:miter lim="800000"/>
            <a:headEnd/>
            <a:tailEnd/>
          </a:ln>
        </p:spPr>
      </p:pic>
      <p:pic>
        <p:nvPicPr>
          <p:cNvPr id="12" name="Picture 1079"/>
          <p:cNvPicPr>
            <a:picLocks noChangeAspect="1" noChangeArrowheads="1"/>
          </p:cNvPicPr>
          <p:nvPr/>
        </p:nvPicPr>
        <p:blipFill>
          <a:blip r:embed="rId4" cstate="print"/>
          <a:srcRect/>
          <a:stretch>
            <a:fillRect/>
          </a:stretch>
        </p:blipFill>
        <p:spPr bwMode="auto">
          <a:xfrm>
            <a:off x="179388" y="3500438"/>
            <a:ext cx="2843212" cy="2627312"/>
          </a:xfrm>
          <a:prstGeom prst="rect">
            <a:avLst/>
          </a:prstGeom>
          <a:noFill/>
          <a:ln w="9525">
            <a:noFill/>
            <a:miter lim="800000"/>
            <a:headEnd/>
            <a:tailEnd/>
          </a:ln>
        </p:spPr>
      </p:pic>
      <p:pic>
        <p:nvPicPr>
          <p:cNvPr id="13" name="Picture 11" descr="x_w_x1sig.png"/>
          <p:cNvPicPr>
            <a:picLocks noChangeAspect="1"/>
          </p:cNvPicPr>
          <p:nvPr/>
        </p:nvPicPr>
        <p:blipFill>
          <a:blip r:embed="rId5" cstate="print"/>
          <a:srcRect/>
          <a:stretch>
            <a:fillRect/>
          </a:stretch>
        </p:blipFill>
        <p:spPr bwMode="auto">
          <a:xfrm>
            <a:off x="6467619" y="2896999"/>
            <a:ext cx="2533537" cy="1900153"/>
          </a:xfrm>
          <a:prstGeom prst="rect">
            <a:avLst/>
          </a:prstGeom>
          <a:noFill/>
          <a:ln w="9525">
            <a:noFill/>
            <a:miter lim="800000"/>
            <a:headEnd/>
            <a:tailEnd/>
          </a:ln>
        </p:spPr>
      </p:pic>
      <p:pic>
        <p:nvPicPr>
          <p:cNvPr id="14" name="Picture 12" descr="n_w_n1sig.png"/>
          <p:cNvPicPr>
            <a:picLocks noChangeAspect="1"/>
          </p:cNvPicPr>
          <p:nvPr/>
        </p:nvPicPr>
        <p:blipFill>
          <a:blip r:embed="rId6" cstate="print"/>
          <a:srcRect/>
          <a:stretch>
            <a:fillRect/>
          </a:stretch>
        </p:blipFill>
        <p:spPr bwMode="auto">
          <a:xfrm>
            <a:off x="6487971" y="4955988"/>
            <a:ext cx="2476517" cy="1857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fontAlgn="auto">
              <a:spcAft>
                <a:spcPts val="0"/>
              </a:spcAft>
              <a:defRPr/>
            </a:pPr>
            <a:r>
              <a:rPr lang="en-GB" dirty="0" smtClean="0"/>
              <a:t>‘Separate’ isotopes</a:t>
            </a:r>
            <a:endParaRPr dirty="0" smtClean="0">
              <a:cs typeface="Arial" charset="0"/>
            </a:endParaRPr>
          </a:p>
        </p:txBody>
      </p:sp>
      <p:sp>
        <p:nvSpPr>
          <p:cNvPr id="43011" name="Rectangle 3"/>
          <p:cNvSpPr>
            <a:spLocks noGrp="1" noChangeArrowheads="1"/>
          </p:cNvSpPr>
          <p:nvPr>
            <p:ph idx="1"/>
          </p:nvPr>
        </p:nvSpPr>
        <p:spPr>
          <a:xfrm>
            <a:off x="0" y="1988840"/>
            <a:ext cx="9396536" cy="4181475"/>
          </a:xfrm>
        </p:spPr>
        <p:txBody>
          <a:bodyPr/>
          <a:lstStyle/>
          <a:p>
            <a:r>
              <a:rPr lang="en-US" dirty="0" smtClean="0"/>
              <a:t>Scattering different for isotopes of same element</a:t>
            </a:r>
          </a:p>
          <a:p>
            <a:pPr lvl="1"/>
            <a:r>
              <a:rPr lang="en-US" sz="1800" dirty="0" smtClean="0"/>
              <a:t>especially hydrogen for which H and D have quite different values</a:t>
            </a:r>
          </a:p>
          <a:p>
            <a:pPr>
              <a:buNone/>
            </a:pPr>
            <a:endParaRPr lang="en-US" dirty="0" smtClean="0"/>
          </a:p>
          <a:p>
            <a:endParaRPr lang="en-US" dirty="0" smtClean="0"/>
          </a:p>
          <a:p>
            <a:endParaRPr lang="en-US" dirty="0" smtClean="0"/>
          </a:p>
          <a:p>
            <a:pPr>
              <a:buFont typeface="Wingdings 2" pitchFamily="18" charset="2"/>
              <a:buNone/>
            </a:pPr>
            <a:endParaRPr lang="en-US" dirty="0" smtClean="0"/>
          </a:p>
          <a:p>
            <a:pPr lvl="1">
              <a:buFont typeface="Wingdings 2" pitchFamily="18" charset="2"/>
              <a:buNone/>
            </a:pPr>
            <a:endParaRPr lang="en-US" dirty="0" smtClean="0"/>
          </a:p>
        </p:txBody>
      </p:sp>
      <p:pic>
        <p:nvPicPr>
          <p:cNvPr id="8" name="Picture 16" descr="scattlengths"/>
          <p:cNvPicPr>
            <a:picLocks noChangeAspect="1" noChangeArrowheads="1"/>
          </p:cNvPicPr>
          <p:nvPr/>
        </p:nvPicPr>
        <p:blipFill>
          <a:blip r:embed="rId3" cstate="print"/>
          <a:srcRect/>
          <a:stretch>
            <a:fillRect/>
          </a:stretch>
        </p:blipFill>
        <p:spPr bwMode="auto">
          <a:xfrm>
            <a:off x="169664" y="2852936"/>
            <a:ext cx="4978400" cy="3435350"/>
          </a:xfrm>
          <a:prstGeom prst="rect">
            <a:avLst/>
          </a:prstGeom>
          <a:noFill/>
          <a:ln w="9525">
            <a:noFill/>
            <a:miter lim="800000"/>
            <a:headEnd/>
            <a:tailEnd/>
          </a:ln>
        </p:spPr>
      </p:pic>
      <p:sp>
        <p:nvSpPr>
          <p:cNvPr id="9" name="TextBox 8"/>
          <p:cNvSpPr txBox="1"/>
          <p:nvPr/>
        </p:nvSpPr>
        <p:spPr>
          <a:xfrm>
            <a:off x="323528" y="6453336"/>
            <a:ext cx="8064895" cy="369332"/>
          </a:xfrm>
          <a:prstGeom prst="rect">
            <a:avLst/>
          </a:prstGeom>
          <a:noFill/>
        </p:spPr>
        <p:txBody>
          <a:bodyPr wrap="square" rtlCol="0">
            <a:spAutoFit/>
          </a:bodyPr>
          <a:lstStyle/>
          <a:p>
            <a:r>
              <a:rPr lang="en-GB" dirty="0" smtClean="0">
                <a:solidFill>
                  <a:srgbClr val="002060"/>
                </a:solidFill>
              </a:rPr>
              <a:t>Wavelength, light atoms and isotopes</a:t>
            </a:r>
            <a:endParaRPr lang="en-GB" dirty="0">
              <a:solidFill>
                <a:srgbClr val="002060"/>
              </a:solidFill>
            </a:endParaRPr>
          </a:p>
        </p:txBody>
      </p:sp>
      <p:pic>
        <p:nvPicPr>
          <p:cNvPr id="10" name="Picture 2"/>
          <p:cNvPicPr>
            <a:picLocks noChangeAspect="1" noChangeArrowheads="1"/>
          </p:cNvPicPr>
          <p:nvPr/>
        </p:nvPicPr>
        <p:blipFill>
          <a:blip r:embed="rId4" cstate="print"/>
          <a:srcRect/>
          <a:stretch>
            <a:fillRect/>
          </a:stretch>
        </p:blipFill>
        <p:spPr bwMode="auto">
          <a:xfrm>
            <a:off x="5940152" y="2852936"/>
            <a:ext cx="1066800" cy="10668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5953472" y="5602560"/>
            <a:ext cx="1066800" cy="1066800"/>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5953472" y="4234408"/>
            <a:ext cx="1066800"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LL-bleu-profond">
  <a:themeElements>
    <a:clrScheme name="Personnalisé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C7E2FA"/>
      </a:folHlink>
    </a:clrScheme>
    <a:fontScheme name="ILL">
      <a:majorFont>
        <a:latin typeface="Lucida Sans"/>
        <a:ea typeface=""/>
        <a:cs typeface=""/>
      </a:majorFont>
      <a:minorFont>
        <a:latin typeface="Verdana"/>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LL">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ILL">
    <a:majorFont>
      <a:latin typeface="Lucida Sans"/>
      <a:ea typeface=""/>
      <a:cs typeface=""/>
    </a:majorFont>
    <a:minorFont>
      <a:latin typeface="Verdana"/>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ILL-bleu-profond</Template>
  <TotalTime>5303</TotalTime>
  <Words>2284</Words>
  <Application>Microsoft Office PowerPoint</Application>
  <PresentationFormat>On-screen Show (4:3)</PresentationFormat>
  <Paragraphs>399</Paragraphs>
  <Slides>36</Slides>
  <Notes>36</Notes>
  <HiddenSlides>0</HiddenSlides>
  <MMClips>0</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3</vt:i4>
      </vt:variant>
      <vt:variant>
        <vt:lpstr>Slide Titles</vt:lpstr>
      </vt:variant>
      <vt:variant>
        <vt:i4>36</vt:i4>
      </vt:variant>
    </vt:vector>
  </HeadingPairs>
  <TitlesOfParts>
    <vt:vector size="43" baseType="lpstr">
      <vt:lpstr>ILL-bleu-profond</vt:lpstr>
      <vt:lpstr>J:\ILL-movies\ILL2020VisionTalk\Planning.cdr\Page:1</vt:lpstr>
      <vt:lpstr>F:\ILL2020VisionTalk\Planning.cdr\Page:1</vt:lpstr>
      <vt:lpstr>J:\ILL-movies\ILL2020VisionTalk\Planning.cdr\Page:1</vt:lpstr>
      <vt:lpstr>Graph</vt:lpstr>
      <vt:lpstr>CorelDRAW</vt:lpstr>
      <vt:lpstr>Équation</vt:lpstr>
      <vt:lpstr>Slide 1</vt:lpstr>
      <vt:lpstr>Slide 2</vt:lpstr>
      <vt:lpstr>Outline</vt:lpstr>
      <vt:lpstr>Raison d’être</vt:lpstr>
      <vt:lpstr>What’s special about neutrons?</vt:lpstr>
      <vt:lpstr>What’s special about neutrons (2) ?</vt:lpstr>
      <vt:lpstr>What’s special about neutrons (2) ?</vt:lpstr>
      <vt:lpstr>What’s special about neutrons (2) ?</vt:lpstr>
      <vt:lpstr>‘Separate’ isotopes</vt:lpstr>
      <vt:lpstr>Mix and match the medium</vt:lpstr>
      <vt:lpstr>What’s special about neutrons (3) ? </vt:lpstr>
      <vt:lpstr>Strain scanning of critical components </vt:lpstr>
      <vt:lpstr>What’s so special about neutrons (4)</vt:lpstr>
      <vt:lpstr>What’s so special about neutrons (4)</vt:lpstr>
      <vt:lpstr>What’s special about neutrons (5)</vt:lpstr>
      <vt:lpstr>Unlocking the secret of high-Tc materials</vt:lpstr>
      <vt:lpstr>The neutron itself</vt:lpstr>
      <vt:lpstr>Evolution of ILL as world leader</vt:lpstr>
      <vt:lpstr>Evolution of ILL as world leader</vt:lpstr>
      <vt:lpstr>Evolution of ILL as world leader</vt:lpstr>
      <vt:lpstr>Evolution of ILL as world leader</vt:lpstr>
      <vt:lpstr>D33</vt:lpstr>
      <vt:lpstr>Slide 23</vt:lpstr>
      <vt:lpstr>Thales et WASP</vt:lpstr>
      <vt:lpstr>Un vie après l’3He</vt:lpstr>
      <vt:lpstr>More than simply neutrons</vt:lpstr>
      <vt:lpstr>More than simply neutrons</vt:lpstr>
      <vt:lpstr>ILL today</vt:lpstr>
      <vt:lpstr>ILL today</vt:lpstr>
      <vt:lpstr>…and new partner countries</vt:lpstr>
      <vt:lpstr>ILL and the Netherlands</vt:lpstr>
      <vt:lpstr>A changing world</vt:lpstr>
      <vt:lpstr>Where next ?</vt:lpstr>
      <vt:lpstr>EU needs: now and the future</vt:lpstr>
      <vt:lpstr>Where next: 2020 Vision</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ricard</dc:creator>
  <cp:lastModifiedBy>f</cp:lastModifiedBy>
  <cp:revision>282</cp:revision>
  <dcterms:created xsi:type="dcterms:W3CDTF">2009-08-10T12:34:12Z</dcterms:created>
  <dcterms:modified xsi:type="dcterms:W3CDTF">2013-06-26T14:26:57Z</dcterms:modified>
</cp:coreProperties>
</file>